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6.xml" ContentType="application/vnd.openxmlformats-officedocument.presentationml.tags+xml"/>
  <Override PartName="/ppt/notesSlides/notesSlide1.xml" ContentType="application/vnd.openxmlformats-officedocument.presentationml.notesSlide+xml"/>
  <Override PartName="/ppt/tags/tag27.xml" ContentType="application/vnd.openxmlformats-officedocument.presentationml.tags+xml"/>
  <Override PartName="/ppt/notesSlides/notesSlide2.xml" ContentType="application/vnd.openxmlformats-officedocument.presentationml.notesSlide+xml"/>
  <Override PartName="/ppt/tags/tag28.xml" ContentType="application/vnd.openxmlformats-officedocument.presentationml.tags+xml"/>
  <Override PartName="/ppt/notesSlides/notesSlide3.xml" ContentType="application/vnd.openxmlformats-officedocument.presentationml.notesSlide+xml"/>
  <Override PartName="/ppt/tags/tag29.xml" ContentType="application/vnd.openxmlformats-officedocument.presentationml.tags+xml"/>
  <Override PartName="/ppt/notesSlides/notesSlide4.xml" ContentType="application/vnd.openxmlformats-officedocument.presentationml.notesSlide+xml"/>
  <Override PartName="/ppt/tags/tag30.xml" ContentType="application/vnd.openxmlformats-officedocument.presentationml.tags+xml"/>
  <Override PartName="/ppt/notesSlides/notesSlide5.xml" ContentType="application/vnd.openxmlformats-officedocument.presentationml.notesSlide+xml"/>
  <Override PartName="/ppt/tags/tag31.xml" ContentType="application/vnd.openxmlformats-officedocument.presentationml.tags+xml"/>
  <Override PartName="/ppt/notesSlides/notesSlide6.xml" ContentType="application/vnd.openxmlformats-officedocument.presentationml.notesSlide+xml"/>
  <Override PartName="/ppt/tags/tag32.xml" ContentType="application/vnd.openxmlformats-officedocument.presentationml.tags+xml"/>
  <Override PartName="/ppt/notesSlides/notesSlide7.xml" ContentType="application/vnd.openxmlformats-officedocument.presentationml.notesSlide+xml"/>
  <Override PartName="/ppt/tags/tag33.xml" ContentType="application/vnd.openxmlformats-officedocument.presentationml.tags+xml"/>
  <Override PartName="/ppt/notesSlides/notesSlide8.xml" ContentType="application/vnd.openxmlformats-officedocument.presentationml.notesSlide+xml"/>
  <Override PartName="/ppt/tags/tag34.xml" ContentType="application/vnd.openxmlformats-officedocument.presentationml.tags+xml"/>
  <Override PartName="/ppt/notesSlides/notesSlide9.xml" ContentType="application/vnd.openxmlformats-officedocument.presentationml.notesSlide+xml"/>
  <Override PartName="/ppt/tags/tag35.xml" ContentType="application/vnd.openxmlformats-officedocument.presentationml.tags+xml"/>
  <Override PartName="/ppt/notesSlides/notesSlide10.xml" ContentType="application/vnd.openxmlformats-officedocument.presentationml.notesSlide+xml"/>
  <Override PartName="/ppt/tags/tag36.xml" ContentType="application/vnd.openxmlformats-officedocument.presentationml.tags+xml"/>
  <Override PartName="/ppt/notesSlides/notesSlide11.xml" ContentType="application/vnd.openxmlformats-officedocument.presentationml.notesSlide+xml"/>
  <Override PartName="/ppt/tags/tag37.xml" ContentType="application/vnd.openxmlformats-officedocument.presentationml.tags+xml"/>
  <Override PartName="/ppt/notesSlides/notesSlide12.xml" ContentType="application/vnd.openxmlformats-officedocument.presentationml.notesSlide+xml"/>
  <Override PartName="/ppt/tags/tag38.xml" ContentType="application/vnd.openxmlformats-officedocument.presentationml.tags+xml"/>
  <Override PartName="/ppt/notesSlides/notesSlide13.xml" ContentType="application/vnd.openxmlformats-officedocument.presentationml.notesSlide+xml"/>
  <Override PartName="/ppt/tags/tag39.xml" ContentType="application/vnd.openxmlformats-officedocument.presentationml.tags+xml"/>
  <Override PartName="/ppt/notesSlides/notesSlide14.xml" ContentType="application/vnd.openxmlformats-officedocument.presentationml.notesSlide+xml"/>
  <Override PartName="/ppt/tags/tag40.xml" ContentType="application/vnd.openxmlformats-officedocument.presentationml.tags+xml"/>
  <Override PartName="/ppt/notesSlides/notesSlide15.xml" ContentType="application/vnd.openxmlformats-officedocument.presentationml.notesSlide+xml"/>
  <Override PartName="/ppt/tags/tag41.xml" ContentType="application/vnd.openxmlformats-officedocument.presentationml.tags+xml"/>
  <Override PartName="/ppt/notesSlides/notesSlide16.xml" ContentType="application/vnd.openxmlformats-officedocument.presentationml.notesSlide+xml"/>
  <Override PartName="/ppt/tags/tag42.xml" ContentType="application/vnd.openxmlformats-officedocument.presentationml.tags+xml"/>
  <Override PartName="/ppt/notesSlides/notesSlide17.xml" ContentType="application/vnd.openxmlformats-officedocument.presentationml.notesSlide+xml"/>
  <Override PartName="/ppt/tags/tag43.xml" ContentType="application/vnd.openxmlformats-officedocument.presentationml.tags+xml"/>
  <Override PartName="/ppt/notesSlides/notesSlide18.xml" ContentType="application/vnd.openxmlformats-officedocument.presentationml.notesSlide+xml"/>
  <Override PartName="/ppt/tags/tag44.xml" ContentType="application/vnd.openxmlformats-officedocument.presentationml.tags+xml"/>
  <Override PartName="/ppt/notesSlides/notesSlide19.xml" ContentType="application/vnd.openxmlformats-officedocument.presentationml.notesSlide+xml"/>
  <Override PartName="/ppt/tags/tag45.xml" ContentType="application/vnd.openxmlformats-officedocument.presentationml.tags+xml"/>
  <Override PartName="/ppt/notesSlides/notesSlide20.xml" ContentType="application/vnd.openxmlformats-officedocument.presentationml.notesSlide+xml"/>
  <Override PartName="/ppt/tags/tag46.xml" ContentType="application/vnd.openxmlformats-officedocument.presentationml.tags+xml"/>
  <Override PartName="/ppt/notesSlides/notesSlide21.xml" ContentType="application/vnd.openxmlformats-officedocument.presentationml.notesSlide+xml"/>
  <Override PartName="/ppt/tags/tag47.xml" ContentType="application/vnd.openxmlformats-officedocument.presentationml.tags+xml"/>
  <Override PartName="/ppt/notesSlides/notesSlide22.xml" ContentType="application/vnd.openxmlformats-officedocument.presentationml.notesSlide+xml"/>
  <Override PartName="/ppt/tags/tag48.xml" ContentType="application/vnd.openxmlformats-officedocument.presentationml.tags+xml"/>
  <Override PartName="/ppt/notesSlides/notesSlide23.xml" ContentType="application/vnd.openxmlformats-officedocument.presentationml.notesSlide+xml"/>
  <Override PartName="/ppt/tags/tag49.xml" ContentType="application/vnd.openxmlformats-officedocument.presentationml.tags+xml"/>
  <Override PartName="/ppt/notesSlides/notesSlide24.xml" ContentType="application/vnd.openxmlformats-officedocument.presentationml.notesSlide+xml"/>
  <Override PartName="/ppt/tags/tag50.xml" ContentType="application/vnd.openxmlformats-officedocument.presentationml.tags+xml"/>
  <Override PartName="/ppt/notesSlides/notesSlide25.xml" ContentType="application/vnd.openxmlformats-officedocument.presentationml.notesSlide+xml"/>
  <Override PartName="/ppt/tags/tag51.xml" ContentType="application/vnd.openxmlformats-officedocument.presentationml.tags+xml"/>
  <Override PartName="/ppt/notesSlides/notesSlide26.xml" ContentType="application/vnd.openxmlformats-officedocument.presentationml.notesSlide+xml"/>
  <Override PartName="/ppt/tags/tag52.xml" ContentType="application/vnd.openxmlformats-officedocument.presentationml.tags+xml"/>
  <Override PartName="/ppt/notesSlides/notesSlide27.xml" ContentType="application/vnd.openxmlformats-officedocument.presentationml.notesSlide+xml"/>
  <Override PartName="/ppt/tags/tag53.xml" ContentType="application/vnd.openxmlformats-officedocument.presentationml.tags+xml"/>
  <Override PartName="/ppt/notesSlides/notesSlide28.xml" ContentType="application/vnd.openxmlformats-officedocument.presentationml.notesSlide+xml"/>
  <Override PartName="/ppt/tags/tag54.xml" ContentType="application/vnd.openxmlformats-officedocument.presentationml.tags+xml"/>
  <Override PartName="/ppt/notesSlides/notesSlide29.xml" ContentType="application/vnd.openxmlformats-officedocument.presentationml.notesSlide+xml"/>
  <Override PartName="/ppt/tags/tag55.xml" ContentType="application/vnd.openxmlformats-officedocument.presentationml.tags+xml"/>
  <Override PartName="/ppt/notesSlides/notesSlide30.xml" ContentType="application/vnd.openxmlformats-officedocument.presentationml.notesSlide+xml"/>
  <Override PartName="/ppt/tags/tag56.xml" ContentType="application/vnd.openxmlformats-officedocument.presentationml.tags+xml"/>
  <Override PartName="/ppt/notesSlides/notesSlide31.xml" ContentType="application/vnd.openxmlformats-officedocument.presentationml.notesSlide+xml"/>
  <Override PartName="/ppt/tags/tag57.xml" ContentType="application/vnd.openxmlformats-officedocument.presentationml.tags+xml"/>
  <Override PartName="/ppt/notesSlides/notesSlide32.xml" ContentType="application/vnd.openxmlformats-officedocument.presentationml.notesSlide+xml"/>
  <Override PartName="/ppt/tags/tag58.xml" ContentType="application/vnd.openxmlformats-officedocument.presentationml.tags+xml"/>
  <Override PartName="/ppt/notesSlides/notesSlide33.xml" ContentType="application/vnd.openxmlformats-officedocument.presentationml.notesSlide+xml"/>
  <Override PartName="/ppt/tags/tag59.xml" ContentType="application/vnd.openxmlformats-officedocument.presentationml.tags+xml"/>
  <Override PartName="/ppt/notesSlides/notesSlide34.xml" ContentType="application/vnd.openxmlformats-officedocument.presentationml.notesSlide+xml"/>
  <Override PartName="/ppt/tags/tag60.xml" ContentType="application/vnd.openxmlformats-officedocument.presentationml.tags+xml"/>
  <Override PartName="/ppt/notesSlides/notesSlide35.xml" ContentType="application/vnd.openxmlformats-officedocument.presentationml.notesSlide+xml"/>
  <Override PartName="/ppt/tags/tag61.xml" ContentType="application/vnd.openxmlformats-officedocument.presentationml.tags+xml"/>
  <Override PartName="/ppt/notesSlides/notesSlide36.xml" ContentType="application/vnd.openxmlformats-officedocument.presentationml.notesSlide+xml"/>
  <Override PartName="/ppt/tags/tag62.xml" ContentType="application/vnd.openxmlformats-officedocument.presentationml.tags+xml"/>
  <Override PartName="/ppt/notesSlides/notesSlide37.xml" ContentType="application/vnd.openxmlformats-officedocument.presentationml.notesSlide+xml"/>
  <Override PartName="/ppt/tags/tag63.xml" ContentType="application/vnd.openxmlformats-officedocument.presentationml.tags+xml"/>
  <Override PartName="/ppt/notesSlides/notesSlide38.xml" ContentType="application/vnd.openxmlformats-officedocument.presentationml.notesSlide+xml"/>
  <Override PartName="/ppt/tags/tag64.xml" ContentType="application/vnd.openxmlformats-officedocument.presentationml.tags+xml"/>
  <Override PartName="/ppt/notesSlides/notesSlide39.xml" ContentType="application/vnd.openxmlformats-officedocument.presentationml.notesSlide+xml"/>
  <Override PartName="/ppt/tags/tag65.xml" ContentType="application/vnd.openxmlformats-officedocument.presentationml.tags+xml"/>
  <Override PartName="/ppt/notesSlides/notesSlide40.xml" ContentType="application/vnd.openxmlformats-officedocument.presentationml.notesSlide+xml"/>
  <Override PartName="/ppt/tags/tag66.xml" ContentType="application/vnd.openxmlformats-officedocument.presentationml.tags+xml"/>
  <Override PartName="/ppt/notesSlides/notesSlide41.xml" ContentType="application/vnd.openxmlformats-officedocument.presentationml.notesSlide+xml"/>
  <Override PartName="/ppt/tags/tag67.xml" ContentType="application/vnd.openxmlformats-officedocument.presentationml.tags+xml"/>
  <Override PartName="/ppt/notesSlides/notesSlide42.xml" ContentType="application/vnd.openxmlformats-officedocument.presentationml.notesSlide+xml"/>
  <Override PartName="/ppt/tags/tag68.xml" ContentType="application/vnd.openxmlformats-officedocument.presentationml.tags+xml"/>
  <Override PartName="/ppt/notesSlides/notesSlide43.xml" ContentType="application/vnd.openxmlformats-officedocument.presentationml.notesSlide+xml"/>
  <Override PartName="/ppt/tags/tag69.xml" ContentType="application/vnd.openxmlformats-officedocument.presentationml.tags+xml"/>
  <Override PartName="/ppt/notesSlides/notesSlide44.xml" ContentType="application/vnd.openxmlformats-officedocument.presentationml.notesSlide+xml"/>
  <Override PartName="/ppt/tags/tag70.xml" ContentType="application/vnd.openxmlformats-officedocument.presentationml.tags+xml"/>
  <Override PartName="/ppt/notesSlides/notesSlide45.xml" ContentType="application/vnd.openxmlformats-officedocument.presentationml.notesSlide+xml"/>
  <Override PartName="/ppt/tags/tag71.xml" ContentType="application/vnd.openxmlformats-officedocument.presentationml.tags+xml"/>
  <Override PartName="/ppt/notesSlides/notesSlide46.xml" ContentType="application/vnd.openxmlformats-officedocument.presentationml.notesSlide+xml"/>
  <Override PartName="/ppt/tags/tag72.xml" ContentType="application/vnd.openxmlformats-officedocument.presentationml.tags+xml"/>
  <Override PartName="/ppt/notesSlides/notesSlide47.xml" ContentType="application/vnd.openxmlformats-officedocument.presentationml.notesSlide+xml"/>
  <Override PartName="/ppt/tags/tag73.xml" ContentType="application/vnd.openxmlformats-officedocument.presentationml.tags+xml"/>
  <Override PartName="/ppt/notesSlides/notesSlide48.xml" ContentType="application/vnd.openxmlformats-officedocument.presentationml.notesSlide+xml"/>
  <Override PartName="/ppt/tags/tag74.xml" ContentType="application/vnd.openxmlformats-officedocument.presentationml.tags+xml"/>
  <Override PartName="/ppt/notesSlides/notesSlide49.xml" ContentType="application/vnd.openxmlformats-officedocument.presentationml.notesSlide+xml"/>
  <Override PartName="/ppt/tags/tag75.xml" ContentType="application/vnd.openxmlformats-officedocument.presentationml.tags+xml"/>
  <Override PartName="/ppt/notesSlides/notesSlide50.xml" ContentType="application/vnd.openxmlformats-officedocument.presentationml.notesSlide+xml"/>
  <Override PartName="/ppt/tags/tag76.xml" ContentType="application/vnd.openxmlformats-officedocument.presentationml.tags+xml"/>
  <Override PartName="/ppt/notesSlides/notesSlide51.xml" ContentType="application/vnd.openxmlformats-officedocument.presentationml.notesSlide+xml"/>
  <Override PartName="/ppt/tags/tag77.xml" ContentType="application/vnd.openxmlformats-officedocument.presentationml.tags+xml"/>
  <Override PartName="/ppt/notesSlides/notesSlide52.xml" ContentType="application/vnd.openxmlformats-officedocument.presentationml.notesSlide+xml"/>
  <Override PartName="/ppt/tags/tag78.xml" ContentType="application/vnd.openxmlformats-officedocument.presentationml.tags+xml"/>
  <Override PartName="/ppt/notesSlides/notesSlide53.xml" ContentType="application/vnd.openxmlformats-officedocument.presentationml.notesSlide+xml"/>
  <Override PartName="/ppt/tags/tag79.xml" ContentType="application/vnd.openxmlformats-officedocument.presentationml.tags+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6"/>
  </p:notesMasterIdLst>
  <p:handoutMasterIdLst>
    <p:handoutMasterId r:id="rId57"/>
  </p:handoutMasterIdLst>
  <p:sldIdLst>
    <p:sldId id="430" r:id="rId2"/>
    <p:sldId id="443" r:id="rId3"/>
    <p:sldId id="400" r:id="rId4"/>
    <p:sldId id="1598" r:id="rId5"/>
    <p:sldId id="1611" r:id="rId6"/>
    <p:sldId id="351" r:id="rId7"/>
    <p:sldId id="885" r:id="rId8"/>
    <p:sldId id="259" r:id="rId9"/>
    <p:sldId id="471" r:id="rId10"/>
    <p:sldId id="385" r:id="rId11"/>
    <p:sldId id="386" r:id="rId12"/>
    <p:sldId id="1593" r:id="rId13"/>
    <p:sldId id="460" r:id="rId14"/>
    <p:sldId id="421" r:id="rId15"/>
    <p:sldId id="422" r:id="rId16"/>
    <p:sldId id="382" r:id="rId17"/>
    <p:sldId id="1600" r:id="rId18"/>
    <p:sldId id="1587" r:id="rId19"/>
    <p:sldId id="465" r:id="rId20"/>
    <p:sldId id="390" r:id="rId21"/>
    <p:sldId id="271" r:id="rId22"/>
    <p:sldId id="466" r:id="rId23"/>
    <p:sldId id="391" r:id="rId24"/>
    <p:sldId id="1609" r:id="rId25"/>
    <p:sldId id="1597" r:id="rId26"/>
    <p:sldId id="508" r:id="rId27"/>
    <p:sldId id="1599" r:id="rId28"/>
    <p:sldId id="431" r:id="rId29"/>
    <p:sldId id="436" r:id="rId30"/>
    <p:sldId id="440" r:id="rId31"/>
    <p:sldId id="441" r:id="rId32"/>
    <p:sldId id="1610" r:id="rId33"/>
    <p:sldId id="445" r:id="rId34"/>
    <p:sldId id="469" r:id="rId35"/>
    <p:sldId id="1608" r:id="rId36"/>
    <p:sldId id="454" r:id="rId37"/>
    <p:sldId id="617" r:id="rId38"/>
    <p:sldId id="520" r:id="rId39"/>
    <p:sldId id="427" r:id="rId40"/>
    <p:sldId id="504" r:id="rId41"/>
    <p:sldId id="1591" r:id="rId42"/>
    <p:sldId id="621" r:id="rId43"/>
    <p:sldId id="884" r:id="rId44"/>
    <p:sldId id="824" r:id="rId45"/>
    <p:sldId id="1669" r:id="rId46"/>
    <p:sldId id="1670" r:id="rId47"/>
    <p:sldId id="618" r:id="rId48"/>
    <p:sldId id="1672" r:id="rId49"/>
    <p:sldId id="883" r:id="rId50"/>
    <p:sldId id="345" r:id="rId51"/>
    <p:sldId id="623" r:id="rId52"/>
    <p:sldId id="839" r:id="rId53"/>
    <p:sldId id="622" r:id="rId54"/>
    <p:sldId id="448" r:id="rId55"/>
  </p:sldIdLst>
  <p:sldSz cx="12192000" cy="6858000"/>
  <p:notesSz cx="6858000" cy="9144000"/>
  <p:custDataLst>
    <p:tags r:id="rId58"/>
  </p:custDataLst>
  <p:defaultTextStyle>
    <a:defPPr rtl="0">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10E34DE-0BCC-46CD-8C21-F5D705BC43B7}">
          <p14:sldIdLst>
            <p14:sldId id="430"/>
            <p14:sldId id="443"/>
            <p14:sldId id="400"/>
          </p14:sldIdLst>
        </p14:section>
        <p14:section name="Section 1" id="{F4319651-2B6B-4BC8-9341-82AE4B6C72FF}">
          <p14:sldIdLst>
            <p14:sldId id="1598"/>
            <p14:sldId id="1611"/>
            <p14:sldId id="351"/>
          </p14:sldIdLst>
        </p14:section>
        <p14:section name="Section 2" id="{807516C7-C6DC-42E1-81FD-6BC91B43D424}">
          <p14:sldIdLst>
            <p14:sldId id="885"/>
            <p14:sldId id="259"/>
            <p14:sldId id="471"/>
            <p14:sldId id="385"/>
            <p14:sldId id="386"/>
            <p14:sldId id="1593"/>
            <p14:sldId id="460"/>
            <p14:sldId id="421"/>
            <p14:sldId id="422"/>
            <p14:sldId id="382"/>
            <p14:sldId id="1600"/>
          </p14:sldIdLst>
        </p14:section>
        <p14:section name="Section 3" id="{20926FB7-C1C8-4982-B1A6-3350C5082855}">
          <p14:sldIdLst>
            <p14:sldId id="1587"/>
            <p14:sldId id="465"/>
            <p14:sldId id="390"/>
            <p14:sldId id="271"/>
            <p14:sldId id="466"/>
            <p14:sldId id="391"/>
            <p14:sldId id="1609"/>
            <p14:sldId id="1597"/>
            <p14:sldId id="508"/>
            <p14:sldId id="1599"/>
          </p14:sldIdLst>
        </p14:section>
        <p14:section name="Section 4" id="{FD136029-8B2E-462B-8195-F98F42CCB5E7}">
          <p14:sldIdLst>
            <p14:sldId id="431"/>
            <p14:sldId id="436"/>
            <p14:sldId id="440"/>
            <p14:sldId id="441"/>
            <p14:sldId id="1610"/>
            <p14:sldId id="445"/>
            <p14:sldId id="469"/>
            <p14:sldId id="1608"/>
            <p14:sldId id="454"/>
            <p14:sldId id="617"/>
          </p14:sldIdLst>
        </p14:section>
        <p14:section name="Guided lab" id="{F4A27BDF-99AF-445A-A302-3A792B8390A7}">
          <p14:sldIdLst>
            <p14:sldId id="520"/>
            <p14:sldId id="427"/>
            <p14:sldId id="504"/>
            <p14:sldId id="1591"/>
            <p14:sldId id="621"/>
          </p14:sldIdLst>
        </p14:section>
        <p14:section name="Challenge lab" id="{DAF9D4E4-D3D4-4F68-B77C-60F85ECCD491}">
          <p14:sldIdLst>
            <p14:sldId id="884"/>
            <p14:sldId id="824"/>
            <p14:sldId id="1669"/>
            <p14:sldId id="1670"/>
            <p14:sldId id="618"/>
            <p14:sldId id="1672"/>
          </p14:sldIdLst>
        </p14:section>
        <p14:section name="Module wrap-up" id="{0A890774-8DC8-4904-BB75-80DDD020086A}">
          <p14:sldIdLst>
            <p14:sldId id="883"/>
            <p14:sldId id="345"/>
            <p14:sldId id="623"/>
            <p14:sldId id="839"/>
            <p14:sldId id="622"/>
            <p14:sldId id="448"/>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shii, June" initials="YJ" lastIdx="37" clrIdx="0">
    <p:extLst>
      <p:ext uri="{19B8F6BF-5375-455C-9EA6-DF929625EA0E}">
        <p15:presenceInfo xmlns:p15="http://schemas.microsoft.com/office/powerpoint/2012/main" userId="S-1-5-21-1407069837-2091007605-538272213-30032476" providerId="AD"/>
      </p:ext>
    </p:extLst>
  </p:cmAuthor>
  <p:cmAuthor id="2" name="David Mohr" initials="DM" lastIdx="9" clrIdx="1">
    <p:extLst>
      <p:ext uri="{19B8F6BF-5375-455C-9EA6-DF929625EA0E}">
        <p15:presenceInfo xmlns:p15="http://schemas.microsoft.com/office/powerpoint/2012/main" userId="David Mohr" providerId="None"/>
      </p:ext>
    </p:extLst>
  </p:cmAuthor>
  <p:cmAuthor id="3" name="Harris, Melissa" initials="HM" lastIdx="5" clrIdx="2">
    <p:extLst>
      <p:ext uri="{19B8F6BF-5375-455C-9EA6-DF929625EA0E}">
        <p15:presenceInfo xmlns:p15="http://schemas.microsoft.com/office/powerpoint/2012/main" userId="S-1-5-21-1407069837-2091007605-538272213-25781389" providerId="AD"/>
      </p:ext>
    </p:extLst>
  </p:cmAuthor>
  <p:cmAuthor id="4" name="Charrette, Jen" initials="CJ" lastIdx="16" clrIdx="3">
    <p:extLst>
      <p:ext uri="{19B8F6BF-5375-455C-9EA6-DF929625EA0E}">
        <p15:presenceInfo xmlns:p15="http://schemas.microsoft.com/office/powerpoint/2012/main" userId="Charrette, Je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75E7"/>
    <a:srgbClr val="16966D"/>
    <a:srgbClr val="4E24A7"/>
    <a:srgbClr val="E817E4"/>
    <a:srgbClr val="FE5496"/>
    <a:srgbClr val="B3EB5B"/>
    <a:srgbClr val="FF9B29"/>
    <a:srgbClr val="535B63"/>
    <a:srgbClr val="31C1B3"/>
    <a:srgbClr val="222E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15098" autoAdjust="0"/>
    <p:restoredTop sz="92290" autoAdjust="0"/>
  </p:normalViewPr>
  <p:slideViewPr>
    <p:cSldViewPr snapToGrid="0" snapToObjects="1" showGuides="1">
      <p:cViewPr varScale="1">
        <p:scale>
          <a:sx n="63" d="100"/>
          <a:sy n="63" d="100"/>
        </p:scale>
        <p:origin x="800" y="60"/>
      </p:cViewPr>
      <p:guideLst>
        <p:guide orient="horz" pos="2160"/>
        <p:guide pos="3840"/>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60" d="100"/>
        <a:sy n="160" d="100"/>
      </p:scale>
      <p:origin x="0" y="0"/>
    </p:cViewPr>
  </p:sorterViewPr>
  <p:notesViewPr>
    <p:cSldViewPr snapToGrid="0" snapToObjects="1" showGuides="1">
      <p:cViewPr varScale="1">
        <p:scale>
          <a:sx n="52" d="100"/>
          <a:sy n="52" d="100"/>
        </p:scale>
        <p:origin x="2680" y="6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handoutMaster" Target="handoutMasters/handoutMaster1.xml"/><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DA624B0-90F9-634D-B088-BAF914AB736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Date Placeholder 2">
            <a:extLst>
              <a:ext uri="{FF2B5EF4-FFF2-40B4-BE49-F238E27FC236}">
                <a16:creationId xmlns:a16="http://schemas.microsoft.com/office/drawing/2014/main" id="{85550255-9A44-5141-A14B-0AFB2414ADF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smtClean="0"/>
              <a:t>11/27/2020</a:t>
            </a:r>
            <a:endParaRPr lang="en-US" dirty="0"/>
          </a:p>
        </p:txBody>
      </p:sp>
      <p:sp>
        <p:nvSpPr>
          <p:cNvPr id="4" name="Footer Placeholder 3">
            <a:extLst>
              <a:ext uri="{FF2B5EF4-FFF2-40B4-BE49-F238E27FC236}">
                <a16:creationId xmlns:a16="http://schemas.microsoft.com/office/drawing/2014/main" id="{D3CB1F18-ED24-9E49-9F0B-B6FD6B22F87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Tree>
    <p:extLst>
      <p:ext uri="{BB962C8B-B14F-4D97-AF65-F5344CB8AC3E}">
        <p14:creationId xmlns:p14="http://schemas.microsoft.com/office/powerpoint/2010/main" val="2459080753"/>
      </p:ext>
    </p:extLst>
  </p:cSld>
  <p:clrMap bg1="lt1" tx1="dk1" bg2="lt2" tx2="dk2" accent1="accent1" accent2="accent2" accent3="accent3" accent4="accent4" accent5="accent5" accent6="accent6" hlink="hlink" folHlink="folHlink"/>
  <p:hf sldNum="0" hdr="0" ftr="0" dt="0"/>
</p:handoutMaster>
</file>

<file path=ppt/media/image1.jpg>
</file>

<file path=ppt/media/image10.png>
</file>

<file path=ppt/media/image11.png>
</file>

<file path=ppt/media/image11.svg>
</file>

<file path=ppt/media/image12.png>
</file>

<file path=ppt/media/image13.png>
</file>

<file path=ppt/media/image13.svg>
</file>

<file path=ppt/media/image14.png>
</file>

<file path=ppt/media/image15.png>
</file>

<file path=ppt/media/image15.svg>
</file>

<file path=ppt/media/image16.png>
</file>

<file path=ppt/media/image17.png>
</file>

<file path=ppt/media/image17.svg>
</file>

<file path=ppt/media/image18.png>
</file>

<file path=ppt/media/image19.png>
</file>

<file path=ppt/media/image19.svg>
</file>

<file path=ppt/media/image2.png>
</file>

<file path=ppt/media/image20.png>
</file>

<file path=ppt/media/image21.png>
</file>

<file path=ppt/media/image21.svg>
</file>

<file path=ppt/media/image22.png>
</file>

<file path=ppt/media/image23.png>
</file>

<file path=ppt/media/image23.svg>
</file>

<file path=ppt/media/image24.png>
</file>

<file path=ppt/media/image25.png>
</file>

<file path=ppt/media/image25.svg>
</file>

<file path=ppt/media/image26.png>
</file>

<file path=ppt/media/image27.svg>
</file>

<file path=ppt/media/image27.tiff>
</file>

<file path=ppt/media/image28.tiff>
</file>

<file path=ppt/media/image29.png>
</file>

<file path=ppt/media/image29.svg>
</file>

<file path=ppt/media/image3.png>
</file>

<file path=ppt/media/image30.png>
</file>

<file path=ppt/media/image31.png>
</file>

<file path=ppt/media/image31.svg>
</file>

<file path=ppt/media/image32.png>
</file>

<file path=ppt/media/image33.png>
</file>

<file path=ppt/media/image33.svg>
</file>

<file path=ppt/media/image34.png>
</file>

<file path=ppt/media/image35.jpeg>
</file>

<file path=ppt/media/image35.svg>
</file>

<file path=ppt/media/image36.png>
</file>

<file path=ppt/media/image37.png>
</file>

<file path=ppt/media/image37.svg>
</file>

<file path=ppt/media/image38.png>
</file>

<file path=ppt/media/image39.png>
</file>

<file path=ppt/media/image39.svg>
</file>

<file path=ppt/media/image4.png>
</file>

<file path=ppt/media/image40.png>
</file>

<file path=ppt/media/image41.png>
</file>

<file path=ppt/media/image41.svg>
</file>

<file path=ppt/media/image42.tiff>
</file>

<file path=ppt/media/image43.png>
</file>

<file path=ppt/media/image43.svg>
</file>

<file path=ppt/media/image44.png>
</file>

<file path=ppt/media/image45.jpeg>
</file>

<file path=ppt/media/image45.svg>
</file>

<file path=ppt/media/image46.jpeg>
</file>

<file path=ppt/media/image47.png>
</file>

<file path=ppt/media/image48.tiff>
</file>

<file path=ppt/media/image49.png>
</file>

<file path=ppt/media/image5.jpeg>
</file>

<file path=ppt/media/image50.jpeg>
</file>

<file path=ppt/media/image51.jpg>
</file>

<file path=ppt/media/image52.tiff>
</file>

<file path=ppt/media/image56.svg>
</file>

<file path=ppt/media/image58.svg>
</file>

<file path=ppt/media/image6.jpg>
</file>

<file path=ppt/media/image65.svg>
</file>

<file path=ppt/media/image67.svg>
</file>

<file path=ppt/media/image7.pn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smtClean="0"/>
              <a:t>11/27/2020</a:t>
            </a:r>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t-BR"/>
              <a:t>Edit Master text styles</a:t>
            </a:r>
          </a:p>
          <a:p>
            <a:pPr lvl="1" rtl="0"/>
            <a:r>
              <a:rPr lang="pt-BR"/>
              <a:t>Second level</a:t>
            </a:r>
          </a:p>
          <a:p>
            <a:pPr lvl="2" rtl="0"/>
            <a:r>
              <a:rPr lang="pt-BR"/>
              <a:t>Third level</a:t>
            </a:r>
          </a:p>
          <a:p>
            <a:pPr lvl="3" rtl="0"/>
            <a:r>
              <a:rPr lang="pt-BR"/>
              <a:t>Fourth level</a:t>
            </a:r>
          </a:p>
          <a:p>
            <a:pPr lvl="4" rtl="0"/>
            <a:r>
              <a:rPr lang="pt-B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Tree>
    <p:extLst>
      <p:ext uri="{BB962C8B-B14F-4D97-AF65-F5344CB8AC3E}">
        <p14:creationId xmlns:p14="http://schemas.microsoft.com/office/powerpoint/2010/main" val="224710507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100" kern="1200">
        <a:solidFill>
          <a:schemeClr val="tx1"/>
        </a:solidFill>
        <a:latin typeface="+mn-lt"/>
        <a:ea typeface="+mn-ea"/>
        <a:cs typeface="+mn-cs"/>
      </a:defRPr>
    </a:lvl1pPr>
    <a:lvl2pPr marL="457200" algn="l" defTabSz="914400" rtl="0" eaLnBrk="1" latinLnBrk="0" hangingPunct="1">
      <a:defRPr sz="1100" kern="1200">
        <a:solidFill>
          <a:schemeClr val="tx1"/>
        </a:solidFill>
        <a:latin typeface="+mn-lt"/>
        <a:ea typeface="+mn-ea"/>
        <a:cs typeface="+mn-cs"/>
      </a:defRPr>
    </a:lvl2pPr>
    <a:lvl3pPr marL="914400" algn="l" defTabSz="914400" rtl="0" eaLnBrk="1" latinLnBrk="0" hangingPunct="1">
      <a:defRPr sz="1100" kern="1200">
        <a:solidFill>
          <a:schemeClr val="tx1"/>
        </a:solidFill>
        <a:latin typeface="+mn-lt"/>
        <a:ea typeface="+mn-ea"/>
        <a:cs typeface="+mn-cs"/>
      </a:defRPr>
    </a:lvl3pPr>
    <a:lvl4pPr marL="1371600" algn="l" defTabSz="914400" rtl="0" eaLnBrk="1" latinLnBrk="0" hangingPunct="1">
      <a:defRPr sz="1100" kern="1200">
        <a:solidFill>
          <a:schemeClr val="tx1"/>
        </a:solidFill>
        <a:latin typeface="+mn-lt"/>
        <a:ea typeface="+mn-ea"/>
        <a:cs typeface="+mn-cs"/>
      </a:defRPr>
    </a:lvl4pPr>
    <a:lvl5pPr marL="1828800" algn="l" defTabSz="914400" rtl="0" eaLnBrk="1" latinLnBrk="0" hangingPunct="1">
      <a:defRPr sz="11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cs.aws.amazon.com/vpc/latest/userguide/VPC_Subnets.html#local-zone"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docs.aws.amazon.com/vpc/latest/userguide/VPC_Subnets.html"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ws.amazon.com/answers/networking/aws-single-vpc-design/"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aws.amazon.com/answers/networking/aws-single-region-multi-vpc-connectivity/"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aws.amazon.com/answers/networking/aws-multiple-region-multi-vpc-connectivity/"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docs.aws.amazon.com/vpc/latest/userguide/amazon-vpc-limits.html"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aws.amazon.com/blogs/security/how-to-record-ssh-sessions-established-through-a-bastion-host/"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https://aws.amazon.com/quickstart/architecture/linux-bastion/" TargetMode="Externa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3" Type="http://schemas.openxmlformats.org/officeDocument/2006/relationships/hyperlink" Target="https://docs.aws.amazon.com/vpc/latest/userguide/VPC_Subnets.html" TargetMode="External"/><Relationship Id="rId7" Type="http://schemas.openxmlformats.org/officeDocument/2006/relationships/hyperlink" Target="https://www.youtube.com/watch?v=hiKPPy584Mg" TargetMode="External"/><Relationship Id="rId2" Type="http://schemas.openxmlformats.org/officeDocument/2006/relationships/slide" Target="../slides/slide53.xml"/><Relationship Id="rId1" Type="http://schemas.openxmlformats.org/officeDocument/2006/relationships/notesMaster" Target="../notesMasters/notesMaster1.xml"/><Relationship Id="rId6" Type="http://schemas.openxmlformats.org/officeDocument/2006/relationships/hyperlink" Target="https://www.youtube.com/watch?v=jZAvKgqlrjY" TargetMode="External"/><Relationship Id="rId5" Type="http://schemas.openxmlformats.org/officeDocument/2006/relationships/hyperlink" Target="https://aws.amazon.com/answers/networking/aws-single-vpc-design/" TargetMode="External"/><Relationship Id="rId4" Type="http://schemas.openxmlformats.org/officeDocument/2006/relationships/hyperlink" Target="https://aws.amazon.com/blogs/architecture/one-to-many-evolving-vpc-design/" TargetMode="Externa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100">
                <a:latin typeface="Amazon Ember" panose="020B0603020204020204" pitchFamily="34" charset="0"/>
                <a:ea typeface="Amazon Ember" panose="020B0603020204020204" pitchFamily="34" charset="0"/>
                <a:cs typeface="Amazon Ember" panose="020B0603020204020204" pitchFamily="34" charset="0"/>
              </a:rPr>
              <a:t>Bem-vindo ao Módulo 6: Criar um ambiente de redes.</a:t>
            </a:r>
          </a:p>
        </p:txBody>
      </p:sp>
    </p:spTree>
    <p:extLst>
      <p:ext uri="{BB962C8B-B14F-4D97-AF65-F5344CB8AC3E}">
        <p14:creationId xmlns:p14="http://schemas.microsoft.com/office/powerpoint/2010/main" val="17368607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Ao criar uma VPC, você fornece o conjunto de endereços IP privados que deseja que as instâncias em sua VPC usem. </a:t>
            </a:r>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Você especifica esse conjunto de endereços como um bloco CIDR (Classless Inter-Domain Routing), por exemplo, 10.0.0.0/16. Este é o bloco CIDR principal da VPC. Você pode atribuir tamanhos de bloco entre /28 (16 endereços IP) e /16 (65.536 endereços IP).</a:t>
            </a:r>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A Amazon VPC tem suporte para endereçamento IPv4 e IPv6 e tem diferentes limites de tamanho para cada bloco CIDR. Por padrão, todas as VPCs e as sub-redes devem ter blocos CIDR IPv4. Você não pode alterar este comportamento. Opcionalmente, você pode associar um bloco CIDR IPv6 à VPC.</a:t>
            </a:r>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Sua VPC pode operar em modo de pilha dupla: seus recursos podem se comunicar por IPv4, IPv6 ou ambos. Os endereços IPv4 e IPv6 são independentes um do outro, portanto é possível configurar o roteamento e a segurança na sua VPC separadamente para IPv4 e IPv6.</a:t>
            </a:r>
          </a:p>
        </p:txBody>
      </p:sp>
    </p:spTree>
    <p:extLst>
      <p:ext uri="{BB962C8B-B14F-4D97-AF65-F5344CB8AC3E}">
        <p14:creationId xmlns:p14="http://schemas.microsoft.com/office/powerpoint/2010/main" val="28670062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730196"/>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Você pode dividir uma VPC em uma ou mais sub-redes. Uma sub-rede é um segmento ou partição do intervalo de endereços IP de uma VPC em que você pode isolar um grupo de recursos. </a:t>
            </a:r>
            <a:r>
              <a:rPr lang="pt-BR"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É importante lembrar que </a:t>
            </a:r>
            <a:r>
              <a:rPr lang="pt-BR" dirty="0">
                <a:latin typeface="Amazon Ember" panose="020B0603020204020204" pitchFamily="34" charset="0"/>
                <a:ea typeface="Amazon Ember" panose="020B0603020204020204" pitchFamily="34" charset="0"/>
                <a:cs typeface="Amazon Ember" panose="020B0603020204020204" pitchFamily="34" charset="0"/>
              </a:rPr>
              <a:t>as sub-redes não são limites de isolamento em torno da aplicação. Em vez disso, são contêineres para políticas de roteamento, tema que abordaremos na próxima seção deste módulo.</a:t>
            </a:r>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Ao criar uma sub-rede, você especifica o bloco CIDR para a sub-rede, que é um subconjunto do bloco CIDR da VPC. Os blocos CIDR de sub-rede não podem se sobrepor.</a:t>
            </a:r>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Embora cada sub-rede deva residir inteiramente em uma zona de disponibilidade e não possa abranger várias zonas, cada zona de disponibilidade pode ter uma ou mais sub-redes. </a:t>
            </a:r>
            <a:r>
              <a:rPr lang="pt-BR" dirty="0">
                <a:latin typeface="Amazon Ember" panose="020B0603020204020204" pitchFamily="34" charset="0"/>
                <a:ea typeface="Amazon Ember" panose="020B0603020204020204" pitchFamily="34" charset="0"/>
                <a:cs typeface="Amazon Ember" panose="020B0603020204020204" pitchFamily="34" charset="0"/>
              </a:rPr>
              <a:t>Como opção, é possível adicionar sub-redes em uma zona local. Quando você cria uma sub-rede em uma zona local, a VPC também é estendida para essa zona local. Para obter mais informações sobre como estender os recursos da VPC para uma zona local, consulte </a:t>
            </a:r>
            <a:r>
              <a:rPr lang="pt-BR" sz="1100" dirty="0">
                <a:latin typeface="Amazon Ember" panose="020B0603020204020204" pitchFamily="34" charset="0"/>
                <a:ea typeface="Amazon Ember" panose="020B0603020204020204" pitchFamily="34" charset="0"/>
                <a:cs typeface="Amazon Ember" panose="020B0603020204020204" pitchFamily="34" charset="0"/>
                <a:hlinkClick r:id="rId3"/>
              </a:rPr>
              <a:t>Extensão dos recursos da VPC para AWS Local Zones</a:t>
            </a:r>
            <a:r>
              <a:rPr lang="pt-BR" sz="1100" dirty="0">
                <a:latin typeface="Amazon Ember" panose="020B0603020204020204" pitchFamily="34" charset="0"/>
                <a:ea typeface="Amazon Ember" panose="020B0603020204020204" pitchFamily="34" charset="0"/>
                <a:cs typeface="Amazon Ember" panose="020B0603020204020204" pitchFamily="34" charset="0"/>
              </a:rPr>
              <a:t> na documentação da AWS.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Como as sub-redes da VPC são mapeadas </a:t>
            </a:r>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para zonas de disponibilidade específicas, o posicionamento da sub-rede é uma maneira de garantir que as instâncias do Amazon EC2 sejam distribuídas adequadamente em vários locais.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r>
              <a:rPr lang="pt-BR"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A AWS reserva os primeiros quatro endereços IP e o último endereço IP em cada bloco CIDR de sub-rede. Por exemplo, em uma sub-rede com bloco CIDR 10.0.0.0/24, a AWS reserva os seguintes cinco endereços IP:</a:t>
            </a:r>
          </a:p>
          <a:p>
            <a:pPr rtl="0"/>
            <a:endParaRPr lang="en-US"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10.0.0.0: endereço da rede</a:t>
            </a:r>
          </a:p>
          <a:p>
            <a:pPr marL="171450" indent="-171450" rtl="0">
              <a:buFont typeface="Arial" panose="020B0604020202020204" pitchFamily="34" charset="0"/>
              <a:buChar char="•"/>
            </a:pPr>
            <a:r>
              <a:rPr lang="pt-BR"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10.0.0.1: roteador local da VPC</a:t>
            </a:r>
          </a:p>
          <a:p>
            <a:pPr marL="171450" marR="0" lvl="0" indent="-171450" algn="l" defTabSz="913395"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10.0.0.2: resolução do Domain Name System (DNS)</a:t>
            </a:r>
          </a:p>
          <a:p>
            <a:pPr marL="171450" indent="-171450" rtl="0">
              <a:buFont typeface="Arial" panose="020B0604020202020204" pitchFamily="34" charset="0"/>
              <a:buChar char="•"/>
            </a:pPr>
            <a:r>
              <a:rPr lang="pt-BR"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10.0.0.3: uso futuro</a:t>
            </a:r>
          </a:p>
          <a:p>
            <a:pPr marL="171450" indent="-171450" rtl="0">
              <a:buFont typeface="Arial" panose="020B0604020202020204" pitchFamily="34" charset="0"/>
              <a:buChar char="•"/>
            </a:pPr>
            <a:r>
              <a:rPr lang="pt-BR"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10.0.0.255: endereço de transmissão de rede</a:t>
            </a:r>
          </a:p>
          <a:p>
            <a:pPr marL="171450" indent="-171450" rtl="0">
              <a:buFont typeface="Arial" panose="020B0604020202020204" pitchFamily="34" charset="0"/>
              <a:buChar char="•"/>
            </a:pPr>
            <a:endParaRPr lang="en-US"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pt-BR"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Para obter mais informações sobre VPCs e sub-redes, consulte </a:t>
            </a:r>
            <a:r>
              <a:rPr lang="pt-BR" sz="1100" dirty="0">
                <a:latin typeface="Amazon Ember" panose="020B0603020204020204" pitchFamily="34" charset="0"/>
                <a:ea typeface="Amazon Ember" panose="020B0603020204020204" pitchFamily="34" charset="0"/>
                <a:cs typeface="Amazon Ember" panose="020B0603020204020204" pitchFamily="34" charset="0"/>
                <a:hlinkClick r:id="rId4"/>
              </a:rPr>
              <a:t>VPCs e sub-redes</a:t>
            </a:r>
            <a:r>
              <a:rPr lang="pt-BR" sz="1100"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na documentação da AWS.</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3735618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Ao configurar uma rede de computadores, considere os seguintes princípios de projeto de rede universal:</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Crie uma sub-rede por zona de disponibilidade disponível para cada grupo de hosts que tenha requisitos exclusivos de roteamento.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Divida o intervalo de rede da VPC uniformemente entre todas as zonas de disponibilidade disponíveis em uma região.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Não aloque todos os endereços de rede de uma só vez. Em vez disso, reserve um pouco de espaço de endereço para uso futuro.</a:t>
            </a:r>
          </a:p>
          <a:p>
            <a:pPr marL="171450"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Dimensione as sub-redes e o CIDR da VPC de modo a auxiliar um crescimento significativo para as cargas de trabalho esperadas.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Certifique-se de que o intervalo de rede da VPC (bloco CIDR) não se sobreponha a outros intervalos de rede privada da sua organização.</a:t>
            </a:r>
          </a:p>
          <a:p>
            <a:pPr marL="0" indent="0" rtl="0">
              <a:buFont typeface="Arial" panose="020B0604020202020204" pitchFamily="34" charset="0"/>
              <a:buNone/>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Para obter mais informações sobre como projetar e dimensionar VPCs individuais, consulte </a:t>
            </a:r>
            <a:r>
              <a:rPr lang="pt-BR" sz="1100" dirty="0">
                <a:latin typeface="Amazon Ember" panose="020B0603020204020204" pitchFamily="34" charset="0"/>
                <a:ea typeface="Amazon Ember" panose="020B0603020204020204" pitchFamily="34" charset="0"/>
                <a:cs typeface="Amazon Ember" panose="020B0603020204020204" pitchFamily="34" charset="0"/>
                <a:hlinkClick r:id="rId3"/>
              </a:rPr>
              <a:t>Projeto de VPC única da AWS</a:t>
            </a:r>
            <a:r>
              <a:rPr lang="pt-BR" dirty="0">
                <a:latin typeface="Amazon Ember" panose="020B0603020204020204" pitchFamily="34" charset="0"/>
                <a:ea typeface="Amazon Ember" panose="020B0603020204020204" pitchFamily="34" charset="0"/>
                <a:cs typeface="Amazon Ember" panose="020B0603020204020204" pitchFamily="34" charset="0"/>
              </a:rPr>
              <a:t>.</a:t>
            </a:r>
          </a:p>
        </p:txBody>
      </p:sp>
    </p:spTree>
    <p:extLst>
      <p:ext uri="{BB962C8B-B14F-4D97-AF65-F5344CB8AC3E}">
        <p14:creationId xmlns:p14="http://schemas.microsoft.com/office/powerpoint/2010/main" val="34333007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Ao projetar e criar seu ambiente de rede, há um número limitado de casos de uso em que um único ambiente da VPC pode ser apropriado:</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a:latin typeface="Amazon Ember" panose="020B0603020204020204" pitchFamily="34" charset="0"/>
                <a:ea typeface="Amazon Ember" panose="020B0603020204020204" pitchFamily="34" charset="0"/>
                <a:cs typeface="Amazon Ember" panose="020B0603020204020204" pitchFamily="34" charset="0"/>
              </a:rPr>
              <a:t>Aplicações pequenas e únicas gerenciadas por uma equipe pequena</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Ambientes de computação de alta performance (HPC) (como simulações físicas): um único ambiente da VPC tem latência menor do que um espalhado por várias VPCs</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Ambientes de gerenciamento de identidades: uma única VPC pode oferecer a melhor segurança.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a:latin typeface="Amazon Ember" panose="020B0603020204020204" pitchFamily="34" charset="0"/>
                <a:ea typeface="Amazon Ember" panose="020B0603020204020204" pitchFamily="34" charset="0"/>
                <a:cs typeface="Amazon Ember" panose="020B0603020204020204" pitchFamily="34" charset="0"/>
              </a:rPr>
              <a:t>No entanto, para a maioria dos casos de uso, é necessário um ambiente de várias VPCs. Você pode criar várias VPCs dentro da mesma região ou em regiões diferentes. Você também pode criar várias VPCs na mesma conta da AWS ou em contas da AWS diferentes.</a:t>
            </a:r>
          </a:p>
        </p:txBody>
      </p:sp>
    </p:spTree>
    <p:extLst>
      <p:ext uri="{BB962C8B-B14F-4D97-AF65-F5344CB8AC3E}">
        <p14:creationId xmlns:p14="http://schemas.microsoft.com/office/powerpoint/2010/main" val="6773508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2" indent="0" algn="l" defTabSz="457200" rtl="0" eaLnBrk="1" fontAlgn="auto" latinLnBrk="0" hangingPunct="1">
              <a:lnSpc>
                <a:spcPct val="100000"/>
              </a:lnSpc>
              <a:spcBef>
                <a:spcPts val="0"/>
              </a:spcBef>
              <a:spcAft>
                <a:spcPts val="60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Várias VPCs são mais adequadas para uma única equipe ou organização que mantém controle total sobre o provisionamento e o gerenciamento de todos os recursos em cada ambiente de aplicação. Por exemplo, imagine uma única equipe que desenvolve uma grande aplicação de comércio eletrônico. Ela poderá usar esse padrão quando os desenvolvedores tiverem acesso total aos ambientes de desenvolvimento e produção. Esse padrão também é comum com provedores de serviços gerenciados (MSPs) que gerenciam todos os recursos em ambientes de teste e produção.</a:t>
            </a:r>
          </a:p>
          <a:p>
            <a:pPr marL="0" marR="0" lvl="2" indent="0" algn="l" defTabSz="457200" rtl="0" eaLnBrk="1" fontAlgn="auto" latinLnBrk="0" hangingPunct="1">
              <a:lnSpc>
                <a:spcPct val="100000"/>
              </a:lnSpc>
              <a:spcBef>
                <a:spcPts val="0"/>
              </a:spcBef>
              <a:spcAft>
                <a:spcPts val="600"/>
              </a:spcAft>
              <a:buClrTx/>
              <a:buSzTx/>
              <a:buFontTx/>
              <a:buNone/>
              <a:tabLst/>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2" indent="0" algn="l" defTabSz="457200" rtl="0" eaLnBrk="1" fontAlgn="auto" latinLnBrk="0" hangingPunct="1">
              <a:lnSpc>
                <a:spcPct val="100000"/>
              </a:lnSpc>
              <a:spcBef>
                <a:spcPts val="0"/>
              </a:spcBef>
              <a:spcAft>
                <a:spcPts val="60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Para saber mais sobre serviços e melhores práticas para implantações de várias VPCs, consulte:</a:t>
            </a:r>
          </a:p>
          <a:p>
            <a:pPr marL="0" marR="0" lvl="2" indent="0" algn="l" defTabSz="457200" rtl="0" eaLnBrk="1" fontAlgn="auto" latinLnBrk="0" hangingPunct="1">
              <a:lnSpc>
                <a:spcPct val="100000"/>
              </a:lnSpc>
              <a:spcBef>
                <a:spcPts val="0"/>
              </a:spcBef>
              <a:spcAft>
                <a:spcPts val="600"/>
              </a:spcAft>
              <a:buClrTx/>
              <a:buSzTx/>
              <a:buFontTx/>
              <a:buNone/>
              <a:tabLst/>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71450" marR="0" lvl="2"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pt-BR" sz="1100" dirty="0">
                <a:latin typeface="Amazon Ember" panose="020B0603020204020204" pitchFamily="34" charset="0"/>
                <a:ea typeface="Amazon Ember" panose="020B0603020204020204" pitchFamily="34" charset="0"/>
                <a:cs typeface="Amazon Ember" panose="020B0603020204020204" pitchFamily="34" charset="0"/>
                <a:hlinkClick r:id="rId3"/>
              </a:rPr>
              <a:t>Conectividade de várias VPCs em uma única região</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171450" marR="0" lvl="2"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pt-BR" sz="1100" dirty="0">
                <a:latin typeface="Amazon Ember" panose="020B0603020204020204" pitchFamily="34" charset="0"/>
                <a:ea typeface="Amazon Ember" panose="020B0603020204020204" pitchFamily="34" charset="0"/>
                <a:cs typeface="Amazon Ember" panose="020B0603020204020204" pitchFamily="34" charset="0"/>
                <a:hlinkClick r:id="rId4"/>
              </a:rPr>
              <a:t>Conectividade de várias VPCs em múltiplas regiões</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8367810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2" indent="0" algn="l" defTabSz="457200" rtl="0" eaLnBrk="1" fontAlgn="auto" latinLnBrk="0" hangingPunct="1">
              <a:lnSpc>
                <a:spcPct val="100000"/>
              </a:lnSpc>
              <a:spcBef>
                <a:spcPts val="0"/>
              </a:spcBef>
              <a:spcAft>
                <a:spcPts val="600"/>
              </a:spcAft>
              <a:buClrTx/>
              <a:buSzTx/>
              <a:buFontTx/>
              <a:buNone/>
              <a:tabLst/>
              <a:defRPr/>
            </a:pPr>
            <a:r>
              <a:rPr lang="pt-BR">
                <a:latin typeface="Amazon Ember" panose="020B0603020204020204" pitchFamily="34" charset="0"/>
                <a:ea typeface="Amazon Ember" panose="020B0603020204020204" pitchFamily="34" charset="0"/>
                <a:cs typeface="Amazon Ember" panose="020B0603020204020204" pitchFamily="34" charset="0"/>
              </a:rPr>
              <a:t>Como mencionado, você pode criar várias VPCs na mesma conta da AWS ou em contas diferentes.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2" indent="0" algn="l" defTabSz="457200" rtl="0" eaLnBrk="1" fontAlgn="auto" latinLnBrk="0" hangingPunct="1">
              <a:lnSpc>
                <a:spcPct val="100000"/>
              </a:lnSpc>
              <a:spcBef>
                <a:spcPts val="0"/>
              </a:spcBef>
              <a:spcAft>
                <a:spcPts val="600"/>
              </a:spcAft>
              <a:buClrTx/>
              <a:buSzTx/>
              <a:buFontTx/>
              <a:buNone/>
              <a:tabLst/>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2" indent="0" algn="l" defTabSz="457200" rtl="0" eaLnBrk="1" fontAlgn="auto" latinLnBrk="0" hangingPunct="1">
              <a:lnSpc>
                <a:spcPct val="100000"/>
              </a:lnSpc>
              <a:spcBef>
                <a:spcPts val="0"/>
              </a:spcBef>
              <a:spcAft>
                <a:spcPts val="600"/>
              </a:spcAft>
              <a:buClrTx/>
              <a:buSzTx/>
              <a:buFontTx/>
              <a:buNone/>
              <a:tabLst/>
              <a:defRPr/>
            </a:pPr>
            <a:r>
              <a:rPr lang="pt-BR">
                <a:latin typeface="Amazon Ember" panose="020B0603020204020204" pitchFamily="34" charset="0"/>
                <a:ea typeface="Amazon Ember" panose="020B0603020204020204" pitchFamily="34" charset="0"/>
                <a:cs typeface="Amazon Ember" panose="020B0603020204020204" pitchFamily="34" charset="0"/>
              </a:rPr>
              <a:t>Os padrões de várias contas são mais adequados para clientes corporativos ou organizações que implantam aplicações gerenciadas em várias equipes. Por exemplo, imagine uma organização que ofereça suporte a duas ou mais equipes. Ela pode usar esse padrão para oferecer suporte a desenvolvedores que têm acesso total aos recursos do ambiente de desenvolvimento, mas acesso limitado ou nenhum acesso ao ambiente de produção.</a:t>
            </a:r>
          </a:p>
        </p:txBody>
      </p:sp>
    </p:spTree>
    <p:extLst>
      <p:ext uri="{BB962C8B-B14F-4D97-AF65-F5344CB8AC3E}">
        <p14:creationId xmlns:p14="http://schemas.microsoft.com/office/powerpoint/2010/main" val="20716693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Esteja ciente das cotas da Amazon VPC. A cota padrão é de cinco VPCs por região. No entanto, você pode solicitar um aumento dessa cota.</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a:latin typeface="Amazon Ember" panose="020B0603020204020204" pitchFamily="34" charset="0"/>
                <a:ea typeface="Amazon Ember" panose="020B0603020204020204" pitchFamily="34" charset="0"/>
                <a:cs typeface="Amazon Ember" panose="020B0603020204020204" pitchFamily="34" charset="0"/>
              </a:rPr>
              <a:t>Para obter mais informações sobre os limites de serviço da Amazon VPC, consulte </a:t>
            </a:r>
            <a:r>
              <a:rPr lang="pt-BR" sz="1100">
                <a:latin typeface="Amazon Ember" panose="020B0603020204020204" pitchFamily="34" charset="0"/>
                <a:ea typeface="Amazon Ember" panose="020B0603020204020204" pitchFamily="34" charset="0"/>
                <a:cs typeface="Amazon Ember" panose="020B0603020204020204" pitchFamily="34" charset="0"/>
                <a:hlinkClick r:id="rId3"/>
              </a:rPr>
              <a:t>Cotas da Amazon VPC</a:t>
            </a:r>
            <a:r>
              <a:rPr lang="pt-BR" sz="1100">
                <a:latin typeface="Amazon Ember" panose="020B0603020204020204" pitchFamily="34" charset="0"/>
                <a:ea typeface="Amazon Ember" panose="020B0603020204020204" pitchFamily="34" charset="0"/>
                <a:cs typeface="Amazon Ember" panose="020B0603020204020204" pitchFamily="34" charset="0"/>
              </a:rPr>
              <a:t> na documentação da AWS.</a:t>
            </a:r>
          </a:p>
        </p:txBody>
      </p:sp>
    </p:spTree>
    <p:extLst>
      <p:ext uri="{BB962C8B-B14F-4D97-AF65-F5344CB8AC3E}">
        <p14:creationId xmlns:p14="http://schemas.microsoft.com/office/powerpoint/2010/main" val="17052460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779623"/>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Algumas das principais lições desta seção do módulo são: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A Amazon VPC permite provisionar VPCs, que são seções isoladas logicamente da Nuvem AWS, em que é possível executar os recursos da AWS.</a:t>
            </a:r>
          </a:p>
          <a:p>
            <a:pPr marL="171450"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Uma VPC pertence a apenas uma região e é dividida em sub-redes.</a:t>
            </a:r>
          </a:p>
          <a:p>
            <a:pPr marL="171450"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Uma sub-rede pertence a uma zona de disponibilidade ou zona local. Ela é um subconjunto do bloco CIDR da VPC.</a:t>
            </a:r>
          </a:p>
          <a:p>
            <a:pPr marL="171450"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Você pode criar várias VPCs na mesma região ou em regiões diferentes, e na mesma conta ou em contas diferentes.</a:t>
            </a:r>
          </a:p>
          <a:p>
            <a:pPr marL="171450"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Siga estas melhores práticas ao projetar sua VPC: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Crie uma sub-rede por zona de disponibilidade para cada grupo de hosts que tenham requisitos exclusivos de roteamento.</a:t>
            </a:r>
          </a:p>
          <a:p>
            <a:pPr marL="628650" lvl="1"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Divida o intervalo de rede da VPC uniformemente entre todas as zonas de disponibilidade disponíveis em uma região.</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Não aloque todos os endereços de rede de uma só vez. Em vez disso, reserve um pouco de espaço de endereço para uso futuro.</a:t>
            </a:r>
          </a:p>
          <a:p>
            <a:pPr marL="628650" lvl="1"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Dimensione as sub-redes e o CIDR da VPC de modo a auxiliar um crescimento significativo para as cargas de trabalho esperadas.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Certifique-se de que o intervalo de rede da VPC não se sobreponha a outros intervalos de rede privada da sua organização.</a:t>
            </a:r>
          </a:p>
          <a:p>
            <a:pPr marL="171450" indent="-171450" rtl="0">
              <a:buFont typeface="Arial" panose="020B0604020202020204" pitchFamily="34" charset="0"/>
              <a:buChar char="•"/>
            </a:pP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595864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a:latin typeface="Amazon Ember" panose="020B0603020204020204" pitchFamily="34" charset="0"/>
                <a:ea typeface="Amazon Ember" panose="020B0603020204020204" pitchFamily="34" charset="0"/>
                <a:cs typeface="Amazon Ember" panose="020B0603020204020204" pitchFamily="34" charset="0"/>
              </a:rPr>
              <a:t>Apresentação da Seção 3: Conectar o ambiente de rede da AWS à Internet.</a:t>
            </a:r>
          </a:p>
        </p:txBody>
      </p:sp>
    </p:spTree>
    <p:extLst>
      <p:ext uri="{BB962C8B-B14F-4D97-AF65-F5344CB8AC3E}">
        <p14:creationId xmlns:p14="http://schemas.microsoft.com/office/powerpoint/2010/main" val="7306860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Agora que você sabe como projetar e criar um ambiente de rede isolado para suas cargas de trabalho, vamos ver como conectá-lo à Internet.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r>
              <a:rPr lang="pt-BR"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Um </a:t>
            </a:r>
            <a:r>
              <a:rPr lang="pt-BR" b="0" i="1"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gateway da Internet</a:t>
            </a:r>
            <a:r>
              <a:rPr lang="pt-BR"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é um componente da VPC que permite a comunicação entre recursos em sua VPC e a Internet. Ele é dimensionado horizontalmente, redundante e altamente disponível. Um gateway da Internet oferece suporte para tráfego IPv4 e IPv6. Um gateway da Internet tem duas finalidades: A primeira é fornecer um alvo em suas tabelas de rotas da VPC para tráfego roteável pela Internet. Em segundo lugar, o gateway da Internet realiza a conversão de endereços de rede (NAT) para instâncias que receberam endereços IPv4 públicos.</a:t>
            </a:r>
            <a:endParaRPr lang="en-US"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Para deixar uma sub-rede </a:t>
            </a:r>
            <a:r>
              <a:rPr lang="pt-BR" sz="1100" i="1"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pública</a:t>
            </a: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é preciso primeiro criar um gateway da Internet e associá-lo à sua VPC.</a:t>
            </a: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69406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Este módulo inclui as seguintes seções:</a:t>
            </a:r>
          </a:p>
          <a:p>
            <a:pPr rtl="0"/>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228600" indent="-228600" rtl="0">
              <a:buFont typeface="+mj-lt"/>
              <a:buAutoNum type="arabicPeriod"/>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Necessidade arquitetônica</a:t>
            </a:r>
          </a:p>
          <a:p>
            <a:pPr marL="228600" indent="-228600" rtl="0">
              <a:buFont typeface="+mj-lt"/>
              <a:buAutoNum type="arabicPeriod"/>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Criar um ambiente de rede</a:t>
            </a:r>
          </a:p>
          <a:p>
            <a:pPr marL="228600" indent="-228600" rtl="0">
              <a:buFont typeface="+mj-lt"/>
              <a:buAutoNum type="arabicPeriod"/>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Conectar o ambiente de rede à Internet</a:t>
            </a:r>
          </a:p>
          <a:p>
            <a:pPr marL="228600" indent="-228600" rtl="0">
              <a:buFont typeface="+mj-lt"/>
              <a:buAutoNum type="arabicPeriod"/>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Proteger o ambiente de rede</a:t>
            </a:r>
          </a:p>
          <a:p>
            <a:pPr marL="171450" indent="-171450" rtl="0">
              <a:buFont typeface="Arial" panose="020B0604020202020204" pitchFamily="34" charset="0"/>
              <a:buChar char="•"/>
            </a:pP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indent="0" rtl="0">
              <a:buFont typeface="Arial" panose="020B0604020202020204" pitchFamily="34" charset="0"/>
              <a:buNone/>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O módulo também inclui:</a:t>
            </a:r>
          </a:p>
          <a:p>
            <a:pPr marL="0" indent="0" rtl="0">
              <a:buFont typeface="Arial" panose="020B0604020202020204" pitchFamily="34" charset="0"/>
              <a:buNone/>
            </a:pP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Uma demonstração de como criar manualmente uma Virtual Private Cloud (VPC)</a:t>
            </a:r>
          </a:p>
          <a:p>
            <a:pPr marL="171450" indent="-171450" rtl="0">
              <a:buFont typeface="Arial" panose="020B0604020202020204" pitchFamily="34" charset="0"/>
              <a:buChar char="•"/>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Um laboratório guiado em que você criará uma VPC por conta própria</a:t>
            </a:r>
          </a:p>
          <a:p>
            <a:pPr marL="171450" indent="-171450" rtl="0">
              <a:buFont typeface="Arial" panose="020B0604020202020204" pitchFamily="34" charset="0"/>
              <a:buChar char="•"/>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Um laboratório de desafio em que você criará uma VPC, permitirá que recursos privados se conectem à Internet e criará uma camada de segurança para controlar o tráfego de e para recursos privados em sua VPC.</a:t>
            </a:r>
          </a:p>
          <a:p>
            <a:pPr marL="171450" indent="-171450" rtl="0">
              <a:buFont typeface="Arial" panose="020B0604020202020204" pitchFamily="34" charset="0"/>
              <a:buChar char="•"/>
            </a:pP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Por fim, você deverá realizar um teste de conhecimento que será usado para avaliar sua compreensão dos principais conceitos abordados neste módulo.</a:t>
            </a:r>
          </a:p>
          <a:p>
            <a:pPr marL="0" indent="0" rtl="0">
              <a:buFont typeface="Arial" panose="020B0604020202020204" pitchFamily="34" charset="0"/>
              <a:buNone/>
            </a:pP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3176008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4236824"/>
          </a:xfrm>
        </p:spPr>
        <p:txBody>
          <a:bodyPr rtlCol="0"/>
          <a:lstStyle/>
          <a:p>
            <a:pPr rtl="0">
              <a:spcBef>
                <a:spcPts val="600"/>
              </a:spcBef>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Em seguida, você deve atualizar a tabela de rotas associada à sub-rede que deseja conectar à Internet. </a:t>
            </a:r>
            <a:r>
              <a:rPr lang="pt-BR" dirty="0">
                <a:latin typeface="Amazon Ember" panose="020B0603020204020204" pitchFamily="34" charset="0"/>
                <a:ea typeface="Amazon Ember" panose="020B0603020204020204" pitchFamily="34" charset="0"/>
                <a:cs typeface="Amazon Ember" panose="020B0603020204020204" pitchFamily="34" charset="0"/>
              </a:rPr>
              <a:t>Uma </a:t>
            </a:r>
            <a:r>
              <a:rPr lang="pt-BR" i="1" dirty="0">
                <a:latin typeface="Amazon Ember" panose="020B0603020204020204" pitchFamily="34" charset="0"/>
                <a:ea typeface="Amazon Ember" panose="020B0603020204020204" pitchFamily="34" charset="0"/>
                <a:cs typeface="Amazon Ember" panose="020B0603020204020204" pitchFamily="34" charset="0"/>
              </a:rPr>
              <a:t>tabela de rotas </a:t>
            </a:r>
            <a:r>
              <a:rPr lang="pt-BR" dirty="0">
                <a:latin typeface="Amazon Ember" panose="020B0603020204020204" pitchFamily="34" charset="0"/>
                <a:ea typeface="Amazon Ember" panose="020B0603020204020204" pitchFamily="34" charset="0"/>
                <a:cs typeface="Amazon Ember" panose="020B0603020204020204" pitchFamily="34" charset="0"/>
              </a:rPr>
              <a:t>contém um conjunto de regras, chamadas de </a:t>
            </a:r>
            <a:r>
              <a:rPr lang="pt-BR" i="1" dirty="0">
                <a:latin typeface="Amazon Ember" panose="020B0603020204020204" pitchFamily="34" charset="0"/>
                <a:ea typeface="Amazon Ember" panose="020B0603020204020204" pitchFamily="34" charset="0"/>
                <a:cs typeface="Amazon Ember" panose="020B0603020204020204" pitchFamily="34" charset="0"/>
              </a:rPr>
              <a:t>rotas</a:t>
            </a:r>
            <a:r>
              <a:rPr lang="pt-BR" i="0" dirty="0">
                <a:latin typeface="Amazon Ember" panose="020B0603020204020204" pitchFamily="34" charset="0"/>
                <a:ea typeface="Amazon Ember" panose="020B0603020204020204" pitchFamily="34" charset="0"/>
                <a:cs typeface="Amazon Ember" panose="020B0603020204020204" pitchFamily="34" charset="0"/>
              </a:rPr>
              <a:t>.</a:t>
            </a:r>
            <a:r>
              <a:rPr lang="pt-BR" i="1" dirty="0">
                <a:latin typeface="Amazon Ember" panose="020B0603020204020204" pitchFamily="34" charset="0"/>
                <a:ea typeface="Amazon Ember" panose="020B0603020204020204" pitchFamily="34" charset="0"/>
                <a:cs typeface="Amazon Ember" panose="020B0603020204020204" pitchFamily="34" charset="0"/>
              </a:rPr>
              <a:t> </a:t>
            </a:r>
            <a:r>
              <a:rPr lang="pt-BR" dirty="0">
                <a:latin typeface="Amazon Ember" panose="020B0603020204020204" pitchFamily="34" charset="0"/>
                <a:ea typeface="Amazon Ember" panose="020B0603020204020204" pitchFamily="34" charset="0"/>
                <a:cs typeface="Amazon Ember" panose="020B0603020204020204" pitchFamily="34" charset="0"/>
              </a:rPr>
              <a:t>As </a:t>
            </a:r>
            <a:r>
              <a:rPr lang="pt-BR" i="0" dirty="0">
                <a:latin typeface="Amazon Ember" panose="020B0603020204020204" pitchFamily="34" charset="0"/>
                <a:ea typeface="Amazon Ember" panose="020B0603020204020204" pitchFamily="34" charset="0"/>
                <a:cs typeface="Amazon Ember" panose="020B0603020204020204" pitchFamily="34" charset="0"/>
              </a:rPr>
              <a:t>rotas</a:t>
            </a:r>
            <a:r>
              <a:rPr lang="pt-BR" dirty="0">
                <a:latin typeface="Amazon Ember" panose="020B0603020204020204" pitchFamily="34" charset="0"/>
                <a:ea typeface="Amazon Ember" panose="020B0603020204020204" pitchFamily="34" charset="0"/>
                <a:cs typeface="Amazon Ember" panose="020B0603020204020204" pitchFamily="34" charset="0"/>
              </a:rPr>
              <a:t> são usadas para determinar para onde o tráfego de rede é direcionado</a:t>
            </a: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a:t>
            </a:r>
          </a:p>
          <a:p>
            <a:pPr rtl="0">
              <a:spcBef>
                <a:spcPts val="600"/>
              </a:spcBef>
            </a:pPr>
            <a:r>
              <a:rPr lang="pt-BR" dirty="0">
                <a:latin typeface="Amazon Ember" panose="020B0603020204020204" pitchFamily="34" charset="0"/>
                <a:ea typeface="Amazon Ember" panose="020B0603020204020204" pitchFamily="34" charset="0"/>
                <a:cs typeface="Amazon Ember" panose="020B0603020204020204" pitchFamily="34" charset="0"/>
              </a:rPr>
              <a:t>Quando você cria uma VPC, a tabela de rotas principal é criada automaticamente. Inicialmente, a tabela de rotas principal (e todas as tabelas de rotas em uma VPC) contém apenas uma única rota local que permite a comunicação para todos os recursos na VPC. Você não pode modificar a rota local em uma tabela de rotas. Quando você executa uma instância na VPC, a rota local abrange automaticamente essa instância. Você não precisa adicionar a nova instância a uma tabela de rotas. Você pode criar outras tabelas de rotas para sua VPC.</a:t>
            </a:r>
          </a:p>
          <a:p>
            <a:pPr rtl="0">
              <a:spcBef>
                <a:spcPts val="600"/>
              </a:spcBef>
            </a:pPr>
            <a:r>
              <a:rPr lang="pt-BR" dirty="0">
                <a:latin typeface="Amazon Ember" panose="020B0603020204020204" pitchFamily="34" charset="0"/>
                <a:ea typeface="Amazon Ember" panose="020B0603020204020204" pitchFamily="34" charset="0"/>
                <a:cs typeface="Amazon Ember" panose="020B0603020204020204" pitchFamily="34" charset="0"/>
              </a:rPr>
              <a:t>Cada sub-rede da VPC deve ser associada a uma tabela de rotas, que controla o roteamento para a sub-rede. Se você não associar explicitamente uma sub-rede a uma tabela de rotas específica, a sub-rede será associada implicitamente à tabela de rotas principal e vai utilizá-la. Uma sub-rede só pode ser associada a uma única tabela de rotas por vez, mas é possível associar várias sub-redes a uma mesma tabela de rotas.</a:t>
            </a:r>
          </a:p>
          <a:p>
            <a:pPr marL="0" marR="0" lvl="0" indent="0" algn="l" defTabSz="914400" rtl="0" eaLnBrk="1" fontAlgn="auto" latinLnBrk="0" hangingPunct="1">
              <a:lnSpc>
                <a:spcPct val="100000"/>
              </a:lnSpc>
              <a:spcBef>
                <a:spcPts val="600"/>
              </a:spcBef>
              <a:spcAft>
                <a:spcPts val="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Você pode criar tabelas de rotas personalizadas para cada sub-rede para permitir o roteamento granular para destinos.</a:t>
            </a:r>
            <a:endParaRPr lang="en-US" kern="1200" baseline="0" dirty="0">
              <a:solidFill>
                <a:schemeClr val="tx1"/>
              </a:solidFill>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600"/>
              </a:spcBef>
              <a:spcAft>
                <a:spcPts val="0"/>
              </a:spcAft>
              <a:buClrTx/>
              <a:buSzTx/>
              <a:buFontTx/>
              <a:buNone/>
              <a:tabLst/>
              <a:defRPr/>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Para enviar tráfego não local pelo gateway da Internet para a Internet, crie uma rota com destino </a:t>
            </a:r>
            <a:r>
              <a:rPr lang="pt-BR" sz="1100" b="1"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0.0.0.0/0</a:t>
            </a: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e alvo </a:t>
            </a:r>
            <a:r>
              <a:rPr lang="pt-BR" sz="1100" b="1"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&lt;igw-id&gt;</a:t>
            </a: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na tabela de rotas associada à sub-rede.</a:t>
            </a: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7288285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latin typeface="Amazon Ember" panose="020B0603020204020204" pitchFamily="34" charset="0"/>
                <a:ea typeface="Amazon Ember" panose="020B0603020204020204" pitchFamily="34" charset="0"/>
                <a:cs typeface="Amazon Ember" panose="020B0603020204020204" pitchFamily="34" charset="0"/>
              </a:rPr>
              <a:t>Em seguida, verifique se suas instâncias têm endereços IP públicos ou elásticos.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100">
                <a:latin typeface="Amazon Ember" panose="020B0603020204020204" pitchFamily="34" charset="0"/>
                <a:ea typeface="Amazon Ember" panose="020B0603020204020204" pitchFamily="34" charset="0"/>
                <a:cs typeface="Amazon Ember" panose="020B0603020204020204" pitchFamily="34" charset="0"/>
              </a:rPr>
              <a:t>Um </a:t>
            </a:r>
            <a:r>
              <a:rPr lang="pt-BR" sz="1100" i="1">
                <a:latin typeface="Amazon Ember" panose="020B0603020204020204" pitchFamily="34" charset="0"/>
                <a:ea typeface="Amazon Ember" panose="020B0603020204020204" pitchFamily="34" charset="0"/>
                <a:cs typeface="Amazon Ember" panose="020B0603020204020204" pitchFamily="34" charset="0"/>
              </a:rPr>
              <a:t>endereço IP elástico </a:t>
            </a:r>
            <a:r>
              <a:rPr lang="pt-BR" sz="1100">
                <a:latin typeface="Amazon Ember" panose="020B0603020204020204" pitchFamily="34" charset="0"/>
                <a:ea typeface="Amazon Ember" panose="020B0603020204020204" pitchFamily="34" charset="0"/>
                <a:cs typeface="Amazon Ember" panose="020B0603020204020204" pitchFamily="34" charset="0"/>
              </a:rPr>
              <a:t>é um endereço IPv4 estático e público projetado para computação em nuvem dinâmica. Você pode associar um endereço IP elástico a qualquer instância ou interface de rede elástica para qualquer VPC em sua conta. Com um endereço IP elástico, você pode mascarar a falha de uma instância remapeando rapidamente o endereço para outra instância na VPC. </a:t>
            </a:r>
            <a:r>
              <a:rPr lang="pt-BR" sz="1100"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Associar o endereço IP elástico à interface de rede tem uma vantagem sobre associá-lo diretamente à instância. Você pode mover todos os atributos da interface de rede de uma instância para outra em uma única etapa.</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6427038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100" b="0" i="0"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Para conectar instâncias em sua sub-rede privada à Internet ou a outros serviços da AWS, você precisa de um </a:t>
            </a:r>
            <a:r>
              <a:rPr lang="pt-BR" sz="1100" b="0" i="1"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gateway de conversão de endereços de rede (NAT)</a:t>
            </a:r>
            <a:r>
              <a:rPr lang="pt-BR" sz="1100" b="0" i="0"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Um gateway NAT </a:t>
            </a:r>
            <a:r>
              <a:rPr lang="pt-BR" sz="1100">
                <a:latin typeface="Amazon Ember" panose="020B0603020204020204" pitchFamily="34" charset="0"/>
                <a:ea typeface="Amazon Ember" panose="020B0603020204020204" pitchFamily="34" charset="0"/>
                <a:cs typeface="Amazon Ember" panose="020B0603020204020204" pitchFamily="34" charset="0"/>
              </a:rPr>
              <a:t>permite que instâncias em uma sub-rede privada se conectem à Internet ou a outros serviços da AWS, mas impede que a Internet inicie uma conexão com essas instâncias.</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100">
                <a:latin typeface="Amazon Ember" panose="020B0603020204020204" pitchFamily="34" charset="0"/>
                <a:ea typeface="Amazon Ember" panose="020B0603020204020204" pitchFamily="34" charset="0"/>
                <a:cs typeface="Amazon Ember" panose="020B0603020204020204" pitchFamily="34" charset="0"/>
              </a:rPr>
              <a:t>Para criar um gateway NAT, você deve especificar uma sub-rede pública na qual o gateway NAT residirá. É também necessário especificar um endereço IP elástico para associá-lo ao gateway NAT. Depois de criar um gateway NAT, você deverá atualizar a tabela de rotas associada a uma ou mais de suas sub-redes privadas para apontar o tráfego vinculado à Internet para o gateway NAT. Assim, as instâncias em suas sub-redes privadas podem se comunicar com a Internet.</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8110600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3395" rtl="0" eaLnBrk="1" fontAlgn="auto" latinLnBrk="0" hangingPunct="1">
              <a:lnSpc>
                <a:spcPct val="100000"/>
              </a:lnSpc>
              <a:spcBef>
                <a:spcPts val="0"/>
              </a:spcBef>
              <a:spcAft>
                <a:spcPts val="0"/>
              </a:spcAft>
              <a:buClrTx/>
              <a:buSzTx/>
              <a:buFontTx/>
              <a:buNone/>
              <a:tabLst/>
              <a:defRPr/>
            </a:pPr>
            <a:r>
              <a:rPr lang="pt-BR"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Pense por um momento se as instâncias nesses exemplos devem ser colocadas em uma sub-rede pública ou privada.</a:t>
            </a:r>
          </a:p>
        </p:txBody>
      </p:sp>
    </p:spTree>
    <p:extLst>
      <p:ext uri="{BB962C8B-B14F-4D97-AF65-F5344CB8AC3E}">
        <p14:creationId xmlns:p14="http://schemas.microsoft.com/office/powerpoint/2010/main" val="11881115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3395" rtl="0" eaLnBrk="1" fontAlgn="auto" latinLnBrk="0" hangingPunct="1">
              <a:lnSpc>
                <a:spcPct val="100000"/>
              </a:lnSpc>
              <a:spcBef>
                <a:spcPts val="0"/>
              </a:spcBef>
              <a:spcAft>
                <a:spcPts val="0"/>
              </a:spcAft>
              <a:buClrTx/>
              <a:buSzTx/>
              <a:buFontTx/>
              <a:buNone/>
              <a:tabLst/>
              <a:defRPr/>
            </a:pPr>
            <a:r>
              <a:rPr lang="pt-BR"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As instâncias de armazenamento de dados, de processamento em lote e de back-end devem ser colocadas em sub-redes privadas. Você pode colocar instâncias de nível da Web em uma sub-rede pública. No entanto, a AWS recomenda colocar instâncias de nível da Web dentro de sub-redes </a:t>
            </a:r>
            <a:r>
              <a:rPr lang="pt-BR" i="1"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privadas</a:t>
            </a:r>
            <a:r>
              <a:rPr lang="pt-BR"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atrás de um balanceador de carga que é colocado em uma sub-rede pública. Em alguns ambientes, você deve associas as instâncias da aplicação Web aos endereços IP elásticos diretamente (embora também possa associar um endereço IP elástico a um balanceador de carga). Nesses casos, as instâncias de aplicações Web devem estar em uma sub-rede pública.</a:t>
            </a:r>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4989937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4496315"/>
          </a:xfrm>
        </p:spPr>
        <p:txBody>
          <a:bodyPr rtlCol="0"/>
          <a:lstStyle/>
          <a:p>
            <a:pPr rtl="0"/>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Um </a:t>
            </a:r>
            <a:r>
              <a:rPr lang="pt-BR" sz="1100" i="1"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host bastion </a:t>
            </a: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é um servidor que fornece acesso a uma rede privada a partir de uma rede externa, como a Internet. Você pode usar um host bastion para minimizar as chances de penetração e potencial ataque a recursos em sua rede privada.</a:t>
            </a: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a:t>
            </a:r>
          </a:p>
          <a:p>
            <a:pPr rtl="0"/>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Por exemplo, imagine que você queira permitir conexões de uma rede externa para instâncias Linux em uma sub-rede privada de sua VPC via Secure Shell, ou SSH.</a:t>
            </a: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a:t>
            </a:r>
          </a:p>
          <a:p>
            <a:pPr rtl="0"/>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Você pode usar um host bastion para reduzir o risco de permitir essas conexões SSH externas para as instâncias na sub-rede privada. Normalmente, um host bastion é executado em uma instância do EC2 em uma sub-rede pública da VPC, conforme mostrado neste exemplo. As instâncias do Linux na sub-rede privada estão em um grupo de segurança que permite o acesso do SSH a partir do grupo de segurança associado ao host bastion. Os usuários do host bastion conectam-se a ele para que possam se conectar às instâncias do Linux.</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Embora você possa adaptar essa arquitetura para atender aos seus próprios requisitos, o host bastion deve ser a única fonte de tráfego de SSH para suas instâncias do Linux.</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Para obter mais informações sobre essa arquitetura, consulte a publicação do blog </a:t>
            </a:r>
            <a:r>
              <a:rPr lang="pt-BR" sz="1100" dirty="0">
                <a:latin typeface="Amazon Ember" panose="020B0603020204020204" pitchFamily="34" charset="0"/>
                <a:ea typeface="Amazon Ember" panose="020B0603020204020204" pitchFamily="34" charset="0"/>
                <a:cs typeface="Amazon Ember" panose="020B0603020204020204" pitchFamily="34" charset="0"/>
                <a:hlinkClick r:id="rId3"/>
              </a:rPr>
              <a:t>How to Record SSH Sessions Established Through a Bastion Host</a:t>
            </a:r>
            <a:r>
              <a:rPr lang="pt-BR" sz="1100" dirty="0">
                <a:latin typeface="Amazon Ember" panose="020B0603020204020204" pitchFamily="34" charset="0"/>
                <a:ea typeface="Amazon Ember" panose="020B0603020204020204" pitchFamily="34" charset="0"/>
                <a:cs typeface="Amazon Ember" panose="020B0603020204020204" pitchFamily="34" charset="0"/>
              </a:rPr>
              <a:t>. Para saber como implantar um host bastion do Linux em um ambiente da VPC na AWS, conclua o </a:t>
            </a:r>
            <a:r>
              <a:rPr lang="pt-BR" sz="1100" dirty="0">
                <a:latin typeface="Amazon Ember" panose="020B0603020204020204" pitchFamily="34" charset="0"/>
                <a:ea typeface="Amazon Ember" panose="020B0603020204020204" pitchFamily="34" charset="0"/>
                <a:cs typeface="Amazon Ember" panose="020B0603020204020204" pitchFamily="34" charset="0"/>
                <a:hlinkClick r:id="rId4"/>
              </a:rPr>
              <a:t>Quick Start Hosts bastion do Linux na AWS</a:t>
            </a:r>
            <a:r>
              <a:rPr lang="pt-BR" sz="1100" dirty="0">
                <a:latin typeface="Amazon Ember" panose="020B0603020204020204" pitchFamily="34" charset="0"/>
                <a:ea typeface="Amazon Ember" panose="020B0603020204020204" pitchFamily="34" charset="0"/>
                <a:cs typeface="Amazon Ember" panose="020B0603020204020204" pitchFamily="34" charset="0"/>
              </a:rPr>
              <a:t>.</a:t>
            </a:r>
          </a:p>
        </p:txBody>
      </p:sp>
    </p:spTree>
    <p:extLst>
      <p:ext uri="{BB962C8B-B14F-4D97-AF65-F5344CB8AC3E}">
        <p14:creationId xmlns:p14="http://schemas.microsoft.com/office/powerpoint/2010/main" val="30940265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a:latin typeface="Amazon Ember" panose="020B0603020204020204" pitchFamily="34" charset="0"/>
                <a:ea typeface="Amazon Ember" panose="020B0603020204020204" pitchFamily="34" charset="0"/>
                <a:cs typeface="Amazon Ember" panose="020B0603020204020204" pitchFamily="34" charset="0"/>
              </a:rPr>
              <a:t>Agora, seu instrutor pode optar por demonstrar como usar a Amazon VPC para criar manualmente uma VPC com sub-redes, um gateway da Internet e uma tabela de rotas.</a:t>
            </a:r>
          </a:p>
        </p:txBody>
      </p:sp>
    </p:spTree>
    <p:extLst>
      <p:ext uri="{BB962C8B-B14F-4D97-AF65-F5344CB8AC3E}">
        <p14:creationId xmlns:p14="http://schemas.microsoft.com/office/powerpoint/2010/main" val="2249592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latin typeface="Amazon Ember" panose="020B0603020204020204" pitchFamily="34" charset="0"/>
                <a:ea typeface="Amazon Ember" panose="020B0603020204020204" pitchFamily="34" charset="0"/>
                <a:cs typeface="Amazon Ember" panose="020B0603020204020204" pitchFamily="34" charset="0"/>
              </a:rPr>
              <a:t>Algumas das principais lições desta seção do módulo são: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Um gateway da Internet permite a comunicação entre instâncias na VPC e na Internet.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a:latin typeface="Amazon Ember" panose="020B0603020204020204" pitchFamily="34" charset="0"/>
                <a:ea typeface="Amazon Ember" panose="020B0603020204020204" pitchFamily="34" charset="0"/>
                <a:cs typeface="Amazon Ember" panose="020B0603020204020204" pitchFamily="34" charset="0"/>
              </a:rPr>
              <a:t>As tabelas de rotas controlam o tráfego da sub-rede ou do gateway.</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Os endereços IP elásticos são endereços IPv4 públicos e estáticos que podem ser associados a uma instância ou a uma interface de rede elástica. Eles podem ser remapeados para outra instância em sua conta.</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Os gateways NAT permitem que instâncias na sub-rede privada iniciem tráfego de saída para a Internet ou outros serviços da AWS.</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Um host bastion é um servidor com o objetivo de fornecer acesso a uma rede privada a partir de uma rede externa, como a Internet.</a:t>
            </a:r>
          </a:p>
        </p:txBody>
      </p:sp>
    </p:spTree>
    <p:extLst>
      <p:ext uri="{BB962C8B-B14F-4D97-AF65-F5344CB8AC3E}">
        <p14:creationId xmlns:p14="http://schemas.microsoft.com/office/powerpoint/2010/main" val="37191632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a:latin typeface="Amazon Ember" panose="020B0603020204020204" pitchFamily="34" charset="0"/>
                <a:ea typeface="Amazon Ember" panose="020B0603020204020204" pitchFamily="34" charset="0"/>
                <a:cs typeface="Amazon Ember" panose="020B0603020204020204" pitchFamily="34" charset="0"/>
              </a:rPr>
              <a:t>Apresentação da Seção 4: Proteger o ambiente de rede da AWS.</a:t>
            </a:r>
          </a:p>
        </p:txBody>
      </p:sp>
    </p:spTree>
    <p:extLst>
      <p:ext uri="{BB962C8B-B14F-4D97-AF65-F5344CB8AC3E}">
        <p14:creationId xmlns:p14="http://schemas.microsoft.com/office/powerpoint/2010/main" val="18906542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497581"/>
          </a:xfrm>
        </p:spPr>
        <p:txBody>
          <a:bodyPr rtlCol="0"/>
          <a:lstStyle/>
          <a:p>
            <a:pPr rtl="0"/>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Agora que você sabe como projetar e implantar um ambiente de rede e conectá-lo à Internet, precisa isolar suas aplicações e cargas de trabalho.</a:t>
            </a:r>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r>
              <a:rPr lang="pt-BR" dirty="0">
                <a:latin typeface="Amazon Ember" panose="020B0603020204020204" pitchFamily="34" charset="0"/>
                <a:ea typeface="Amazon Ember" panose="020B0603020204020204" pitchFamily="34" charset="0"/>
                <a:cs typeface="Amazon Ember" panose="020B0603020204020204" pitchFamily="34" charset="0"/>
              </a:rPr>
              <a:t>Você pode conseguir isolamento com a implantação das instâncias do EC2 que hospedam sua aplicação ou carga de trabalho em um grupo de segurança associado à VPC.</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Os grupos de segurança são firewalls com estado que atuam no nível da instância ou da interface de rede.</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“Com estado” significa que o tráfego de retorno é permitido de modo automático, independentemente das regras.</a:t>
            </a:r>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Por exemplo, digamos que você inicie um comando de </a:t>
            </a:r>
            <a:r>
              <a:rPr lang="pt-BR" i="1"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ping </a:t>
            </a:r>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do Internet Control Message Protocol (ICMP – Protocolo de mensagem de controle da Internet) para sua instância a partir do seu computador doméstico. Se as regras do grupo de segurança de entrada permitirem tráfego ICMP, as informações sobre a conexão (incluindo as informações de porta) serão monitoradas. O tráfego de resposta da instância para o comando ping não é monitorado como uma solicitação nova. Em vez disso, ele é monitorado como uma conexão estabelecida. É permitido fluir para fora da instância, mesmo que as regras do grupo de segurança de saída restrinjam o tráfego ICMP de saída.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As regras do grupo de segurança controlam o tráfego de entrada e saída para seus recursos da AWS. Você deve configurar rigidamente essas regras para restringir o tráfego e permitir o acesso somente conforme necessário. </a:t>
            </a:r>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O tráfego pode ser restrito por qualquer protocolo de Internet, porta de serviço e endereço IP de origem ou de destino (endereço IP individual ou bloco CIDR).</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a:t>
            </a:r>
          </a:p>
          <a:p>
            <a:pPr rtl="0"/>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Nem todos os fluxos de tráfego são monitorados. Considere uma regra de grupo de segurança que permita fluxos de Transmission Control Protocol (TCP – Protocolo de controle de transmissão) ou User Datagram Protocol (UDP – Protocolo de datagrama de usuário) para todo o tráfego (isto é, 0.0.0.0/0). Também há uma regra correspondente na outra direção que permite o tráfego de resposta. Neste caso, esse fluxo de tráfego não é monitorado. O fluxo do tráfego de resposta é permitido com base na regra de entrada ou de saída que permite o tráfego de resposta, e não nas informações de acompanhamento.</a:t>
            </a:r>
          </a:p>
        </p:txBody>
      </p:sp>
    </p:spTree>
    <p:extLst>
      <p:ext uri="{BB962C8B-B14F-4D97-AF65-F5344CB8AC3E}">
        <p14:creationId xmlns:p14="http://schemas.microsoft.com/office/powerpoint/2010/main" val="3356783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dirty="0">
                <a:latin typeface="Amazon Ember" panose="020B0603020204020204" pitchFamily="34" charset="0"/>
                <a:ea typeface="Amazon Ember" panose="020B0603020204020204" pitchFamily="34" charset="0"/>
                <a:cs typeface="Amazon Ember" panose="020B0603020204020204" pitchFamily="34" charset="0"/>
              </a:rPr>
              <a:t>Ao final deste módulo, você deverá ser capaz de:</a:t>
            </a:r>
          </a:p>
          <a:p>
            <a:pPr rtl="0"/>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Explicar a função básica de uma Virtual Private </a:t>
            </a:r>
            <a:r>
              <a:rPr lang="pt-BR" dirty="0" err="1">
                <a:latin typeface="Amazon Ember" panose="020B0603020204020204" pitchFamily="34" charset="0"/>
                <a:ea typeface="Amazon Ember" panose="020B0603020204020204" pitchFamily="34" charset="0"/>
                <a:cs typeface="Amazon Ember" panose="020B0603020204020204" pitchFamily="34" charset="0"/>
              </a:rPr>
              <a:t>Cloud</a:t>
            </a:r>
            <a:r>
              <a:rPr lang="pt-BR" dirty="0">
                <a:latin typeface="Amazon Ember" panose="020B0603020204020204" pitchFamily="34" charset="0"/>
                <a:ea typeface="Amazon Ember" panose="020B0603020204020204" pitchFamily="34" charset="0"/>
                <a:cs typeface="Amazon Ember" panose="020B0603020204020204" pitchFamily="34" charset="0"/>
              </a:rPr>
              <a:t> (VPC) na rede da Nuvem </a:t>
            </a:r>
            <a:r>
              <a:rPr lang="pt-BR" dirty="0" err="1">
                <a:latin typeface="Amazon Ember" panose="020B0603020204020204" pitchFamily="34" charset="0"/>
                <a:ea typeface="Amazon Ember" panose="020B0603020204020204" pitchFamily="34" charset="0"/>
                <a:cs typeface="Amazon Ember" panose="020B0603020204020204" pitchFamily="34" charset="0"/>
              </a:rPr>
              <a:t>Amazon</a:t>
            </a:r>
            <a:r>
              <a:rPr lang="pt-BR" dirty="0">
                <a:latin typeface="Amazon Ember" panose="020B0603020204020204" pitchFamily="34" charset="0"/>
                <a:ea typeface="Amazon Ember" panose="020B0603020204020204" pitchFamily="34" charset="0"/>
                <a:cs typeface="Amazon Ember" panose="020B0603020204020204" pitchFamily="34" charset="0"/>
              </a:rPr>
              <a:t> Web Services (AWS).</a:t>
            </a:r>
          </a:p>
          <a:p>
            <a:pPr marL="171450"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Identificar como conectar o ambiente de rede da AWS à Internet</a:t>
            </a:r>
          </a:p>
          <a:p>
            <a:pPr marL="171450"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Descrever como isolar recursos dentro do ambiente de rede da AWS</a:t>
            </a:r>
          </a:p>
          <a:p>
            <a:pPr marL="171450" indent="-171450" rtl="0">
              <a:buFont typeface="Arial" panose="020B0604020202020204" pitchFamily="34" charset="0"/>
              <a:buChar char="•"/>
            </a:pPr>
            <a:r>
              <a:rPr lang="pt-BR" dirty="0">
                <a:latin typeface="Amazon Ember" panose="020B0603020204020204" pitchFamily="34" charset="0"/>
                <a:ea typeface="Amazon Ember" panose="020B0603020204020204" pitchFamily="34" charset="0"/>
                <a:cs typeface="Amazon Ember" panose="020B0603020204020204" pitchFamily="34" charset="0"/>
              </a:rPr>
              <a:t>Criar uma VPC com </a:t>
            </a:r>
            <a:r>
              <a:rPr lang="pt-BR" dirty="0" err="1">
                <a:latin typeface="Amazon Ember" panose="020B0603020204020204" pitchFamily="34" charset="0"/>
                <a:ea typeface="Amazon Ember" panose="020B0603020204020204" pitchFamily="34" charset="0"/>
                <a:cs typeface="Amazon Ember" panose="020B0603020204020204" pitchFamily="34" charset="0"/>
              </a:rPr>
              <a:t>sub-redes</a:t>
            </a:r>
            <a:r>
              <a:rPr lang="pt-BR" dirty="0">
                <a:latin typeface="Amazon Ember" panose="020B0603020204020204" pitchFamily="34" charset="0"/>
                <a:ea typeface="Amazon Ember" panose="020B0603020204020204" pitchFamily="34" charset="0"/>
                <a:cs typeface="Amazon Ember" panose="020B0603020204020204" pitchFamily="34" charset="0"/>
              </a:rPr>
              <a:t>, um gateway da Internet, tabelas de rotas e um grupo de segurança</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456564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100">
                <a:latin typeface="Amazon Ember" panose="020B0603020204020204" pitchFamily="34" charset="0"/>
                <a:ea typeface="Amazon Ember" panose="020B0603020204020204" pitchFamily="34" charset="0"/>
                <a:cs typeface="Amazon Ember" panose="020B0603020204020204" pitchFamily="34" charset="0"/>
              </a:rPr>
              <a:t>Quando você cria um grupo de segurança, ele não tem regras de entrada. Isso significa que você deve adicionar regras de entrada ao grupo de segurança para </a:t>
            </a:r>
            <a:r>
              <a:rPr lang="pt-BR" sz="1100" i="0">
                <a:latin typeface="Amazon Ember" panose="020B0603020204020204" pitchFamily="34" charset="0"/>
                <a:ea typeface="Amazon Ember" panose="020B0603020204020204" pitchFamily="34" charset="0"/>
                <a:cs typeface="Amazon Ember" panose="020B0603020204020204" pitchFamily="34" charset="0"/>
              </a:rPr>
              <a:t>permitir o tráfego de entrada que se origina de outro host para sua instância. </a:t>
            </a:r>
            <a:r>
              <a:rPr lang="pt-BR" sz="1100">
                <a:latin typeface="Amazon Ember" panose="020B0603020204020204" pitchFamily="34" charset="0"/>
                <a:ea typeface="Amazon Ember" panose="020B0603020204020204" pitchFamily="34" charset="0"/>
                <a:cs typeface="Amazon Ember" panose="020B0603020204020204" pitchFamily="34" charset="0"/>
              </a:rPr>
              <a:t>Por padrão, um grupo de segurança inclui uma regra de saída que </a:t>
            </a:r>
            <a:r>
              <a:rPr lang="pt-BR" sz="1100" i="1">
                <a:latin typeface="Amazon Ember" panose="020B0603020204020204" pitchFamily="34" charset="0"/>
                <a:ea typeface="Amazon Ember" panose="020B0603020204020204" pitchFamily="34" charset="0"/>
                <a:cs typeface="Amazon Ember" panose="020B0603020204020204" pitchFamily="34" charset="0"/>
              </a:rPr>
              <a:t>permite todo o tráfego de saída</a:t>
            </a:r>
            <a:r>
              <a:rPr lang="pt-BR" sz="1100">
                <a:latin typeface="Amazon Ember" panose="020B0603020204020204" pitchFamily="34" charset="0"/>
                <a:ea typeface="Amazon Ember" panose="020B0603020204020204" pitchFamily="34" charset="0"/>
                <a:cs typeface="Amazon Ember" panose="020B0603020204020204" pitchFamily="34" charset="0"/>
              </a:rPr>
              <a:t>. Você pode remover a regra e adicionar regras de saída que permitem somente tráfego de saída específico. Se o grupo de segurança não tiver nenhuma regra de saída, nenhum tráfego de saída originário da instância será permitido.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2551902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100">
                <a:latin typeface="Amazon Ember" panose="020B0603020204020204" pitchFamily="34" charset="0"/>
                <a:ea typeface="Amazon Ember" panose="020B0603020204020204" pitchFamily="34" charset="0"/>
                <a:cs typeface="Amazon Ember" panose="020B0603020204020204" pitchFamily="34" charset="0"/>
              </a:rPr>
              <a:t>Ao criar um grupo de segurança personalizado, você pode especificar regras de </a:t>
            </a:r>
            <a:r>
              <a:rPr lang="pt-BR" sz="1100" i="1">
                <a:latin typeface="Amazon Ember" panose="020B0603020204020204" pitchFamily="34" charset="0"/>
                <a:ea typeface="Amazon Ember" panose="020B0603020204020204" pitchFamily="34" charset="0"/>
                <a:cs typeface="Amazon Ember" panose="020B0603020204020204" pitchFamily="34" charset="0"/>
              </a:rPr>
              <a:t>permissão</a:t>
            </a:r>
            <a:r>
              <a:rPr lang="pt-BR" sz="1100">
                <a:latin typeface="Amazon Ember" panose="020B0603020204020204" pitchFamily="34" charset="0"/>
                <a:ea typeface="Amazon Ember" panose="020B0603020204020204" pitchFamily="34" charset="0"/>
                <a:cs typeface="Amazon Ember" panose="020B0603020204020204" pitchFamily="34" charset="0"/>
              </a:rPr>
              <a:t>, mas não de </a:t>
            </a:r>
            <a:r>
              <a:rPr lang="pt-BR" sz="1100" i="1">
                <a:latin typeface="Amazon Ember" panose="020B0603020204020204" pitchFamily="34" charset="0"/>
                <a:ea typeface="Amazon Ember" panose="020B0603020204020204" pitchFamily="34" charset="0"/>
                <a:cs typeface="Amazon Ember" panose="020B0603020204020204" pitchFamily="34" charset="0"/>
              </a:rPr>
              <a:t>negação</a:t>
            </a:r>
            <a:r>
              <a:rPr lang="pt-BR" sz="1100">
                <a:latin typeface="Amazon Ember" panose="020B0603020204020204" pitchFamily="34" charset="0"/>
                <a:ea typeface="Amazon Ember" panose="020B0603020204020204" pitchFamily="34" charset="0"/>
                <a:cs typeface="Amazon Ember" panose="020B0603020204020204" pitchFamily="34" charset="0"/>
              </a:rPr>
              <a:t>. Por exemplo, quando você cria </a:t>
            </a:r>
            <a:r>
              <a:rPr lang="pt-BR">
                <a:latin typeface="Amazon Ember" panose="020B0603020204020204" pitchFamily="34" charset="0"/>
                <a:ea typeface="Amazon Ember" panose="020B0603020204020204" pitchFamily="34" charset="0"/>
                <a:cs typeface="Amazon Ember" panose="020B0603020204020204" pitchFamily="34" charset="0"/>
              </a:rPr>
              <a:t>uma sub-rede pública para as instâncias que hospedam a aplicação Web, </a:t>
            </a:r>
            <a:r>
              <a:rPr lang="pt-BR" sz="1100">
                <a:latin typeface="Amazon Ember" panose="020B0603020204020204" pitchFamily="34" charset="0"/>
                <a:ea typeface="Amazon Ember" panose="020B0603020204020204" pitchFamily="34" charset="0"/>
                <a:cs typeface="Amazon Ember" panose="020B0603020204020204" pitchFamily="34" charset="0"/>
              </a:rPr>
              <a:t>a última etapa</a:t>
            </a:r>
            <a:r>
              <a:rPr lang="pt-BR">
                <a:latin typeface="Amazon Ember" panose="020B0603020204020204" pitchFamily="34" charset="0"/>
                <a:ea typeface="Amazon Ember" panose="020B0603020204020204" pitchFamily="34" charset="0"/>
                <a:cs typeface="Amazon Ember" panose="020B0603020204020204" pitchFamily="34" charset="0"/>
              </a:rPr>
              <a:t> é criar um grupo de segurança que permita tráfego HTTP para essas instâncias.</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100">
                <a:latin typeface="Amazon Ember" panose="020B0603020204020204" pitchFamily="34" charset="0"/>
                <a:ea typeface="Amazon Ember" panose="020B0603020204020204" pitchFamily="34" charset="0"/>
                <a:cs typeface="Amazon Ember" panose="020B0603020204020204" pitchFamily="34" charset="0"/>
              </a:rPr>
              <a:t>Todas as regras são avaliadas antes que a decisão de permitir o tráfego seja feita.</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2218310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3395" rtl="0" eaLnBrk="1" fontAlgn="auto" latinLnBrk="0" hangingPunct="1">
              <a:lnSpc>
                <a:spcPct val="100000"/>
              </a:lnSpc>
              <a:spcBef>
                <a:spcPts val="0"/>
              </a:spcBef>
              <a:spcAft>
                <a:spcPts val="0"/>
              </a:spcAft>
              <a:buClrTx/>
              <a:buSzTx/>
              <a:buFontTx/>
              <a:buNone/>
              <a:tabLst/>
              <a:defRPr/>
            </a:pPr>
            <a:r>
              <a:rPr lang="pt-BR" dirty="0">
                <a:latin typeface="Amazon Ember" panose="020B0603020204020204" pitchFamily="34" charset="0"/>
                <a:ea typeface="Amazon Ember" panose="020B0603020204020204" pitchFamily="34" charset="0"/>
                <a:cs typeface="Amazon Ember" panose="020B0603020204020204" pitchFamily="34" charset="0"/>
              </a:rPr>
              <a:t>A maioria das organizações de nuvem cria grupos de segurança com regras de entrada para cada nível funcional. </a:t>
            </a:r>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Este exemplo mostra uma cadeia de grupos de segurança em uma aplicação típica de três níveis. As regras de entrada e de saída são configuradas para que o tráfego só possa fluir do nível superior ao inferior e voltar pelo caminho inverso. Os grupos de segurança atuam como firewalls para impedir que uma falha de segurança em um nível forneça automaticamente acesso na sub-rede a todos os recursos do cliente comprometido.</a:t>
            </a:r>
          </a:p>
          <a:p>
            <a:pPr marL="0" marR="0" lvl="0" indent="0" algn="l" defTabSz="913395" rtl="0" eaLnBrk="1" fontAlgn="auto" latinLnBrk="0" hangingPunct="1">
              <a:lnSpc>
                <a:spcPct val="100000"/>
              </a:lnSpc>
              <a:spcBef>
                <a:spcPts val="0"/>
              </a:spcBef>
              <a:spcAft>
                <a:spcPts val="0"/>
              </a:spcAft>
              <a:buClrTx/>
              <a:buSzTx/>
              <a:buFontTx/>
              <a:buNone/>
              <a:tabLst/>
              <a:defRPr/>
            </a:pPr>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3395" rtl="0" eaLnBrk="1" fontAlgn="auto" latinLnBrk="0" hangingPunct="1">
              <a:lnSpc>
                <a:spcPct val="100000"/>
              </a:lnSpc>
              <a:spcBef>
                <a:spcPts val="0"/>
              </a:spcBef>
              <a:spcAft>
                <a:spcPts val="0"/>
              </a:spcAft>
              <a:buClrTx/>
              <a:buSzTx/>
              <a:buFontTx/>
              <a:buNone/>
              <a:tabLst/>
              <a:defRPr/>
            </a:pPr>
            <a:r>
              <a:rPr lang="pt-BR"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Os grupos de segurança podem ser configurados para definir regras diferentes para diferentes classes de instâncias. Considere este exemplo de uma arquitetura tradicional de três níveis para uma aplicação Web. O grupo para os servidores Web teria a porta 80 (HTTP) ou a porta 443 (HTTPS) aberta à Internet. O grupo para os servidores de aplicações teria a porta 8000 (específica a aplicações) acessível somente para o grupo de servidores Web. O grupo para os servidores de banco de dados teria a porta 3306 (MySQL) aberta apenas para o grupo de servidores de aplicação. Todos os três grupos permitiriam o acesso administrativo na porta 22 (SSH), mas apenas da rede corporativa do cliente. Esse mecanismo permite a implantação de aplicações altamente seguras.</a:t>
            </a:r>
          </a:p>
        </p:txBody>
      </p:sp>
    </p:spTree>
    <p:extLst>
      <p:ext uri="{BB962C8B-B14F-4D97-AF65-F5344CB8AC3E}">
        <p14:creationId xmlns:p14="http://schemas.microsoft.com/office/powerpoint/2010/main" val="22106474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4175039"/>
          </a:xfrm>
        </p:spPr>
        <p:txBody>
          <a:bodyPr rtlCol="0"/>
          <a:lstStyle/>
          <a:p>
            <a:pPr rtl="0"/>
            <a:r>
              <a:rPr lang="pt-BR" sz="1100" dirty="0">
                <a:latin typeface="Amazon Ember" panose="020B0603020204020204" pitchFamily="34" charset="0"/>
                <a:ea typeface="Amazon Ember" panose="020B0603020204020204" pitchFamily="34" charset="0"/>
                <a:cs typeface="Amazon Ember" panose="020B0603020204020204" pitchFamily="34" charset="0"/>
              </a:rPr>
              <a:t>Uma </a:t>
            </a:r>
            <a:r>
              <a:rPr lang="pt-BR" sz="1100" b="0" i="1" dirty="0">
                <a:latin typeface="Amazon Ember" panose="020B0603020204020204" pitchFamily="34" charset="0"/>
                <a:ea typeface="Amazon Ember" panose="020B0603020204020204" pitchFamily="34" charset="0"/>
                <a:cs typeface="Amazon Ember" panose="020B0603020204020204" pitchFamily="34" charset="0"/>
              </a:rPr>
              <a:t>lista de controle de acesso à rede (Network ACL)</a:t>
            </a:r>
            <a:r>
              <a:rPr lang="pt-BR" sz="1100" dirty="0">
                <a:latin typeface="Amazon Ember" panose="020B0603020204020204" pitchFamily="34" charset="0"/>
                <a:ea typeface="Amazon Ember" panose="020B0603020204020204" pitchFamily="34" charset="0"/>
                <a:cs typeface="Amazon Ember" panose="020B0603020204020204" pitchFamily="34" charset="0"/>
              </a:rPr>
              <a:t> é</a:t>
            </a:r>
            <a:r>
              <a:rPr lang="pt-BR" sz="1100" b="1" dirty="0">
                <a:latin typeface="Amazon Ember" panose="020B0603020204020204" pitchFamily="34" charset="0"/>
                <a:ea typeface="Amazon Ember" panose="020B0603020204020204" pitchFamily="34" charset="0"/>
                <a:cs typeface="Amazon Ember" panose="020B0603020204020204" pitchFamily="34" charset="0"/>
              </a:rPr>
              <a:t> </a:t>
            </a:r>
            <a:r>
              <a:rPr lang="pt-BR" sz="1100" dirty="0">
                <a:latin typeface="Amazon Ember" panose="020B0603020204020204" pitchFamily="34" charset="0"/>
                <a:ea typeface="Amazon Ember" panose="020B0603020204020204" pitchFamily="34" charset="0"/>
                <a:cs typeface="Amazon Ember" panose="020B0603020204020204" pitchFamily="34" charset="0"/>
              </a:rPr>
              <a:t>uma camada opcional de segurança para a VPC. Ela atua como um firewall para controlar o tráfego de entrada e saída de uma ou mais sub-redes. Para adicionar outra camada de segurança à sua VPC, você pode configurar ACLs de rede com regras semelhantes às dos seus grupos de segurança.</a:t>
            </a:r>
          </a:p>
          <a:p>
            <a:pPr rtl="0"/>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sz="1100" dirty="0">
                <a:latin typeface="Amazon Ember" panose="020B0603020204020204" pitchFamily="34" charset="0"/>
                <a:ea typeface="Amazon Ember" panose="020B0603020204020204" pitchFamily="34" charset="0"/>
                <a:cs typeface="Amazon Ember" panose="020B0603020204020204" pitchFamily="34" charset="0"/>
              </a:rPr>
              <a:t>Toda sub-rede em sua VPC deve ser associada com uma ACL de rede. Se você não associar explicitamente uma sub-rede a uma Network ACL, as sub-redes serão associadas automaticamente à Network ACL padrão. É possível associar uma Network ACL a várias sub-redes. No entanto, uma sub-rede pode ser associada a apenas uma Network ACL por vez. Quando uma Network ACL é associada a uma sub-rede, a associação anterior é removida.</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rtl="0"/>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100" dirty="0">
                <a:latin typeface="Amazon Ember" panose="020B0603020204020204" pitchFamily="34" charset="0"/>
                <a:ea typeface="Amazon Ember" panose="020B0603020204020204" pitchFamily="34" charset="0"/>
                <a:cs typeface="Amazon Ember" panose="020B0603020204020204" pitchFamily="34" charset="0"/>
              </a:rPr>
              <a:t>Uma ACL de rede tem regras de entrada e saída separadas, e cada regra pode permitir ou rejeitar tráfego. Sua VPC já vem com uma ACL de rede padrão modificável. Por padrão, ela permite todos os tráfegos de IPv4 de entrada e saída e, se aplicável, o tráfego IPv6.</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100" dirty="0">
                <a:latin typeface="Amazon Ember" panose="020B0603020204020204" pitchFamily="34" charset="0"/>
                <a:ea typeface="Amazon Ember" panose="020B0603020204020204" pitchFamily="34" charset="0"/>
                <a:cs typeface="Amazon Ember" panose="020B0603020204020204" pitchFamily="34" charset="0"/>
              </a:rPr>
              <a:t>Network ACLs são </a:t>
            </a:r>
            <a:r>
              <a:rPr lang="pt-BR" sz="1100" i="1" dirty="0">
                <a:latin typeface="Amazon Ember" panose="020B0603020204020204" pitchFamily="34" charset="0"/>
                <a:ea typeface="Amazon Ember" panose="020B0603020204020204" pitchFamily="34" charset="0"/>
                <a:cs typeface="Amazon Ember" panose="020B0603020204020204" pitchFamily="34" charset="0"/>
              </a:rPr>
              <a:t>stateless</a:t>
            </a:r>
            <a:r>
              <a:rPr lang="pt-BR" sz="1100" dirty="0">
                <a:latin typeface="Amazon Ember" panose="020B0603020204020204" pitchFamily="34" charset="0"/>
                <a:ea typeface="Amazon Ember" panose="020B0603020204020204" pitchFamily="34" charset="0"/>
                <a:cs typeface="Amazon Ember" panose="020B0603020204020204" pitchFamily="34" charset="0"/>
              </a:rPr>
              <a:t>, o que significa que nenhuma informação sobre uma solicitação é mantida depois que uma solicitação é processada. O tráfego de retorno deve ser explicitamente permitido pelas regras.</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0193547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b="0" i="0"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Você pode criar uma Network ACL </a:t>
            </a:r>
            <a:r>
              <a:rPr lang="pt-BR" b="0" i="1" u="none"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personalizada</a:t>
            </a:r>
            <a:r>
              <a:rPr lang="pt-BR" b="0" i="0"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e associá-la a uma sub-rede. Por padrão, enquanto você não adicionar regras, toda Network ACL </a:t>
            </a:r>
            <a:r>
              <a:rPr lang="pt-BR" b="0" i="0" u="none"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personalizada</a:t>
            </a:r>
            <a:r>
              <a:rPr lang="pt-BR" b="0" i="0"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negará todo e qualquer tráfego de entrada e saída.</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5415050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Como melhor prática, você deve proteger sua infraestrutura com várias camadas de defesa. Ao executar sua infraestrutura em uma VPC, você pode controlar quais instâncias estão expostas à Internet. Você pode definir grupos de segurança e Network ACLs para proteger ainda mais sua infraestrutura nos níveis de infraestrutura e sub-rede, respectivamente. Além disso, você deve proteger suas instâncias com um firewall no nível do sistema operacional e seguir outras melhores práticas de segurança.</a:t>
            </a:r>
          </a:p>
          <a:p>
            <a:pPr rtl="0"/>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r>
              <a:rPr lang="pt-BR"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Quando você implementa Network ACLs e grupos de segurança como uma forma de defesa profunda de controlar o tráfego, um erro na configuração de um desses controles não exporá o host a tráfego indesejado.</a:t>
            </a:r>
          </a:p>
        </p:txBody>
      </p:sp>
    </p:spTree>
    <p:extLst>
      <p:ext uri="{BB962C8B-B14F-4D97-AF65-F5344CB8AC3E}">
        <p14:creationId xmlns:p14="http://schemas.microsoft.com/office/powerpoint/2010/main" val="138089315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Recapitulando, para criar uma sub-rede pública para permitir a comunicação entre instâncias na VPC e na Internet, você deve:</a:t>
            </a:r>
          </a:p>
          <a:p>
            <a:pPr rtl="0"/>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Associar um gateway da Internet à VPC</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Adicionar uma rota à tabela de rotas da sub-rede que direciona o tráfego de entrada da internet para o gateway da Internet</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Assegurar que as instâncias tenham endereços IP públicos ou IP elásticos</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Verificar se os grupos de segurança e as Network ACLs permitem que o tráfego relevante flua</a:t>
            </a:r>
          </a:p>
        </p:txBody>
      </p:sp>
    </p:spTree>
    <p:extLst>
      <p:ext uri="{BB962C8B-B14F-4D97-AF65-F5344CB8AC3E}">
        <p14:creationId xmlns:p14="http://schemas.microsoft.com/office/powerpoint/2010/main" val="31448202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latin typeface="Amazon Ember" panose="020B0603020204020204" pitchFamily="34" charset="0"/>
                <a:ea typeface="Amazon Ember" panose="020B0603020204020204" pitchFamily="34" charset="0"/>
                <a:cs typeface="Amazon Ember" panose="020B0603020204020204" pitchFamily="34" charset="0"/>
              </a:rPr>
              <a:t>Algumas das principais lições desta seção do módulo são: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Grupos de segurança são firewalls com estado que atuam no nível da instância</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Network ACLs são firewalls stateless que atuam no nível do subgrupo</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Quando você define regras de entrada e saída para permitir que o tráfego flua do nível superior para o inferior da sua arquitetura, é possível encadear grupos de segurança juntos para isolar uma violação de segurança</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Você deve estruturar sua infraestrutura com várias camadas de defesa</a:t>
            </a:r>
          </a:p>
        </p:txBody>
      </p:sp>
    </p:spTree>
    <p:extLst>
      <p:ext uri="{BB962C8B-B14F-4D97-AF65-F5344CB8AC3E}">
        <p14:creationId xmlns:p14="http://schemas.microsoft.com/office/powerpoint/2010/main" val="30775721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a:latin typeface="Amazon Ember" panose="020B0603020204020204" pitchFamily="34" charset="0"/>
                <a:ea typeface="Amazon Ember" panose="020B0603020204020204" pitchFamily="34" charset="0"/>
                <a:cs typeface="Amazon Ember" panose="020B0603020204020204" pitchFamily="34" charset="0"/>
              </a:rPr>
              <a:t>Agora você concluirá o Módulo 6 – Laboratório Guiado: Criar uma Virtual Private Cloud.</a:t>
            </a:r>
          </a:p>
        </p:txBody>
      </p:sp>
    </p:spTree>
    <p:extLst>
      <p:ext uri="{BB962C8B-B14F-4D97-AF65-F5344CB8AC3E}">
        <p14:creationId xmlns:p14="http://schemas.microsoft.com/office/powerpoint/2010/main" val="31213954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a:latin typeface="Amazon Ember" panose="020B0603020204020204" pitchFamily="34" charset="0"/>
                <a:ea typeface="Amazon Ember" panose="020B0603020204020204" pitchFamily="34" charset="0"/>
                <a:cs typeface="Amazon Ember" panose="020B0603020204020204" pitchFamily="34" charset="0"/>
              </a:rPr>
              <a:t>Neste laboratório, você usará a Amazon VPC para criar manualmente uma VPC com os seguintes componentes:</a:t>
            </a:r>
          </a:p>
          <a:p>
            <a:pPr rtl="0"/>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Sub-redes públicas e privadas</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Um gateway da Internet</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Uma tabela de rotas com uma rota para direcionar o tráfego destinado à Internet para o gateway da Internet</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Um grupo de segurança para instâncias do EC2 na sub-rede pública</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Um servidor de aplicações para testar a VPC</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916963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a:latin typeface="Amazon Ember" panose="020B0603020204020204" pitchFamily="34" charset="0"/>
                <a:ea typeface="Amazon Ember" panose="020B0603020204020204" pitchFamily="34" charset="0"/>
                <a:cs typeface="Amazon Ember" panose="020B0603020204020204" pitchFamily="34" charset="0"/>
              </a:rPr>
              <a:t>Apresentação da seção 1: Necessidade arquitetônica.</a:t>
            </a:r>
          </a:p>
        </p:txBody>
      </p:sp>
    </p:spTree>
    <p:extLst>
      <p:ext uri="{BB962C8B-B14F-4D97-AF65-F5344CB8AC3E}">
        <p14:creationId xmlns:p14="http://schemas.microsoft.com/office/powerpoint/2010/main" val="131827735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4384635"/>
          </a:xfrm>
        </p:spPr>
        <p:txBody>
          <a:bodyPr rtlCol="0"/>
          <a:lstStyle/>
          <a:p>
            <a:pPr rtl="0"/>
            <a:r>
              <a:rPr lang="pt-BR" sz="1100">
                <a:latin typeface="Amazon Ember" panose="020B0603020204020204" pitchFamily="34" charset="0"/>
                <a:ea typeface="Amazon Ember" panose="020B0603020204020204" pitchFamily="34" charset="0"/>
                <a:cs typeface="Amazon Ember" panose="020B0603020204020204" pitchFamily="34" charset="0"/>
              </a:rPr>
              <a:t>O diagrama resume o que você terá criado depois de concluir o laboratório.</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3996999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Agora é hora de iniciar o laboratório guiado.</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50128971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latin typeface="Amazon Ember" panose="020B0603020204020204" pitchFamily="34" charset="0"/>
                <a:ea typeface="Amazon Ember" panose="020B0603020204020204" pitchFamily="34" charset="0"/>
                <a:cs typeface="Amazon Ember" panose="020B0603020204020204" pitchFamily="34" charset="0"/>
              </a:rPr>
              <a:t>O instrutor pode promover uma conversa sobre as principais lições da atividade depois de você concluí-la.</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2169796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a:latin typeface="Amazon Ember" panose="020B0603020204020204" pitchFamily="34" charset="0"/>
                <a:ea typeface="Amazon Ember" panose="020B0603020204020204" pitchFamily="34" charset="0"/>
                <a:cs typeface="Amazon Ember" panose="020B0603020204020204" pitchFamily="34" charset="0"/>
              </a:rPr>
              <a:t>Agora você concluirá o Módulo 6 – Laboratório de desafio: Criar um ambiente de rede da VPC para a cafeteria.</a:t>
            </a:r>
          </a:p>
        </p:txBody>
      </p:sp>
    </p:spTree>
    <p:extLst>
      <p:ext uri="{BB962C8B-B14F-4D97-AF65-F5344CB8AC3E}">
        <p14:creationId xmlns:p14="http://schemas.microsoft.com/office/powerpoint/2010/main" val="260591976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100" b="0" i="0" u="none" strike="noStrike" kern="1200" cap="none" spc="0" normalizeH="0" noProof="0">
                <a:ln>
                  <a:noFill/>
                </a:ln>
                <a:solidFill>
                  <a:srgbClr val="000000"/>
                </a:solidFill>
                <a:effectLst/>
                <a:uLnTx/>
                <a:uFillTx/>
                <a:latin typeface="Amazon Ember" panose="020B0603020204020204" pitchFamily="34" charset="0"/>
                <a:ea typeface="Amazon Ember" panose="020B0603020204020204" pitchFamily="34" charset="0"/>
                <a:cs typeface="Amazon Ember" panose="020B0603020204020204" pitchFamily="34" charset="0"/>
              </a:rPr>
              <a:t>Sof</a:t>
            </a:r>
            <a:r>
              <a:rPr lang="pt-BR" sz="1100">
                <a:latin typeface="Amazon Ember" panose="020B0603020204020204" pitchFamily="34" charset="0"/>
                <a:ea typeface="Amazon Ember" panose="020B0603020204020204" pitchFamily="34" charset="0"/>
                <a:cs typeface="Amazon Ember" panose="020B0603020204020204" pitchFamily="34" charset="0"/>
              </a:rPr>
              <a:t>í</a:t>
            </a:r>
            <a:r>
              <a:rPr lang="pt-BR" sz="1100" b="0" i="0" u="none" strike="noStrike" kern="1200" cap="none" spc="0" normalizeH="0" noProof="0">
                <a:ln>
                  <a:noFill/>
                </a:ln>
                <a:solidFill>
                  <a:srgbClr val="000000"/>
                </a:solidFill>
                <a:effectLst/>
                <a:uLnTx/>
                <a:uFillTx/>
                <a:latin typeface="Amazon Ember" panose="020B0603020204020204" pitchFamily="34" charset="0"/>
                <a:ea typeface="Amazon Ember" panose="020B0603020204020204" pitchFamily="34" charset="0"/>
                <a:cs typeface="Amazon Ember" panose="020B0603020204020204" pitchFamily="34" charset="0"/>
              </a:rPr>
              <a:t>a e Nikhil conseguiram criar uma arquitetura de dois níveis, na qual separaram a camada do banco de dados da cafeteria da camada da aplicação Web. Eles também moveram os recursos de banco de dados de uma sub-rede pública para uma privada.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b="0" i="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000" b="0" i="0" u="none" strike="noStrike" kern="1200" cap="none" spc="0" normalizeH="0" noProof="0">
                <a:ln>
                  <a:noFill/>
                </a:ln>
                <a:solidFill>
                  <a:srgbClr val="000000"/>
                </a:solidFill>
                <a:effectLst/>
                <a:uLnTx/>
                <a:uFillTx/>
                <a:latin typeface="Amazon Ember" panose="020B0603020204020204" pitchFamily="34" charset="0"/>
                <a:ea typeface="Amazon Ember" panose="020B0603020204020204" pitchFamily="34" charset="0"/>
                <a:cs typeface="Amazon Ember" panose="020B0603020204020204" pitchFamily="34" charset="0"/>
              </a:rPr>
              <a:t>Mateo os aconselha a melhorar a segurança da VPC por meio da execução do servidor da aplicação da cafeteria em uma sub-rede privada separada da instância do banco de dados.</a:t>
            </a:r>
          </a:p>
        </p:txBody>
      </p:sp>
    </p:spTree>
    <p:extLst>
      <p:ext uri="{BB962C8B-B14F-4D97-AF65-F5344CB8AC3E}">
        <p14:creationId xmlns:p14="http://schemas.microsoft.com/office/powerpoint/2010/main" val="39312351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dirty="0">
                <a:latin typeface="Amazon Ember" panose="020B0603020204020204" pitchFamily="34" charset="0"/>
                <a:ea typeface="Amazon Ember" panose="020B0603020204020204" pitchFamily="34" charset="0"/>
                <a:cs typeface="Amazon Ember" panose="020B0603020204020204" pitchFamily="34" charset="0"/>
              </a:rPr>
              <a:t>Neste laboratório de desafio, você realizará as seguintes tarefas:</a:t>
            </a:r>
          </a:p>
          <a:p>
            <a:pPr rtl="0"/>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228600" indent="-228600" rtl="0">
              <a:buAutoNum type="arabicPeriod"/>
            </a:pPr>
            <a:r>
              <a:rPr lang="pt-BR" sz="1100" dirty="0">
                <a:latin typeface="Amazon Ember" panose="020B0603020204020204" pitchFamily="34" charset="0"/>
                <a:ea typeface="Amazon Ember" panose="020B0603020204020204" pitchFamily="34" charset="0"/>
                <a:cs typeface="Amazon Ember" panose="020B0603020204020204" pitchFamily="34" charset="0"/>
              </a:rPr>
              <a:t>Criar uma sub-rede pública</a:t>
            </a:r>
          </a:p>
          <a:p>
            <a:pPr marL="228600" indent="-228600" rtl="0">
              <a:buAutoNum type="arabicPeriod"/>
            </a:pPr>
            <a:r>
              <a:rPr lang="pt-BR" sz="1100" dirty="0">
                <a:latin typeface="Amazon Ember" panose="020B0603020204020204" pitchFamily="34" charset="0"/>
                <a:ea typeface="Amazon Ember" panose="020B0603020204020204" pitchFamily="34" charset="0"/>
                <a:cs typeface="Amazon Ember" panose="020B0603020204020204" pitchFamily="34" charset="0"/>
              </a:rPr>
              <a:t>Criar um host bastion</a:t>
            </a:r>
          </a:p>
          <a:p>
            <a:pPr marL="228600" indent="-228600" rtl="0">
              <a:buAutoNum type="arabicPeriod"/>
            </a:pPr>
            <a:r>
              <a:rPr lang="pt-BR" sz="1100" dirty="0">
                <a:latin typeface="Amazon Ember" panose="020B0603020204020204" pitchFamily="34" charset="0"/>
                <a:ea typeface="Amazon Ember" panose="020B0603020204020204" pitchFamily="34" charset="0"/>
                <a:cs typeface="Amazon Ember" panose="020B0603020204020204" pitchFamily="34" charset="0"/>
              </a:rPr>
              <a:t>Alocar um endereço IP elástico para o host bastion</a:t>
            </a:r>
          </a:p>
          <a:p>
            <a:pPr marL="228600" indent="-228600" rtl="0">
              <a:buAutoNum type="arabicPeriod"/>
            </a:pPr>
            <a:r>
              <a:rPr lang="pt-BR" sz="1100" dirty="0">
                <a:latin typeface="Amazon Ember" panose="020B0603020204020204" pitchFamily="34" charset="0"/>
                <a:ea typeface="Amazon Ember" panose="020B0603020204020204" pitchFamily="34" charset="0"/>
                <a:cs typeface="Amazon Ember" panose="020B0603020204020204" pitchFamily="34" charset="0"/>
              </a:rPr>
              <a:t>Testar a conexão com o host bastion</a:t>
            </a:r>
          </a:p>
          <a:p>
            <a:pPr marL="228600" indent="-228600" rtl="0">
              <a:buAutoNum type="arabicPeriod"/>
            </a:pPr>
            <a:r>
              <a:rPr lang="pt-BR" sz="1100" dirty="0">
                <a:latin typeface="Amazon Ember" panose="020B0603020204020204" pitchFamily="34" charset="0"/>
                <a:ea typeface="Amazon Ember" panose="020B0603020204020204" pitchFamily="34" charset="0"/>
                <a:cs typeface="Amazon Ember" panose="020B0603020204020204" pitchFamily="34" charset="0"/>
              </a:rPr>
              <a:t>Criar uma sub-rede privada</a:t>
            </a:r>
          </a:p>
          <a:p>
            <a:pPr marL="228600" indent="-228600" rtl="0">
              <a:buAutoNum type="arabicPeriod"/>
            </a:pPr>
            <a:r>
              <a:rPr lang="pt-BR" sz="1100" dirty="0">
                <a:latin typeface="Amazon Ember" panose="020B0603020204020204" pitchFamily="34" charset="0"/>
                <a:ea typeface="Amazon Ember" panose="020B0603020204020204" pitchFamily="34" charset="0"/>
                <a:cs typeface="Amazon Ember" panose="020B0603020204020204" pitchFamily="34" charset="0"/>
              </a:rPr>
              <a:t>Criar um gateway de NAT</a:t>
            </a:r>
          </a:p>
          <a:p>
            <a:pPr marL="228600" indent="-228600" rtl="0">
              <a:buAutoNum type="arabicPeriod"/>
            </a:pPr>
            <a:r>
              <a:rPr lang="pt-BR" sz="1100" dirty="0">
                <a:latin typeface="Amazon Ember" panose="020B0603020204020204" pitchFamily="34" charset="0"/>
                <a:ea typeface="Amazon Ember" panose="020B0603020204020204" pitchFamily="34" charset="0"/>
                <a:cs typeface="Amazon Ember" panose="020B0603020204020204" pitchFamily="34" charset="0"/>
              </a:rPr>
              <a:t>Criar uma instância do EC2 em uma sub-rede privada</a:t>
            </a:r>
          </a:p>
          <a:p>
            <a:pPr marL="228600" indent="-228600" rtl="0">
              <a:buAutoNum type="arabicPeriod"/>
            </a:pPr>
            <a:r>
              <a:rPr lang="pt-BR" sz="1100" dirty="0">
                <a:latin typeface="Amazon Ember" panose="020B0603020204020204" pitchFamily="34" charset="0"/>
                <a:ea typeface="Amazon Ember" panose="020B0603020204020204" pitchFamily="34" charset="0"/>
                <a:cs typeface="Amazon Ember" panose="020B0603020204020204" pitchFamily="34" charset="0"/>
              </a:rPr>
              <a:t>Configurar seu cliente SSH para passagem SSH</a:t>
            </a:r>
          </a:p>
          <a:p>
            <a:pPr marL="228600" indent="-228600" rtl="0">
              <a:buAutoNum type="arabicPeriod"/>
            </a:pPr>
            <a:r>
              <a:rPr lang="pt-BR" sz="1100" dirty="0">
                <a:latin typeface="Amazon Ember" panose="020B0603020204020204" pitchFamily="34" charset="0"/>
                <a:ea typeface="Amazon Ember" panose="020B0603020204020204" pitchFamily="34" charset="0"/>
                <a:cs typeface="Amazon Ember" panose="020B0603020204020204" pitchFamily="34" charset="0"/>
              </a:rPr>
              <a:t>Testar a conexão SSH do host bastion</a:t>
            </a:r>
          </a:p>
          <a:p>
            <a:pPr marL="228600" indent="-228600" rtl="0">
              <a:buAutoNum type="arabicPeriod"/>
            </a:pPr>
            <a:r>
              <a:rPr lang="pt-BR" sz="1100" dirty="0">
                <a:latin typeface="Amazon Ember" panose="020B0603020204020204" pitchFamily="34" charset="0"/>
                <a:ea typeface="Amazon Ember" panose="020B0603020204020204" pitchFamily="34" charset="0"/>
                <a:cs typeface="Amazon Ember" panose="020B0603020204020204" pitchFamily="34" charset="0"/>
              </a:rPr>
              <a:t>Criar uma Network ACL</a:t>
            </a:r>
          </a:p>
          <a:p>
            <a:pPr marL="228600" indent="-228600" rtl="0">
              <a:buAutoNum type="arabicPeriod"/>
            </a:pPr>
            <a:r>
              <a:rPr lang="pt-BR" sz="1100" dirty="0">
                <a:latin typeface="Amazon Ember" panose="020B0603020204020204" pitchFamily="34" charset="0"/>
                <a:ea typeface="Amazon Ember" panose="020B0603020204020204" pitchFamily="34" charset="0"/>
                <a:cs typeface="Amazon Ember" panose="020B0603020204020204" pitchFamily="34" charset="0"/>
              </a:rPr>
              <a:t>Testar sua Network ACL personalizada</a:t>
            </a:r>
          </a:p>
        </p:txBody>
      </p:sp>
    </p:spTree>
    <p:extLst>
      <p:ext uri="{BB962C8B-B14F-4D97-AF65-F5344CB8AC3E}">
        <p14:creationId xmlns:p14="http://schemas.microsoft.com/office/powerpoint/2010/main" val="79064227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4384635"/>
          </a:xfrm>
        </p:spPr>
        <p:txBody>
          <a:bodyPr rtlCol="0"/>
          <a:lstStyle/>
          <a:p>
            <a:pPr rtl="0"/>
            <a:r>
              <a:rPr lang="pt-BR" sz="1100">
                <a:latin typeface="Amazon Ember" panose="020B0603020204020204" pitchFamily="34" charset="0"/>
                <a:ea typeface="Amazon Ember" panose="020B0603020204020204" pitchFamily="34" charset="0"/>
                <a:cs typeface="Amazon Ember" panose="020B0603020204020204" pitchFamily="34" charset="0"/>
              </a:rPr>
              <a:t>O diagrama resume o que você terá criado depois de concluir o laboratório.</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3066701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Agora é hora de começar o laboratório de desafio.</a:t>
            </a:r>
          </a:p>
        </p:txBody>
      </p:sp>
    </p:spTree>
    <p:extLst>
      <p:ext uri="{BB962C8B-B14F-4D97-AF65-F5344CB8AC3E}">
        <p14:creationId xmlns:p14="http://schemas.microsoft.com/office/powerpoint/2010/main" val="51407126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O instrutor pode promover uma conversa sobre as principais lições deste laboratório de desafio depois de você concluí-lo.</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38151388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Agora é hora de revisar o módulo e terminar com um teste de conhecimento e uma discussão sobre uma pergunta simulada de certificação.</a:t>
            </a:r>
          </a:p>
        </p:txBody>
      </p:sp>
    </p:spTree>
    <p:extLst>
      <p:ext uri="{BB962C8B-B14F-4D97-AF65-F5344CB8AC3E}">
        <p14:creationId xmlns:p14="http://schemas.microsoft.com/office/powerpoint/2010/main" val="2235408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dirty="0">
                <a:latin typeface="Amazon Ember" panose="020B0603020204020204" pitchFamily="34" charset="0"/>
                <a:ea typeface="Amazon Ember" panose="020B0603020204020204" pitchFamily="34" charset="0"/>
                <a:cs typeface="Amazon Ember" panose="020B0603020204020204" pitchFamily="34" charset="0"/>
              </a:rPr>
              <a:t>Neste módulo, você aprenderá como projetar uma rede na AWS e criar uma VPC com </a:t>
            </a:r>
            <a:r>
              <a:rPr lang="pt-BR" dirty="0" err="1">
                <a:latin typeface="Amazon Ember" panose="020B0603020204020204" pitchFamily="34" charset="0"/>
                <a:ea typeface="Amazon Ember" panose="020B0603020204020204" pitchFamily="34" charset="0"/>
                <a:cs typeface="Amazon Ember" panose="020B0603020204020204" pitchFamily="34" charset="0"/>
              </a:rPr>
              <a:t>sub-redes</a:t>
            </a:r>
            <a:r>
              <a:rPr lang="pt-BR" dirty="0">
                <a:latin typeface="Amazon Ember" panose="020B0603020204020204" pitchFamily="34" charset="0"/>
                <a:ea typeface="Amazon Ember" panose="020B0603020204020204" pitchFamily="34" charset="0"/>
                <a:cs typeface="Amazon Ember" panose="020B0603020204020204" pitchFamily="34" charset="0"/>
              </a:rPr>
              <a:t>. Você também aprenderá como conectar instâncias em suas </a:t>
            </a:r>
            <a:r>
              <a:rPr lang="pt-BR" dirty="0" err="1">
                <a:latin typeface="Amazon Ember" panose="020B0603020204020204" pitchFamily="34" charset="0"/>
                <a:ea typeface="Amazon Ember" panose="020B0603020204020204" pitchFamily="34" charset="0"/>
                <a:cs typeface="Amazon Ember" panose="020B0603020204020204" pitchFamily="34" charset="0"/>
              </a:rPr>
              <a:t>sub-redes</a:t>
            </a:r>
            <a:r>
              <a:rPr lang="pt-BR" dirty="0">
                <a:latin typeface="Amazon Ember" panose="020B0603020204020204" pitchFamily="34" charset="0"/>
                <a:ea typeface="Amazon Ember" panose="020B0603020204020204" pitchFamily="34" charset="0"/>
                <a:cs typeface="Amazon Ember" panose="020B0603020204020204" pitchFamily="34" charset="0"/>
              </a:rPr>
              <a:t> públicas e privadas à Internet.</a:t>
            </a: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2264980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a:latin typeface="Amazon Ember" panose="020B0603020204020204" pitchFamily="34" charset="0"/>
                <a:ea typeface="Amazon Ember" panose="020B0603020204020204" pitchFamily="34" charset="0"/>
                <a:cs typeface="Amazon Ember" panose="020B0603020204020204" pitchFamily="34" charset="0"/>
              </a:rPr>
              <a:t>Em resumo, neste módulo você aprendeu a:</a:t>
            </a:r>
          </a:p>
          <a:p>
            <a:pPr rtl="0"/>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Explicar a função fundamental de uma VPC na rede da Nuvem AWS</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Identificar como conectar o ambiente de rede da AWS à Internet</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Descrever como isolar recursos dentro do ambiente de rede da AWS</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rPr>
              <a:t>Criar uma VPC com sub-redes, um gateway da Internet, tabelas de rotas e um grupo de segurança</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14995703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Está na hora de fazer o teste de conhecimento deste módulo.</a:t>
            </a:r>
          </a:p>
        </p:txBody>
      </p:sp>
    </p:spTree>
    <p:extLst>
      <p:ext uri="{BB962C8B-B14F-4D97-AF65-F5344CB8AC3E}">
        <p14:creationId xmlns:p14="http://schemas.microsoft.com/office/powerpoint/2010/main" val="167319743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a:latin typeface="Amazon Ember" panose="020B0603020204020204" pitchFamily="34" charset="0"/>
                <a:ea typeface="Amazon Ember" panose="020B0603020204020204" pitchFamily="34" charset="0"/>
                <a:cs typeface="Amazon Ember" panose="020B0603020204020204" pitchFamily="34" charset="0"/>
              </a:rPr>
              <a:t>Considere as opções de resposta e as exclua com base nas palavras-chave destacadas anteriormente.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b="1" i="1"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A resposta correta é C</a:t>
            </a:r>
            <a:r>
              <a:rPr lang="pt-BR" i="1"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“Colocar as instâncias atrás de um gateway NAT.”</a:t>
            </a:r>
            <a:r>
              <a:rPr lang="pt-BR" kern="120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 As escolhas A e B podem ser eliminadas porque a aplicação acabará tendo vários endereços IP públicos, enquanto exige-se um único endereço IP para listagem segura. A opção D também pode ser eliminada porque um Network Load Balancer também terá mais de um endereço IP. A escolha C está correta porque um gateway NAT é acessível por meio de um único endereço IP.</a:t>
            </a:r>
            <a:endParaRPr lang="en-US"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345887816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100">
                <a:latin typeface="Amazon Ember" panose="020B0603020204020204" pitchFamily="34" charset="0"/>
                <a:ea typeface="Amazon Ember" panose="020B0603020204020204" pitchFamily="34" charset="0"/>
                <a:cs typeface="Amazon Ember" panose="020B0603020204020204" pitchFamily="34" charset="0"/>
              </a:rPr>
              <a:t>Se quiser saber mais sobre os tópicos abordados neste módulo, estes recursos adicionais podem ser úteis: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a:latin typeface="Amazon Ember" panose="020B0603020204020204" pitchFamily="34" charset="0"/>
                <a:ea typeface="Amazon Ember" panose="020B0603020204020204" pitchFamily="34" charset="0"/>
                <a:cs typeface="Amazon Ember" panose="020B0603020204020204" pitchFamily="34" charset="0"/>
                <a:hlinkClick r:id="rId3"/>
              </a:rPr>
              <a:t>VPCs e sub-redes</a:t>
            </a: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hlinkClick r:id="rId4"/>
              </a:rPr>
              <a:t>Um para muitos: design de VPC crescente</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sz="1100">
                <a:latin typeface="Amazon Ember" panose="020B0603020204020204" pitchFamily="34" charset="0"/>
                <a:ea typeface="Amazon Ember" panose="020B0603020204020204" pitchFamily="34" charset="0"/>
                <a:cs typeface="Amazon Ember" panose="020B0603020204020204" pitchFamily="34" charset="0"/>
                <a:hlinkClick r:id="rId5"/>
              </a:rPr>
              <a:t>Projeto de VPC única da AWS</a:t>
            </a:r>
            <a:endParaRPr lang="en-US" sz="1100" dirty="0">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hlinkClick r:id="rId6"/>
              </a:rPr>
              <a:t>AWS re:Invent 2018: Seu datacenter virtual: fundamentos de VPC e opções de conectividade</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171450" indent="-171450" rtl="0">
              <a:buFont typeface="Arial" panose="020B0604020202020204" pitchFamily="34" charset="0"/>
              <a:buChar char="•"/>
            </a:pPr>
            <a:r>
              <a:rPr lang="pt-BR">
                <a:latin typeface="Amazon Ember" panose="020B0603020204020204" pitchFamily="34" charset="0"/>
                <a:ea typeface="Amazon Ember" panose="020B0603020204020204" pitchFamily="34" charset="0"/>
                <a:cs typeface="Amazon Ember" panose="020B0603020204020204" pitchFamily="34" charset="0"/>
                <a:hlinkClick r:id="rId7"/>
              </a:rPr>
              <a:t>Fundamentos de redes da AWS</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24382349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a:latin typeface="Amazon Ember" panose="020B0603020204020204" pitchFamily="34" charset="0"/>
                <a:ea typeface="Amazon Ember" panose="020B0603020204020204" pitchFamily="34" charset="0"/>
                <a:cs typeface="Amazon Ember" panose="020B0603020204020204" pitchFamily="34" charset="0"/>
              </a:rPr>
              <a:t>Agradecemos por concluir este módulo.</a:t>
            </a:r>
          </a:p>
        </p:txBody>
      </p:sp>
    </p:spTree>
    <p:extLst>
      <p:ext uri="{BB962C8B-B14F-4D97-AF65-F5344CB8AC3E}">
        <p14:creationId xmlns:p14="http://schemas.microsoft.com/office/powerpoint/2010/main" val="13269370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O negócio da cafeteria tem crescido com consistência. Sofía e Nikhil tornaram-se amigos de alguns dos frequentadores da cafeteria, que são consultores da AWS, e começaram a discutir a arquitetura atual da cafeteria. Olivia, uma das frequentadoras regulares e arquiteta de soluções da AWS, identificou a necessidade de dimensionar os negócios online da cafeteria. A escalabilidade exigirá servidores adicionais para executar a aplicação de pedidos online, mas o tamanho atual da sub-rede é muito pequeno e não consegue suportar esse crescimento. Portanto, eles precisarão rearquitetar alguns aspectos da rede em que a aplicação é executada.</a:t>
            </a:r>
          </a:p>
          <a:p>
            <a:pPr rtl="0"/>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Em uma análise mais aprofundada da arquitetura da cafeteria, Olivia também percebeu uma vulnerabilidade: a porta TCP usada para administrar o servidor de aplicações é acessível à Internet. Sofía explicou que ela e Nikhil precisam ser capazes de gerenciar e fazer manutenção no servidor. Olivia os aconselha a configurar um host bastion para reduzir o acesso público ao servidor e deixá-lo mais seguro.</a:t>
            </a:r>
          </a:p>
        </p:txBody>
      </p:sp>
    </p:spTree>
    <p:extLst>
      <p:ext uri="{BB962C8B-B14F-4D97-AF65-F5344CB8AC3E}">
        <p14:creationId xmlns:p14="http://schemas.microsoft.com/office/powerpoint/2010/main" val="507424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sz="1100" dirty="0">
                <a:latin typeface="Amazon Ember" panose="020B0603020204020204" pitchFamily="34" charset="0"/>
                <a:ea typeface="Amazon Ember" panose="020B0603020204020204" pitchFamily="34" charset="0"/>
                <a:cs typeface="Amazon Ember" panose="020B0603020204020204" pitchFamily="34" charset="0"/>
              </a:rPr>
              <a:t>Apresentação da Seção 2: Criar um ambiente de rede da AWS.</a:t>
            </a:r>
          </a:p>
        </p:txBody>
      </p:sp>
    </p:spTree>
    <p:extLst>
      <p:ext uri="{BB962C8B-B14F-4D97-AF65-F5344CB8AC3E}">
        <p14:creationId xmlns:p14="http://schemas.microsoft.com/office/powerpoint/2010/main" val="40617708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A Amazon Virtual Private Cloud (Amazon VPC) é um serviço que permite provisionar uma seção logicamente isolada da Nuvem AWS (chamada de Virtual Private Cloud ou VPC) em que é possível executar seus recursos da AWS.</a:t>
            </a: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A Amazon VPC oferece controle sobre seus recursos de rede virtual. Por exemplo, você pode selecionar seu próprio intervalo de endereços IP, criar sub-redes e configurar tabelas de rotas e gateways de rede. Você pode usar IPv4 e IPv6 na VPC para acesso seguro a recursos e aplicações.</a:t>
            </a:r>
          </a:p>
          <a:p>
            <a:pPr rtl="0"/>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Você também pode personalizar a configuração de rede para sua VPC. Por exemplo, você pode criar uma sub-rede pública para seus servidores web que podem acessar a Internet pública. Você pode colocar seus sistemas de back-end (como bancos de dados ou servidores de aplicações) em uma sub-rede privada sem acesso público à Internet.</a:t>
            </a:r>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endParaRPr lang="en-US"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endParaRPr>
          </a:p>
          <a:p>
            <a:pPr rtl="0"/>
            <a:r>
              <a:rPr lang="pt-BR" sz="1100" kern="1200" dirty="0">
                <a:solidFill>
                  <a:schemeClr val="tx1"/>
                </a:solidFill>
                <a:effectLst/>
                <a:latin typeface="Amazon Ember" panose="020B0603020204020204" pitchFamily="34" charset="0"/>
                <a:ea typeface="Amazon Ember" panose="020B0603020204020204" pitchFamily="34" charset="0"/>
                <a:cs typeface="Amazon Ember" panose="020B0603020204020204" pitchFamily="34" charset="0"/>
              </a:rPr>
              <a:t>Por fim, você pode usar várias camadas de segurança para ajudar a controlar o acesso às instâncias do Amazon Elastic Compute Cloud (Amazon EC2) em cada sub-rede. Essas camadas de segurança incluem grupos de segurança e listas de controle de acesso à rede (Network ACLs).</a:t>
            </a:r>
          </a:p>
        </p:txBody>
      </p:sp>
    </p:spTree>
    <p:extLst>
      <p:ext uri="{BB962C8B-B14F-4D97-AF65-F5344CB8AC3E}">
        <p14:creationId xmlns:p14="http://schemas.microsoft.com/office/powerpoint/2010/main" val="5020606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pt-BR">
                <a:latin typeface="Amazon Ember" panose="020B0603020204020204" pitchFamily="34" charset="0"/>
                <a:ea typeface="Amazon Ember" panose="020B0603020204020204" pitchFamily="34" charset="0"/>
                <a:cs typeface="Amazon Ember" panose="020B0603020204020204" pitchFamily="34" charset="0"/>
              </a:rPr>
              <a:t>Uma VPC pertence a uma única região da AWS. Uma VPC abrange todas as zonas de disponibilidade em uma região, para que possa hospedar recursos compatíveis a partir de qualquer zona de disponibilidade na região.</a:t>
            </a: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0118815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Master" Target="../slideMasters/slideMaster1.xml"/><Relationship Id="rId1" Type="http://schemas.openxmlformats.org/officeDocument/2006/relationships/tags" Target="../tags/tag25.xml"/><Relationship Id="rId4"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C3AF6D-2BEF-7049-86B4-BA8E93A54A93}"/>
              </a:ext>
              <a:ext uri="{C183D7F6-B498-43B3-948B-1728B52AA6E4}">
                <adec:decorative xmlns:adec="http://schemas.microsoft.com/office/drawing/2017/decorative" xmlns="" val="1"/>
              </a:ext>
            </a:extLst>
          </p:cNvPr>
          <p:cNvPicPr>
            <a:picLocks noChangeAspect="1"/>
          </p:cNvPicPr>
          <p:nvPr userDrawn="1"/>
        </p:nvPicPr>
        <p:blipFill>
          <a:blip r:embed="rId3"/>
          <a:stretch>
            <a:fillRect/>
          </a:stretch>
        </p:blipFill>
        <p:spPr>
          <a:xfrm>
            <a:off x="-81023" y="-47919"/>
            <a:ext cx="12361762" cy="6958182"/>
          </a:xfrm>
          <a:prstGeom prst="rect">
            <a:avLst/>
          </a:prstGeom>
        </p:spPr>
      </p:pic>
      <p:pic>
        <p:nvPicPr>
          <p:cNvPr id="7" name="Picture 6">
            <a:extLst>
              <a:ext uri="{FF2B5EF4-FFF2-40B4-BE49-F238E27FC236}">
                <a16:creationId xmlns:a16="http://schemas.microsoft.com/office/drawing/2014/main" id="{63FC9937-4309-1345-9FFE-12A8DD2FC6B5}"/>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31098" y="6089839"/>
            <a:ext cx="1772656" cy="449073"/>
          </a:xfrm>
          <a:prstGeom prst="rect">
            <a:avLst/>
          </a:prstGeom>
        </p:spPr>
      </p:pic>
      <p:sp>
        <p:nvSpPr>
          <p:cNvPr id="5" name="Text Placeholder 3">
            <a:extLst>
              <a:ext uri="{FF2B5EF4-FFF2-40B4-BE49-F238E27FC236}">
                <a16:creationId xmlns:a16="http://schemas.microsoft.com/office/drawing/2014/main" id="{984EADBC-1FCF-4148-AFB8-F0370FE66BDA}"/>
              </a:ext>
            </a:extLst>
          </p:cNvPr>
          <p:cNvSpPr>
            <a:spLocks noGrp="1"/>
          </p:cNvSpPr>
          <p:nvPr>
            <p:ph type="body" sz="quarter" idx="10" hasCustomPrompt="1"/>
          </p:nvPr>
        </p:nvSpPr>
        <p:spPr>
          <a:xfrm>
            <a:off x="419100" y="2554356"/>
            <a:ext cx="8059738" cy="488498"/>
          </a:xfrm>
        </p:spPr>
        <p:txBody>
          <a:bodyPr rtlCol="0">
            <a:normAutofit/>
          </a:bodyPr>
          <a:lstStyle>
            <a:lvl1pPr marL="0" indent="0">
              <a:buNone/>
              <a:defRPr sz="2000" b="0" spc="300">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CLICK TO EDIT MASTER TITLE STYLE</a:t>
            </a:r>
          </a:p>
        </p:txBody>
      </p:sp>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191940"/>
            <a:ext cx="11353800" cy="474119"/>
          </a:xfrm>
        </p:spPr>
        <p:txBody>
          <a:bodyPr rtlCol="0">
            <a:noAutofit/>
          </a:bodyPr>
          <a:lstStyle>
            <a:lvl1pPr>
              <a:defRPr sz="6000">
                <a:solidFill>
                  <a:schemeClr val="bg1"/>
                </a:solidFill>
              </a:defRPr>
            </a:lvl1pPr>
          </a:lstStyle>
          <a:p>
            <a:pPr rtl="0"/>
            <a:r>
              <a:rPr lang="pt-BR"/>
              <a:t>Click to edit Master title style</a:t>
            </a:r>
            <a:endParaRPr lang="en-US" dirty="0"/>
          </a:p>
        </p:txBody>
      </p:sp>
    </p:spTree>
    <p:custDataLst>
      <p:tags r:id="rId1"/>
    </p:custDataLst>
    <p:extLst>
      <p:ext uri="{BB962C8B-B14F-4D97-AF65-F5344CB8AC3E}">
        <p14:creationId xmlns:p14="http://schemas.microsoft.com/office/powerpoint/2010/main" val="3333185800"/>
      </p:ext>
    </p:extLst>
  </p:cSld>
  <p:clrMapOvr>
    <a:masterClrMapping/>
  </p:clrMapOvr>
  <p:extLst mod="1">
    <p:ext uri="{DCECCB84-F9BA-43D5-87BE-67443E8EF086}">
      <p15:sldGuideLst xmlns:p15="http://schemas.microsoft.com/office/powerpoint/2012/main">
        <p15:guide id="1" orient="horz" pos="21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EC45EB5-28C4-4544-A323-D73218CA9315}"/>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8" name="Picture 7">
            <a:extLst>
              <a:ext uri="{FF2B5EF4-FFF2-40B4-BE49-F238E27FC236}">
                <a16:creationId xmlns:a16="http://schemas.microsoft.com/office/drawing/2014/main" id="{FD64CDEF-A244-5649-B243-5BDF609659DF}"/>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3" name="Content Placeholder 2">
            <a:extLst>
              <a:ext uri="{FF2B5EF4-FFF2-40B4-BE49-F238E27FC236}">
                <a16:creationId xmlns:a16="http://schemas.microsoft.com/office/drawing/2014/main" id="{4FBB0127-ED7F-7C41-B530-EB0C6E8B5AE1}"/>
              </a:ext>
            </a:extLst>
          </p:cNvPr>
          <p:cNvSpPr>
            <a:spLocks noGrp="1"/>
          </p:cNvSpPr>
          <p:nvPr>
            <p:ph idx="1" hasCustomPrompt="1"/>
          </p:nvPr>
        </p:nvSpPr>
        <p:spPr>
          <a:xfrm>
            <a:off x="419100" y="1528175"/>
            <a:ext cx="11353800" cy="4648788"/>
          </a:xfrm>
        </p:spPr>
        <p:txBody>
          <a:bodyPr rtlCol="0">
            <a:noAutofit/>
          </a:bodyPr>
          <a:lstStyle>
            <a:lvl1pPr marL="0" indent="0">
              <a:buNone/>
              <a:defRPr sz="1400">
                <a:solidFill>
                  <a:schemeClr val="tx1"/>
                </a:solidFill>
                <a:latin typeface="Lucida Console" panose="020B0609040504020204" pitchFamily="49" charset="0"/>
              </a:defRPr>
            </a:lvl1pPr>
          </a:lstStyle>
          <a:p>
            <a:pPr lvl="0" rtl="0"/>
            <a:r>
              <a:rPr lang="pt-BR"/>
              <a:t>; Syntax Test file for 68k Assembly code</a:t>
            </a:r>
          </a:p>
          <a:p>
            <a:pPr lvl="0" rtl="0"/>
            <a:r>
              <a:rPr lang="pt-BR"/>
              <a:t>; Some comments about this file</a:t>
            </a:r>
          </a:p>
          <a:p>
            <a:pPr lvl="0" rtl="0"/>
            <a:r>
              <a:rPr lang="pt-BR"/>
              <a:t>.D0 00000000</a:t>
            </a:r>
          </a:p>
          <a:p>
            <a:pPr lvl="0" rtl="0"/>
            <a:r>
              <a:rPr lang="pt-BR"/>
              <a:t>MS 2100 00000002</a:t>
            </a:r>
          </a:p>
          <a:p>
            <a:pPr lvl="0" rtl="0"/>
            <a:r>
              <a:rPr lang="pt-BR"/>
              <a:t>MM 2000;DI</a:t>
            </a:r>
          </a:p>
          <a:p>
            <a:pPr lvl="0" rtl="0"/>
            <a:r>
              <a:rPr lang="pt-BR"/>
              <a:t>LEA.L $002100,A1</a:t>
            </a:r>
          </a:p>
          <a:p>
            <a:pPr lvl="0" rtl="0"/>
            <a:r>
              <a:rPr lang="pt-BR"/>
              <a:t>MOVE.L #2,-(A1)</a:t>
            </a:r>
          </a:p>
          <a:p>
            <a:pPr lvl="0" rtl="0"/>
            <a:r>
              <a:rPr lang="pt-BR"/>
              <a:t>BSR $00002050</a:t>
            </a:r>
          </a:p>
          <a:p>
            <a:pPr lvl="0" rtl="0"/>
            <a:r>
              <a:rPr lang="pt-BR"/>
              <a:t>MM 2050;DI</a:t>
            </a:r>
          </a:p>
          <a:p>
            <a:pPr lvl="0" rtl="0"/>
            <a:r>
              <a:rPr lang="pt-BR"/>
              <a:t>MOVE.L (A1)+,D1</a:t>
            </a:r>
          </a:p>
          <a:p>
            <a:pPr lvl="0" rtl="0"/>
            <a:r>
              <a:rPr lang="pt-BR"/>
              <a:t>MOVE.L (A1),D2</a:t>
            </a:r>
          </a:p>
          <a:p>
            <a:pPr lvl="0" rtl="0"/>
            <a:r>
              <a:rPr lang="pt-BR"/>
              <a:t>ADD.L D1,D2</a:t>
            </a:r>
          </a:p>
          <a:p>
            <a:pPr lvl="0" rtl="0"/>
            <a:r>
              <a:rPr lang="pt-BR"/>
              <a:t>MOVE.L D2,D0</a:t>
            </a:r>
          </a:p>
          <a:p>
            <a:pPr lvl="0" rtl="0"/>
            <a:r>
              <a:rPr lang="pt-BR"/>
              <a:t>RTS</a:t>
            </a:r>
          </a:p>
        </p:txBody>
      </p:sp>
      <p:sp>
        <p:nvSpPr>
          <p:cNvPr id="7" name="Footer Placeholder 4">
            <a:extLst>
              <a:ext uri="{FF2B5EF4-FFF2-40B4-BE49-F238E27FC236}">
                <a16:creationId xmlns:a16="http://schemas.microsoft.com/office/drawing/2014/main" id="{BE8EE179-7D32-EC44-9957-395A214B62CF}"/>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6" name="Slide Number Placeholder 5">
            <a:extLst>
              <a:ext uri="{FF2B5EF4-FFF2-40B4-BE49-F238E27FC236}">
                <a16:creationId xmlns:a16="http://schemas.microsoft.com/office/drawing/2014/main" id="{F93D8A33-23FE-0C4F-9E8F-25B4C5AE7E2D}"/>
              </a:ext>
              <a:ext uri="{C183D7F6-B498-43B3-948B-1728B52AA6E4}">
                <adec:decorative xmlns:adec="http://schemas.microsoft.com/office/drawing/2017/decorative" xmlns="" val="1"/>
              </a:ext>
            </a:extLst>
          </p:cNvPr>
          <p:cNvSpPr>
            <a:spLocks noGrp="1"/>
          </p:cNvSpPr>
          <p:nvPr>
            <p:ph type="sldNum" sz="quarter" idx="12"/>
          </p:nvPr>
        </p:nvSpPr>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2145953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2 Up">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350FA4A-B00E-C044-8FFB-45BB9BA4C7DB}"/>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16" name="Picture 15">
            <a:extLst>
              <a:ext uri="{FF2B5EF4-FFF2-40B4-BE49-F238E27FC236}">
                <a16:creationId xmlns:a16="http://schemas.microsoft.com/office/drawing/2014/main" id="{B49C5B5F-9EDC-CD4D-BA0B-49411FD11BBC}"/>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10" name="Content Placeholder 2">
            <a:extLst>
              <a:ext uri="{FF2B5EF4-FFF2-40B4-BE49-F238E27FC236}">
                <a16:creationId xmlns:a16="http://schemas.microsoft.com/office/drawing/2014/main" id="{F3BB2B80-1B59-A143-BE75-CCD366DF7CE5}"/>
              </a:ext>
            </a:extLst>
          </p:cNvPr>
          <p:cNvSpPr>
            <a:spLocks noGrp="1"/>
          </p:cNvSpPr>
          <p:nvPr>
            <p:ph idx="1" hasCustomPrompt="1"/>
          </p:nvPr>
        </p:nvSpPr>
        <p:spPr>
          <a:xfrm>
            <a:off x="419100" y="1528175"/>
            <a:ext cx="5504688" cy="4648788"/>
          </a:xfrm>
        </p:spPr>
        <p:txBody>
          <a:bodyPr rtlCol="0">
            <a:noAutofit/>
          </a:bodyPr>
          <a:lstStyle>
            <a:lvl1pPr marL="0" indent="0">
              <a:buNone/>
              <a:defRPr sz="1400">
                <a:solidFill>
                  <a:schemeClr val="tx1"/>
                </a:solidFill>
                <a:latin typeface="Lucida Console" panose="020B0609040504020204" pitchFamily="49"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 Syntax Test file for 68k Assembly code</a:t>
            </a:r>
          </a:p>
          <a:p>
            <a:pPr lvl="0" rtl="0"/>
            <a:r>
              <a:rPr lang="pt-BR"/>
              <a:t>; Some comments about this file</a:t>
            </a:r>
          </a:p>
          <a:p>
            <a:pPr lvl="0" rtl="0"/>
            <a:r>
              <a:rPr lang="pt-BR"/>
              <a:t>.D0 00000000</a:t>
            </a:r>
          </a:p>
          <a:p>
            <a:pPr lvl="0" rtl="0"/>
            <a:r>
              <a:rPr lang="pt-BR"/>
              <a:t>MS 2100 00000002</a:t>
            </a:r>
          </a:p>
          <a:p>
            <a:pPr lvl="0" rtl="0"/>
            <a:r>
              <a:rPr lang="pt-BR"/>
              <a:t>MM 2000;DI</a:t>
            </a:r>
          </a:p>
          <a:p>
            <a:pPr lvl="0" rtl="0"/>
            <a:r>
              <a:rPr lang="pt-BR"/>
              <a:t>LEA.L $002100,A1</a:t>
            </a:r>
          </a:p>
          <a:p>
            <a:pPr lvl="0" rtl="0"/>
            <a:r>
              <a:rPr lang="pt-BR"/>
              <a:t>MOVE.L #2,-(A1)</a:t>
            </a:r>
          </a:p>
          <a:p>
            <a:pPr lvl="0" rtl="0"/>
            <a:r>
              <a:rPr lang="pt-BR"/>
              <a:t>BSR $00002050</a:t>
            </a:r>
          </a:p>
          <a:p>
            <a:pPr lvl="0" rtl="0"/>
            <a:r>
              <a:rPr lang="pt-BR"/>
              <a:t>MM 2050;DI</a:t>
            </a:r>
          </a:p>
          <a:p>
            <a:pPr lvl="0" rtl="0"/>
            <a:r>
              <a:rPr lang="pt-BR"/>
              <a:t>MOVE.L (A1)+,D1</a:t>
            </a:r>
          </a:p>
          <a:p>
            <a:pPr lvl="0" rtl="0"/>
            <a:r>
              <a:rPr lang="pt-BR"/>
              <a:t>MOVE.L (A1),D2</a:t>
            </a:r>
          </a:p>
          <a:p>
            <a:pPr lvl="0" rtl="0"/>
            <a:r>
              <a:rPr lang="pt-BR"/>
              <a:t>ADD.L D1,D2</a:t>
            </a:r>
          </a:p>
          <a:p>
            <a:pPr lvl="0" rtl="0"/>
            <a:r>
              <a:rPr lang="pt-BR"/>
              <a:t>MOVE.L D2,D0</a:t>
            </a:r>
          </a:p>
          <a:p>
            <a:pPr lvl="0" rtl="0"/>
            <a:r>
              <a:rPr lang="pt-BR"/>
              <a:t>RTS</a:t>
            </a:r>
          </a:p>
          <a:p>
            <a:pPr lvl="0" rtl="0"/>
            <a:endParaRPr lang="en-US" dirty="0"/>
          </a:p>
        </p:txBody>
      </p:sp>
      <p:sp>
        <p:nvSpPr>
          <p:cNvPr id="12" name="Content Placeholder 2">
            <a:extLst>
              <a:ext uri="{FF2B5EF4-FFF2-40B4-BE49-F238E27FC236}">
                <a16:creationId xmlns:a16="http://schemas.microsoft.com/office/drawing/2014/main" id="{D773890F-7993-BE4F-83AC-886113878E8D}"/>
              </a:ext>
            </a:extLst>
          </p:cNvPr>
          <p:cNvSpPr>
            <a:spLocks noGrp="1"/>
          </p:cNvSpPr>
          <p:nvPr>
            <p:ph idx="13" hasCustomPrompt="1"/>
          </p:nvPr>
        </p:nvSpPr>
        <p:spPr>
          <a:xfrm>
            <a:off x="6246312" y="1524228"/>
            <a:ext cx="5504688" cy="4648788"/>
          </a:xfrm>
        </p:spPr>
        <p:txBody>
          <a:bodyPr rtlCol="0">
            <a:noAutofit/>
          </a:bodyPr>
          <a:lstStyle>
            <a:lvl1pPr marL="0" indent="0">
              <a:buNone/>
              <a:defRPr sz="1400">
                <a:solidFill>
                  <a:schemeClr val="tx1"/>
                </a:solidFill>
                <a:latin typeface="Lucida Console" panose="020B0609040504020204" pitchFamily="49"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 Syntax Test file for 68k Assembly code</a:t>
            </a:r>
          </a:p>
          <a:p>
            <a:pPr lvl="0" rtl="0"/>
            <a:r>
              <a:rPr lang="pt-BR"/>
              <a:t>; Some comments about this file</a:t>
            </a:r>
          </a:p>
          <a:p>
            <a:pPr lvl="0" rtl="0"/>
            <a:r>
              <a:rPr lang="pt-BR"/>
              <a:t>.D0 00000000</a:t>
            </a:r>
          </a:p>
          <a:p>
            <a:pPr lvl="0" rtl="0"/>
            <a:r>
              <a:rPr lang="pt-BR"/>
              <a:t>MS 2100 00000002</a:t>
            </a:r>
          </a:p>
          <a:p>
            <a:pPr lvl="0" rtl="0"/>
            <a:r>
              <a:rPr lang="pt-BR"/>
              <a:t>MM 2000;DI</a:t>
            </a:r>
          </a:p>
          <a:p>
            <a:pPr lvl="0" rtl="0"/>
            <a:r>
              <a:rPr lang="pt-BR"/>
              <a:t>LEA.L $002100,A1</a:t>
            </a:r>
          </a:p>
          <a:p>
            <a:pPr lvl="0" rtl="0"/>
            <a:r>
              <a:rPr lang="pt-BR"/>
              <a:t>MOVE.L #2,-(A1)</a:t>
            </a:r>
          </a:p>
          <a:p>
            <a:pPr lvl="0" rtl="0"/>
            <a:r>
              <a:rPr lang="pt-BR"/>
              <a:t>BSR $00002050</a:t>
            </a:r>
          </a:p>
          <a:p>
            <a:pPr lvl="0" rtl="0"/>
            <a:r>
              <a:rPr lang="pt-BR"/>
              <a:t>MM 2050;DI</a:t>
            </a:r>
          </a:p>
          <a:p>
            <a:pPr lvl="0" rtl="0"/>
            <a:r>
              <a:rPr lang="pt-BR"/>
              <a:t>MOVE.L (A1)+,D1</a:t>
            </a:r>
          </a:p>
          <a:p>
            <a:pPr lvl="0" rtl="0"/>
            <a:r>
              <a:rPr lang="pt-BR"/>
              <a:t>MOVE.L (A1),D2</a:t>
            </a:r>
          </a:p>
          <a:p>
            <a:pPr lvl="0" rtl="0"/>
            <a:r>
              <a:rPr lang="pt-BR"/>
              <a:t>ADD.L D1,D2</a:t>
            </a:r>
          </a:p>
          <a:p>
            <a:pPr lvl="0" rtl="0"/>
            <a:r>
              <a:rPr lang="pt-BR"/>
              <a:t>MOVE.L D2,D0</a:t>
            </a:r>
          </a:p>
          <a:p>
            <a:pPr lvl="0" rtl="0"/>
            <a:r>
              <a:rPr lang="pt-BR"/>
              <a:t>RTS</a:t>
            </a:r>
          </a:p>
        </p:txBody>
      </p:sp>
      <p:sp>
        <p:nvSpPr>
          <p:cNvPr id="13" name="Footer Placeholder 4">
            <a:extLst>
              <a:ext uri="{FF2B5EF4-FFF2-40B4-BE49-F238E27FC236}">
                <a16:creationId xmlns:a16="http://schemas.microsoft.com/office/drawing/2014/main" id="{69573A30-3961-C94C-A15D-1FC70640BAA5}"/>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18551864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 Pictur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E071635C-7AC2-B54A-9C0A-2EECB1A91D6A}"/>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16" name="Picture 15">
            <a:extLst>
              <a:ext uri="{FF2B5EF4-FFF2-40B4-BE49-F238E27FC236}">
                <a16:creationId xmlns:a16="http://schemas.microsoft.com/office/drawing/2014/main" id="{49A7927A-C274-E848-B9FC-75CF0763AED5}"/>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p:nvPr>
        </p:nvSpPr>
        <p:spPr>
          <a:xfrm>
            <a:off x="419100" y="1524000"/>
            <a:ext cx="2679192" cy="2103120"/>
          </a:xfrm>
        </p:spPr>
        <p:txBody>
          <a:bodyPr rtlCol="0">
            <a:noAutofit/>
          </a:bodyPr>
          <a:lstStyle>
            <a:lvl1pPr marL="0" indent="0">
              <a:buNone/>
              <a:defRPr/>
            </a:lvl1pPr>
          </a:lstStyle>
          <a:p>
            <a:pPr rtl="0"/>
            <a:r>
              <a:rPr lang="pt-BR"/>
              <a:t>Click icon to add picture</a:t>
            </a:r>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6" name="Picture Placeholder 3">
            <a:extLst>
              <a:ext uri="{FF2B5EF4-FFF2-40B4-BE49-F238E27FC236}">
                <a16:creationId xmlns:a16="http://schemas.microsoft.com/office/drawing/2014/main" id="{C1BCDD9F-46DB-5745-913B-E11E7BEBDA8C}"/>
              </a:ext>
            </a:extLst>
          </p:cNvPr>
          <p:cNvSpPr>
            <a:spLocks noGrp="1"/>
          </p:cNvSpPr>
          <p:nvPr>
            <p:ph type="pic" sz="quarter" idx="24"/>
          </p:nvPr>
        </p:nvSpPr>
        <p:spPr>
          <a:xfrm>
            <a:off x="3322302" y="1524000"/>
            <a:ext cx="2679192" cy="2103120"/>
          </a:xfrm>
        </p:spPr>
        <p:txBody>
          <a:bodyPr rtlCol="0">
            <a:noAutofit/>
          </a:bodyPr>
          <a:lstStyle>
            <a:lvl1pPr marL="0" indent="0">
              <a:buNone/>
              <a:defRPr/>
            </a:lvl1pPr>
          </a:lstStyle>
          <a:p>
            <a:pPr rtl="0"/>
            <a:r>
              <a:rPr lang="pt-BR"/>
              <a:t>Click icon to add picture</a:t>
            </a:r>
          </a:p>
        </p:txBody>
      </p:sp>
      <p:sp>
        <p:nvSpPr>
          <p:cNvPr id="25" name="Text Placeholder 2">
            <a:extLst>
              <a:ext uri="{FF2B5EF4-FFF2-40B4-BE49-F238E27FC236}">
                <a16:creationId xmlns:a16="http://schemas.microsoft.com/office/drawing/2014/main" id="{86FF323F-B273-E643-A44F-65465BE5C0DE}"/>
              </a:ext>
            </a:extLst>
          </p:cNvPr>
          <p:cNvSpPr>
            <a:spLocks noGrp="1"/>
          </p:cNvSpPr>
          <p:nvPr>
            <p:ph type="body" sz="quarter" idx="23"/>
          </p:nvPr>
        </p:nvSpPr>
        <p:spPr>
          <a:xfrm>
            <a:off x="3315078"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4" name="Picture Placeholder 3">
            <a:extLst>
              <a:ext uri="{FF2B5EF4-FFF2-40B4-BE49-F238E27FC236}">
                <a16:creationId xmlns:a16="http://schemas.microsoft.com/office/drawing/2014/main" id="{47F48B9A-256D-954A-AA08-55B5777556AD}"/>
              </a:ext>
            </a:extLst>
          </p:cNvPr>
          <p:cNvSpPr>
            <a:spLocks noGrp="1"/>
          </p:cNvSpPr>
          <p:nvPr>
            <p:ph type="pic" sz="quarter" idx="22"/>
          </p:nvPr>
        </p:nvSpPr>
        <p:spPr>
          <a:xfrm>
            <a:off x="6210469" y="1524000"/>
            <a:ext cx="2679192" cy="2103120"/>
          </a:xfrm>
        </p:spPr>
        <p:txBody>
          <a:bodyPr rtlCol="0">
            <a:noAutofit/>
          </a:bodyPr>
          <a:lstStyle>
            <a:lvl1pPr marL="0" indent="0">
              <a:buNone/>
              <a:defRPr/>
            </a:lvl1pPr>
          </a:lstStyle>
          <a:p>
            <a:pPr rtl="0"/>
            <a:r>
              <a:rPr lang="pt-BR"/>
              <a:t>Click icon to add picture</a:t>
            </a:r>
          </a:p>
        </p:txBody>
      </p:sp>
      <p:sp>
        <p:nvSpPr>
          <p:cNvPr id="23" name="Text Placeholder 2">
            <a:extLst>
              <a:ext uri="{FF2B5EF4-FFF2-40B4-BE49-F238E27FC236}">
                <a16:creationId xmlns:a16="http://schemas.microsoft.com/office/drawing/2014/main" id="{7ED4B9F9-6A66-6041-9EEB-F3287939A9A1}"/>
              </a:ext>
            </a:extLst>
          </p:cNvPr>
          <p:cNvSpPr>
            <a:spLocks noGrp="1"/>
          </p:cNvSpPr>
          <p:nvPr>
            <p:ph type="body" sz="quarter" idx="21"/>
          </p:nvPr>
        </p:nvSpPr>
        <p:spPr>
          <a:xfrm>
            <a:off x="6200777"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2" name="Picture Placeholder 3">
            <a:extLst>
              <a:ext uri="{FF2B5EF4-FFF2-40B4-BE49-F238E27FC236}">
                <a16:creationId xmlns:a16="http://schemas.microsoft.com/office/drawing/2014/main" id="{2FA06701-76A6-3548-BF51-E4429F8C741A}"/>
              </a:ext>
            </a:extLst>
          </p:cNvPr>
          <p:cNvSpPr>
            <a:spLocks noGrp="1"/>
          </p:cNvSpPr>
          <p:nvPr>
            <p:ph type="pic" sz="quarter" idx="20"/>
          </p:nvPr>
        </p:nvSpPr>
        <p:spPr>
          <a:xfrm>
            <a:off x="9093708" y="1524000"/>
            <a:ext cx="2679192" cy="2103120"/>
          </a:xfrm>
        </p:spPr>
        <p:txBody>
          <a:bodyPr rtlCol="0">
            <a:noAutofit/>
          </a:bodyPr>
          <a:lstStyle>
            <a:lvl1pPr marL="0" indent="0">
              <a:buNone/>
              <a:defRPr/>
            </a:lvl1pPr>
          </a:lstStyle>
          <a:p>
            <a:pPr rtl="0"/>
            <a:r>
              <a:rPr lang="pt-BR"/>
              <a:t>Click icon to add picture</a:t>
            </a:r>
          </a:p>
        </p:txBody>
      </p:sp>
      <p:sp>
        <p:nvSpPr>
          <p:cNvPr id="21" name="Text Placeholder 2">
            <a:extLst>
              <a:ext uri="{FF2B5EF4-FFF2-40B4-BE49-F238E27FC236}">
                <a16:creationId xmlns:a16="http://schemas.microsoft.com/office/drawing/2014/main" id="{1A58B4D5-135C-FA4B-BDD3-660FB08CFA9C}"/>
              </a:ext>
            </a:extLst>
          </p:cNvPr>
          <p:cNvSpPr>
            <a:spLocks noGrp="1"/>
          </p:cNvSpPr>
          <p:nvPr>
            <p:ph type="body" sz="quarter" idx="19"/>
          </p:nvPr>
        </p:nvSpPr>
        <p:spPr>
          <a:xfrm>
            <a:off x="9086484" y="3793944"/>
            <a:ext cx="2686416" cy="303043"/>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14" name="Footer Placeholder 4">
            <a:extLst>
              <a:ext uri="{FF2B5EF4-FFF2-40B4-BE49-F238E27FC236}">
                <a16:creationId xmlns:a16="http://schemas.microsoft.com/office/drawing/2014/main" id="{075ED423-869B-CA42-83F6-A40BF01C3EBF}"/>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174960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 Picture">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67E9E421-0C28-B445-BB5D-267DD5F8BA23}"/>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23" name="Picture 22">
            <a:extLst>
              <a:ext uri="{FF2B5EF4-FFF2-40B4-BE49-F238E27FC236}">
                <a16:creationId xmlns:a16="http://schemas.microsoft.com/office/drawing/2014/main" id="{C99A9892-B85D-B746-B8F0-8DD0CF1EABE7}"/>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p:nvPr>
        </p:nvSpPr>
        <p:spPr>
          <a:xfrm>
            <a:off x="419100" y="1524000"/>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3446471"/>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7" name="Picture Placeholder 3">
            <a:extLst>
              <a:ext uri="{FF2B5EF4-FFF2-40B4-BE49-F238E27FC236}">
                <a16:creationId xmlns:a16="http://schemas.microsoft.com/office/drawing/2014/main" id="{B331369C-8691-264D-B80A-CEAC8AD3CDE6}"/>
              </a:ext>
            </a:extLst>
          </p:cNvPr>
          <p:cNvSpPr>
            <a:spLocks noGrp="1"/>
          </p:cNvSpPr>
          <p:nvPr>
            <p:ph type="pic" sz="quarter" idx="22"/>
          </p:nvPr>
        </p:nvSpPr>
        <p:spPr>
          <a:xfrm>
            <a:off x="4301536" y="1524000"/>
            <a:ext cx="3611880" cy="1755648"/>
          </a:xfrm>
        </p:spPr>
        <p:txBody>
          <a:bodyPr rtlCol="0">
            <a:noAutofit/>
          </a:bodyPr>
          <a:lstStyle>
            <a:lvl1pPr marL="0" indent="0">
              <a:buNone/>
              <a:defRPr/>
            </a:lvl1pPr>
          </a:lstStyle>
          <a:p>
            <a:pPr rtl="0"/>
            <a:r>
              <a:rPr lang="pt-BR"/>
              <a:t>Click icon to add picture</a:t>
            </a:r>
          </a:p>
        </p:txBody>
      </p:sp>
      <p:sp>
        <p:nvSpPr>
          <p:cNvPr id="20" name="Text Placeholder 2">
            <a:extLst>
              <a:ext uri="{FF2B5EF4-FFF2-40B4-BE49-F238E27FC236}">
                <a16:creationId xmlns:a16="http://schemas.microsoft.com/office/drawing/2014/main" id="{22929504-2B50-874B-A16E-F37A03279EC7}"/>
              </a:ext>
            </a:extLst>
          </p:cNvPr>
          <p:cNvSpPr>
            <a:spLocks noGrp="1"/>
          </p:cNvSpPr>
          <p:nvPr>
            <p:ph type="body" sz="quarter" idx="21"/>
          </p:nvPr>
        </p:nvSpPr>
        <p:spPr>
          <a:xfrm>
            <a:off x="4294312" y="3446471"/>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19" name="Picture Placeholder 3">
            <a:extLst>
              <a:ext uri="{FF2B5EF4-FFF2-40B4-BE49-F238E27FC236}">
                <a16:creationId xmlns:a16="http://schemas.microsoft.com/office/drawing/2014/main" id="{1F03C714-8C12-1648-A7BE-ED7D107E4A53}"/>
              </a:ext>
            </a:extLst>
          </p:cNvPr>
          <p:cNvSpPr>
            <a:spLocks noGrp="1"/>
          </p:cNvSpPr>
          <p:nvPr>
            <p:ph type="pic" sz="quarter" idx="20"/>
          </p:nvPr>
        </p:nvSpPr>
        <p:spPr>
          <a:xfrm>
            <a:off x="8161020" y="1524000"/>
            <a:ext cx="3611880" cy="1755648"/>
          </a:xfrm>
        </p:spPr>
        <p:txBody>
          <a:bodyPr rtlCol="0">
            <a:noAutofit/>
          </a:bodyPr>
          <a:lstStyle>
            <a:lvl1pPr marL="0" indent="0">
              <a:buNone/>
              <a:defRPr/>
            </a:lvl1pPr>
          </a:lstStyle>
          <a:p>
            <a:pPr rtl="0"/>
            <a:r>
              <a:rPr lang="pt-BR"/>
              <a:t>Click icon to add picture</a:t>
            </a:r>
          </a:p>
        </p:txBody>
      </p:sp>
      <p:sp>
        <p:nvSpPr>
          <p:cNvPr id="18" name="Text Placeholder 2">
            <a:extLst>
              <a:ext uri="{FF2B5EF4-FFF2-40B4-BE49-F238E27FC236}">
                <a16:creationId xmlns:a16="http://schemas.microsoft.com/office/drawing/2014/main" id="{CEC6ED8A-9A35-254F-9CF6-1EFE9B38709A}"/>
              </a:ext>
            </a:extLst>
          </p:cNvPr>
          <p:cNvSpPr>
            <a:spLocks noGrp="1"/>
          </p:cNvSpPr>
          <p:nvPr>
            <p:ph type="body" sz="quarter" idx="19"/>
          </p:nvPr>
        </p:nvSpPr>
        <p:spPr>
          <a:xfrm>
            <a:off x="8153796" y="3446471"/>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35" name="Picture Placeholder 3">
            <a:extLst>
              <a:ext uri="{FF2B5EF4-FFF2-40B4-BE49-F238E27FC236}">
                <a16:creationId xmlns:a16="http://schemas.microsoft.com/office/drawing/2014/main" id="{57601697-5763-1649-956A-0E3F39DE563B}"/>
              </a:ext>
            </a:extLst>
          </p:cNvPr>
          <p:cNvSpPr>
            <a:spLocks noGrp="1"/>
          </p:cNvSpPr>
          <p:nvPr>
            <p:ph type="pic" sz="quarter" idx="24"/>
          </p:nvPr>
        </p:nvSpPr>
        <p:spPr>
          <a:xfrm>
            <a:off x="419100" y="3934689"/>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34" name="Text Placeholder 2">
            <a:extLst>
              <a:ext uri="{FF2B5EF4-FFF2-40B4-BE49-F238E27FC236}">
                <a16:creationId xmlns:a16="http://schemas.microsoft.com/office/drawing/2014/main" id="{B9AA5E4E-EA30-7144-B43C-3BC38200353D}"/>
              </a:ext>
            </a:extLst>
          </p:cNvPr>
          <p:cNvSpPr>
            <a:spLocks noGrp="1"/>
          </p:cNvSpPr>
          <p:nvPr>
            <p:ph type="body" sz="quarter" idx="23"/>
          </p:nvPr>
        </p:nvSpPr>
        <p:spPr>
          <a:xfrm>
            <a:off x="411876" y="5857160"/>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39" name="Picture Placeholder 3">
            <a:extLst>
              <a:ext uri="{FF2B5EF4-FFF2-40B4-BE49-F238E27FC236}">
                <a16:creationId xmlns:a16="http://schemas.microsoft.com/office/drawing/2014/main" id="{750D7242-278D-B24F-A07C-549ACB16E63A}"/>
              </a:ext>
            </a:extLst>
          </p:cNvPr>
          <p:cNvSpPr>
            <a:spLocks noGrp="1"/>
          </p:cNvSpPr>
          <p:nvPr>
            <p:ph type="pic" sz="quarter" idx="28"/>
          </p:nvPr>
        </p:nvSpPr>
        <p:spPr>
          <a:xfrm>
            <a:off x="4301536" y="3934689"/>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38" name="Text Placeholder 2">
            <a:extLst>
              <a:ext uri="{FF2B5EF4-FFF2-40B4-BE49-F238E27FC236}">
                <a16:creationId xmlns:a16="http://schemas.microsoft.com/office/drawing/2014/main" id="{2B0D6062-BB69-D146-8060-14598F894BC4}"/>
              </a:ext>
            </a:extLst>
          </p:cNvPr>
          <p:cNvSpPr>
            <a:spLocks noGrp="1"/>
          </p:cNvSpPr>
          <p:nvPr>
            <p:ph type="body" sz="quarter" idx="27"/>
          </p:nvPr>
        </p:nvSpPr>
        <p:spPr>
          <a:xfrm>
            <a:off x="4294312" y="5857160"/>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37" name="Picture Placeholder 3">
            <a:extLst>
              <a:ext uri="{FF2B5EF4-FFF2-40B4-BE49-F238E27FC236}">
                <a16:creationId xmlns:a16="http://schemas.microsoft.com/office/drawing/2014/main" id="{D8042A93-9BD7-0147-8441-5442B29A69DE}"/>
              </a:ext>
            </a:extLst>
          </p:cNvPr>
          <p:cNvSpPr>
            <a:spLocks noGrp="1"/>
          </p:cNvSpPr>
          <p:nvPr>
            <p:ph type="pic" sz="quarter" idx="26"/>
          </p:nvPr>
        </p:nvSpPr>
        <p:spPr>
          <a:xfrm>
            <a:off x="8161020" y="3934689"/>
            <a:ext cx="3611880" cy="1755648"/>
          </a:xfrm>
        </p:spPr>
        <p:txBody>
          <a:bodyPr rtlCol="0">
            <a:noAutofit/>
          </a:bodyPr>
          <a:lstStyle>
            <a:lvl1pPr marL="0" indent="0">
              <a:buNone/>
              <a:defRPr>
                <a:solidFill>
                  <a:schemeClr val="tx1"/>
                </a:solidFill>
              </a:defRPr>
            </a:lvl1pPr>
          </a:lstStyle>
          <a:p>
            <a:pPr rtl="0"/>
            <a:r>
              <a:rPr lang="pt-BR"/>
              <a:t>Click icon to add picture</a:t>
            </a:r>
          </a:p>
        </p:txBody>
      </p:sp>
      <p:sp>
        <p:nvSpPr>
          <p:cNvPr id="36" name="Text Placeholder 2">
            <a:extLst>
              <a:ext uri="{FF2B5EF4-FFF2-40B4-BE49-F238E27FC236}">
                <a16:creationId xmlns:a16="http://schemas.microsoft.com/office/drawing/2014/main" id="{09672F95-1B0D-D44F-96FA-DEB0E07403A7}"/>
              </a:ext>
            </a:extLst>
          </p:cNvPr>
          <p:cNvSpPr>
            <a:spLocks noGrp="1"/>
          </p:cNvSpPr>
          <p:nvPr>
            <p:ph type="body" sz="quarter" idx="25"/>
          </p:nvPr>
        </p:nvSpPr>
        <p:spPr>
          <a:xfrm>
            <a:off x="8153796" y="5857160"/>
            <a:ext cx="3619104" cy="301752"/>
          </a:xfrm>
        </p:spPr>
        <p:txBody>
          <a:bodyPr rtlCol="0">
            <a:noAutofit/>
          </a:bodyPr>
          <a:lstStyle>
            <a:lvl1pPr marL="0" indent="0" algn="ctr">
              <a:buNone/>
              <a:defRPr sz="2000" b="0">
                <a:solidFill>
                  <a:schemeClr val="tx1"/>
                </a:solidFill>
              </a:defRPr>
            </a:lvl1pPr>
          </a:lstStyle>
          <a:p>
            <a:pPr lvl="0" rtl="0"/>
            <a:r>
              <a:rPr lang="pt-BR"/>
              <a:t>Click to edit Master text styles</a:t>
            </a:r>
          </a:p>
        </p:txBody>
      </p:sp>
      <p:sp>
        <p:nvSpPr>
          <p:cNvPr id="21" name="Footer Placeholder 4">
            <a:extLst>
              <a:ext uri="{FF2B5EF4-FFF2-40B4-BE49-F238E27FC236}">
                <a16:creationId xmlns:a16="http://schemas.microsoft.com/office/drawing/2014/main" id="{FBF3F200-BB4F-664F-876E-B587463197ED}"/>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noAutofit/>
          </a:bodyPr>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5872522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cons">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6EEF212-16FA-C546-A6BD-253C80A1A8FF}"/>
              </a:ext>
              <a:ext uri="{C183D7F6-B498-43B3-948B-1728B52AA6E4}">
                <adec:decorative xmlns:adec="http://schemas.microsoft.com/office/drawing/2017/decorative" xmlns="" val="1"/>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rot="10800000">
            <a:off x="-1" y="-2"/>
            <a:ext cx="2268187" cy="2166103"/>
          </a:xfrm>
          <a:prstGeom prst="rect">
            <a:avLst/>
          </a:prstGeom>
        </p:spPr>
      </p:pic>
      <p:pic>
        <p:nvPicPr>
          <p:cNvPr id="34" name="Picture 33">
            <a:extLst>
              <a:ext uri="{FF2B5EF4-FFF2-40B4-BE49-F238E27FC236}">
                <a16:creationId xmlns:a16="http://schemas.microsoft.com/office/drawing/2014/main" id="{F7CCF82A-4490-0644-8968-C198DF5F3F30}"/>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200" y="365126"/>
            <a:ext cx="1772652" cy="449072"/>
          </a:xfrm>
          <a:prstGeom prst="rect">
            <a:avLst/>
          </a:prstGeom>
        </p:spPr>
      </p:pic>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hasCustomPrompt="1"/>
          </p:nvPr>
        </p:nvSpPr>
        <p:spPr>
          <a:xfrm>
            <a:off x="1069259" y="2626296"/>
            <a:ext cx="1188720" cy="1188720"/>
          </a:xfrm>
        </p:spPr>
        <p:txBody>
          <a:bodyPr rtlCol="0">
            <a:noAutofit/>
          </a:bodyPr>
          <a:lstStyle>
            <a:lvl1pPr marL="0" indent="0">
              <a:buNone/>
              <a:defRPr/>
            </a:lvl1pPr>
          </a:lstStyle>
          <a:p>
            <a:pPr rtl="0"/>
            <a:r>
              <a:rPr lang="pt-BR"/>
              <a:t>Icon</a:t>
            </a:r>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14" name="Picture Placeholder 3">
            <a:extLst>
              <a:ext uri="{FF2B5EF4-FFF2-40B4-BE49-F238E27FC236}">
                <a16:creationId xmlns:a16="http://schemas.microsoft.com/office/drawing/2014/main" id="{3E6CE5FE-ED8C-0D40-862B-9F5EC40C7E82}"/>
              </a:ext>
            </a:extLst>
          </p:cNvPr>
          <p:cNvSpPr>
            <a:spLocks noGrp="1"/>
          </p:cNvSpPr>
          <p:nvPr>
            <p:ph type="pic" sz="quarter" idx="24" hasCustomPrompt="1"/>
          </p:nvPr>
        </p:nvSpPr>
        <p:spPr>
          <a:xfrm>
            <a:off x="4049966" y="2626296"/>
            <a:ext cx="1188720" cy="1188720"/>
          </a:xfrm>
        </p:spPr>
        <p:txBody>
          <a:bodyPr rtlCol="0">
            <a:noAutofit/>
          </a:bodyPr>
          <a:lstStyle>
            <a:lvl1pPr marL="0" indent="0">
              <a:buNone/>
              <a:defRPr/>
            </a:lvl1pPr>
          </a:lstStyle>
          <a:p>
            <a:pPr rtl="0"/>
            <a:r>
              <a:rPr lang="pt-BR"/>
              <a:t>Icon</a:t>
            </a:r>
          </a:p>
        </p:txBody>
      </p:sp>
      <p:sp>
        <p:nvSpPr>
          <p:cNvPr id="25" name="Text Placeholder 2">
            <a:extLst>
              <a:ext uri="{FF2B5EF4-FFF2-40B4-BE49-F238E27FC236}">
                <a16:creationId xmlns:a16="http://schemas.microsoft.com/office/drawing/2014/main" id="{86FF323F-B273-E643-A44F-65465BE5C0DE}"/>
              </a:ext>
            </a:extLst>
          </p:cNvPr>
          <p:cNvSpPr>
            <a:spLocks noGrp="1"/>
          </p:cNvSpPr>
          <p:nvPr>
            <p:ph type="body" sz="quarter" idx="23"/>
          </p:nvPr>
        </p:nvSpPr>
        <p:spPr>
          <a:xfrm>
            <a:off x="3315078"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15" name="Picture Placeholder 3">
            <a:extLst>
              <a:ext uri="{FF2B5EF4-FFF2-40B4-BE49-F238E27FC236}">
                <a16:creationId xmlns:a16="http://schemas.microsoft.com/office/drawing/2014/main" id="{91DC684E-A5F4-864A-894C-5CD232FB9BEB}"/>
              </a:ext>
            </a:extLst>
          </p:cNvPr>
          <p:cNvSpPr>
            <a:spLocks noGrp="1"/>
          </p:cNvSpPr>
          <p:nvPr>
            <p:ph type="pic" sz="quarter" idx="25" hasCustomPrompt="1"/>
          </p:nvPr>
        </p:nvSpPr>
        <p:spPr>
          <a:xfrm>
            <a:off x="6911919" y="2626296"/>
            <a:ext cx="1188720" cy="1188720"/>
          </a:xfrm>
        </p:spPr>
        <p:txBody>
          <a:bodyPr rtlCol="0">
            <a:noAutofit/>
          </a:bodyPr>
          <a:lstStyle>
            <a:lvl1pPr marL="0" indent="0">
              <a:buNone/>
              <a:defRPr/>
            </a:lvl1pPr>
          </a:lstStyle>
          <a:p>
            <a:pPr rtl="0"/>
            <a:r>
              <a:rPr lang="pt-BR"/>
              <a:t>Icon</a:t>
            </a:r>
          </a:p>
        </p:txBody>
      </p:sp>
      <p:sp>
        <p:nvSpPr>
          <p:cNvPr id="23" name="Text Placeholder 2">
            <a:extLst>
              <a:ext uri="{FF2B5EF4-FFF2-40B4-BE49-F238E27FC236}">
                <a16:creationId xmlns:a16="http://schemas.microsoft.com/office/drawing/2014/main" id="{7ED4B9F9-6A66-6041-9EEB-F3287939A9A1}"/>
              </a:ext>
            </a:extLst>
          </p:cNvPr>
          <p:cNvSpPr>
            <a:spLocks noGrp="1"/>
          </p:cNvSpPr>
          <p:nvPr>
            <p:ph type="body" sz="quarter" idx="21"/>
          </p:nvPr>
        </p:nvSpPr>
        <p:spPr>
          <a:xfrm>
            <a:off x="6177027"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16" name="Picture Placeholder 3">
            <a:extLst>
              <a:ext uri="{FF2B5EF4-FFF2-40B4-BE49-F238E27FC236}">
                <a16:creationId xmlns:a16="http://schemas.microsoft.com/office/drawing/2014/main" id="{A6B5BB37-EE1B-6B45-A7CF-E416B4D0D678}"/>
              </a:ext>
            </a:extLst>
          </p:cNvPr>
          <p:cNvSpPr>
            <a:spLocks noGrp="1"/>
          </p:cNvSpPr>
          <p:nvPr>
            <p:ph type="pic" sz="quarter" idx="26" hasCustomPrompt="1"/>
          </p:nvPr>
        </p:nvSpPr>
        <p:spPr>
          <a:xfrm>
            <a:off x="9773872" y="2626296"/>
            <a:ext cx="1188720" cy="1188720"/>
          </a:xfrm>
        </p:spPr>
        <p:txBody>
          <a:bodyPr rtlCol="0">
            <a:noAutofit/>
          </a:bodyPr>
          <a:lstStyle>
            <a:lvl1pPr marL="0" indent="0">
              <a:buNone/>
              <a:defRPr/>
            </a:lvl1pPr>
          </a:lstStyle>
          <a:p>
            <a:pPr rtl="0"/>
            <a:r>
              <a:rPr lang="pt-BR"/>
              <a:t>Icon</a:t>
            </a:r>
          </a:p>
        </p:txBody>
      </p:sp>
      <p:sp>
        <p:nvSpPr>
          <p:cNvPr id="21" name="Text Placeholder 2">
            <a:extLst>
              <a:ext uri="{FF2B5EF4-FFF2-40B4-BE49-F238E27FC236}">
                <a16:creationId xmlns:a16="http://schemas.microsoft.com/office/drawing/2014/main" id="{1A58B4D5-135C-FA4B-BDD3-660FB08CFA9C}"/>
              </a:ext>
            </a:extLst>
          </p:cNvPr>
          <p:cNvSpPr>
            <a:spLocks noGrp="1"/>
          </p:cNvSpPr>
          <p:nvPr>
            <p:ph type="body" sz="quarter" idx="19"/>
          </p:nvPr>
        </p:nvSpPr>
        <p:spPr>
          <a:xfrm>
            <a:off x="9086484" y="4011163"/>
            <a:ext cx="2686416" cy="303043"/>
          </a:xfrm>
        </p:spPr>
        <p:txBody>
          <a:bodyPr rtlCol="0">
            <a:noAutofit/>
          </a:bodyPr>
          <a:lstStyle>
            <a:lvl1pPr marL="0" indent="0" algn="ctr">
              <a:buNone/>
              <a:defRPr sz="2000" b="0"/>
            </a:lvl1pPr>
          </a:lstStyle>
          <a:p>
            <a:pPr lvl="0" rtl="0"/>
            <a:r>
              <a:rPr lang="pt-BR"/>
              <a:t>Click to edit Master text styles</a:t>
            </a:r>
          </a:p>
        </p:txBody>
      </p:sp>
      <p:sp>
        <p:nvSpPr>
          <p:cNvPr id="31" name="Footer Placeholder 4">
            <a:extLst>
              <a:ext uri="{FF2B5EF4-FFF2-40B4-BE49-F238E27FC236}">
                <a16:creationId xmlns:a16="http://schemas.microsoft.com/office/drawing/2014/main" id="{A9C4F210-2650-3942-9632-6074E8F12704}"/>
              </a:ext>
              <a:ext uri="{C183D7F6-B498-43B3-948B-1728B52AA6E4}">
                <adec:decorative xmlns:adec="http://schemas.microsoft.com/office/drawing/2017/decorative" xmlns=""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7" name="Slide Number Placeholder 5">
            <a:extLst>
              <a:ext uri="{FF2B5EF4-FFF2-40B4-BE49-F238E27FC236}">
                <a16:creationId xmlns:a16="http://schemas.microsoft.com/office/drawing/2014/main" id="{0BDEF14E-4027-D643-9DE2-F177FE226270}"/>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17108585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e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7" name="Picture 6">
            <a:extLst>
              <a:ext uri="{FF2B5EF4-FFF2-40B4-BE49-F238E27FC236}">
                <a16:creationId xmlns:a16="http://schemas.microsoft.com/office/drawing/2014/main" id="{18DE245B-4FD3-2740-8BED-8269A8D5C217}"/>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6"/>
            <a:ext cx="1772656" cy="449073"/>
          </a:xfrm>
          <a:prstGeom prst="rect">
            <a:avLst/>
          </a:prstGeom>
        </p:spPr>
      </p:pic>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xmlns="" val="1"/>
              </a:ext>
            </a:extLst>
          </p:cNvPr>
          <p:cNvSpPr>
            <a:spLocks noGrp="1"/>
          </p:cNvSpPr>
          <p:nvPr>
            <p:ph type="ftr" sz="quarter" idx="3"/>
          </p:nvPr>
        </p:nvSpPr>
        <p:spPr>
          <a:xfrm>
            <a:off x="419101" y="6356351"/>
            <a:ext cx="3735457" cy="365125"/>
          </a:xfrm>
          <a:prstGeom prst="rect">
            <a:avLst/>
          </a:prstGeom>
        </p:spPr>
        <p:txBody>
          <a:bodyPr vert="horz" lIns="91440" tIns="45720" rIns="91440" bIns="45720" rtlCol="0" anchor="ctr"/>
          <a:lstStyle>
            <a:lvl1pPr algn="l">
              <a:defRPr sz="881"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xmlns="" val="1"/>
              </a:ext>
            </a:extLst>
          </p:cNvPr>
          <p:cNvSpPr>
            <a:spLocks noGrp="1"/>
          </p:cNvSpPr>
          <p:nvPr>
            <p:ph type="sldNum" sz="quarter" idx="12"/>
          </p:nvPr>
        </p:nvSpPr>
        <p:spPr>
          <a:xfrm>
            <a:off x="9029700" y="6356351"/>
            <a:ext cx="2743200" cy="365125"/>
          </a:xfrm>
          <a:prstGeom prst="rect">
            <a:avLst/>
          </a:prstGeo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25395086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8" name="Picture 7">
            <a:extLst>
              <a:ext uri="{FF2B5EF4-FFF2-40B4-BE49-F238E27FC236}">
                <a16:creationId xmlns:a16="http://schemas.microsoft.com/office/drawing/2014/main" id="{FE4A4D56-E7FB-BE4E-A7A1-0A8FD1819058}"/>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6"/>
            <a:ext cx="1772656" cy="449073"/>
          </a:xfrm>
          <a:prstGeom prst="rect">
            <a:avLst/>
          </a:prstGeom>
        </p:spPr>
      </p:pic>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xmlns="" val="1"/>
              </a:ext>
            </a:extLst>
          </p:cNvPr>
          <p:cNvSpPr>
            <a:spLocks noGrp="1"/>
          </p:cNvSpPr>
          <p:nvPr>
            <p:ph type="ftr" sz="quarter" idx="3"/>
          </p:nvPr>
        </p:nvSpPr>
        <p:spPr>
          <a:xfrm>
            <a:off x="419101" y="6356351"/>
            <a:ext cx="3735457" cy="365125"/>
          </a:xfrm>
          <a:prstGeom prst="rect">
            <a:avLst/>
          </a:prstGeom>
        </p:spPr>
        <p:txBody>
          <a:bodyPr vert="horz" lIns="91440" tIns="45720" rIns="91440" bIns="45720" rtlCol="0" anchor="ctr"/>
          <a:lstStyle>
            <a:lvl1pPr algn="l">
              <a:defRPr sz="881"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xmlns="" val="1"/>
              </a:ext>
            </a:extLst>
          </p:cNvPr>
          <p:cNvSpPr>
            <a:spLocks noGrp="1"/>
          </p:cNvSpPr>
          <p:nvPr>
            <p:ph type="sldNum" sz="quarter" idx="12"/>
          </p:nvPr>
        </p:nvSpPr>
        <p:spPr>
          <a:xfrm>
            <a:off x="9029700" y="6356351"/>
            <a:ext cx="2743200" cy="365125"/>
          </a:xfrm>
          <a:prstGeom prst="rect">
            <a:avLst/>
          </a:prstGeo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18935291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able 3">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8" name="Picture 7">
            <a:extLst>
              <a:ext uri="{FF2B5EF4-FFF2-40B4-BE49-F238E27FC236}">
                <a16:creationId xmlns:a16="http://schemas.microsoft.com/office/drawing/2014/main" id="{8DBCFF47-80C8-FA4F-9A18-B92FA7DC4DF7}"/>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6"/>
            <a:ext cx="1772656" cy="449073"/>
          </a:xfrm>
          <a:prstGeom prst="rect">
            <a:avLst/>
          </a:prstGeom>
        </p:spPr>
      </p:pic>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xmlns="" val="1"/>
              </a:ext>
            </a:extLst>
          </p:cNvPr>
          <p:cNvSpPr>
            <a:spLocks noGrp="1"/>
          </p:cNvSpPr>
          <p:nvPr>
            <p:ph type="ftr" sz="quarter" idx="3"/>
          </p:nvPr>
        </p:nvSpPr>
        <p:spPr>
          <a:xfrm>
            <a:off x="419101" y="6356351"/>
            <a:ext cx="3735457" cy="365125"/>
          </a:xfrm>
          <a:prstGeom prst="rect">
            <a:avLst/>
          </a:prstGeom>
        </p:spPr>
        <p:txBody>
          <a:bodyPr vert="horz" lIns="91440" tIns="45720" rIns="91440" bIns="45720" rtlCol="0" anchor="ctr"/>
          <a:lstStyle>
            <a:lvl1pPr algn="l">
              <a:defRPr sz="881"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xmlns="" val="1"/>
              </a:ext>
            </a:extLst>
          </p:cNvPr>
          <p:cNvSpPr>
            <a:spLocks noGrp="1"/>
          </p:cNvSpPr>
          <p:nvPr>
            <p:ph type="sldNum" sz="quarter" idx="12"/>
          </p:nvPr>
        </p:nvSpPr>
        <p:spPr>
          <a:xfrm>
            <a:off x="9029700" y="6356351"/>
            <a:ext cx="2743200" cy="365125"/>
          </a:xfrm>
          <a:prstGeom prst="rect">
            <a:avLst/>
          </a:prstGeo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19369913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11" name="Picture 10">
            <a:extLst>
              <a:ext uri="{FF2B5EF4-FFF2-40B4-BE49-F238E27FC236}">
                <a16:creationId xmlns:a16="http://schemas.microsoft.com/office/drawing/2014/main" id="{BE6AEB20-C247-9049-A91B-EA79979980DA}"/>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6"/>
            <a:ext cx="1772656" cy="449073"/>
          </a:xfrm>
          <a:prstGeom prst="rect">
            <a:avLst/>
          </a:prstGeom>
        </p:spPr>
      </p:pic>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8" name="Slide Number Placeholder 5">
            <a:extLst>
              <a:ext uri="{FF2B5EF4-FFF2-40B4-BE49-F238E27FC236}">
                <a16:creationId xmlns:a16="http://schemas.microsoft.com/office/drawing/2014/main" id="{0BDEF14E-4027-D643-9DE2-F177FE226270}"/>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5119048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tx1"/>
                </a:solidFill>
              </a:defRPr>
            </a:lvl1pPr>
          </a:lstStyle>
          <a:p>
            <a:pPr rtl="0"/>
            <a:r>
              <a:rPr lang="pt-BR"/>
              <a:t>Click to edit Master title style</a:t>
            </a:r>
            <a:endParaRPr lang="en-US" dirty="0"/>
          </a:p>
        </p:txBody>
      </p:sp>
      <p:pic>
        <p:nvPicPr>
          <p:cNvPr id="7" name="Picture 6">
            <a:extLst>
              <a:ext uri="{FF2B5EF4-FFF2-40B4-BE49-F238E27FC236}">
                <a16:creationId xmlns:a16="http://schemas.microsoft.com/office/drawing/2014/main" id="{1FCA25A4-C80D-FC44-8153-D8376A9E41FE}"/>
              </a:ext>
              <a:ext uri="{C183D7F6-B498-43B3-948B-1728B52AA6E4}">
                <adec:decorative xmlns:adec="http://schemas.microsoft.com/office/drawing/2017/decorative" xmlns="" val="1"/>
              </a:ext>
            </a:extLst>
          </p:cNvPr>
          <p:cNvPicPr>
            <a:picLocks noChangeAspect="1"/>
          </p:cNvPicPr>
          <p:nvPr userDrawn="1"/>
        </p:nvPicPr>
        <p:blipFill>
          <a:blip r:embed="rId3"/>
          <a:stretch>
            <a:fillRect/>
          </a:stretch>
        </p:blipFill>
        <p:spPr>
          <a:xfrm>
            <a:off x="9909200" y="365125"/>
            <a:ext cx="1772652" cy="449072"/>
          </a:xfrm>
          <a:prstGeom prst="rect">
            <a:avLst/>
          </a:prstGeom>
        </p:spPr>
      </p:pic>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9" name="Slide Number Placeholder 5">
            <a:extLst>
              <a:ext uri="{FF2B5EF4-FFF2-40B4-BE49-F238E27FC236}">
                <a16:creationId xmlns:a16="http://schemas.microsoft.com/office/drawing/2014/main" id="{A201426F-66D0-6C49-85B0-A8C2D43E6E2C}"/>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3450085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58223B2-799A-5246-A4C6-C8BB64215826}"/>
              </a:ext>
              <a:ext uri="{C183D7F6-B498-43B3-948B-1728B52AA6E4}">
                <adec:decorative xmlns:adec="http://schemas.microsoft.com/office/drawing/2017/decorative" xmlns="" val="1"/>
              </a:ext>
            </a:extLst>
          </p:cNvPr>
          <p:cNvSpPr/>
          <p:nvPr userDrawn="1"/>
        </p:nvSpPr>
        <p:spPr>
          <a:xfrm>
            <a:off x="0" y="0"/>
            <a:ext cx="12192000" cy="6858000"/>
          </a:xfrm>
          <a:prstGeom prst="rect">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5" name="Text Placeholder 3">
            <a:extLst>
              <a:ext uri="{FF2B5EF4-FFF2-40B4-BE49-F238E27FC236}">
                <a16:creationId xmlns:a16="http://schemas.microsoft.com/office/drawing/2014/main" id="{7A5CC2AB-7462-6949-B0CC-D453D58B64D6}"/>
              </a:ext>
            </a:extLst>
          </p:cNvPr>
          <p:cNvSpPr>
            <a:spLocks noGrp="1"/>
          </p:cNvSpPr>
          <p:nvPr>
            <p:ph type="body" sz="quarter" idx="10" hasCustomPrompt="1"/>
          </p:nvPr>
        </p:nvSpPr>
        <p:spPr>
          <a:xfrm>
            <a:off x="419100" y="2554356"/>
            <a:ext cx="8059738" cy="488498"/>
          </a:xfrm>
        </p:spPr>
        <p:txBody>
          <a:bodyPr rtlCol="0">
            <a:normAutofit/>
          </a:bodyPr>
          <a:lstStyle>
            <a:lvl1pPr marL="0" indent="0">
              <a:buNone/>
              <a:defRPr sz="2000" b="0" spc="30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CLICK TO EDIT MASTER TITLE STYLE</a:t>
            </a:r>
          </a:p>
        </p:txBody>
      </p:sp>
      <p:sp>
        <p:nvSpPr>
          <p:cNvPr id="14" name="Title 1">
            <a:extLst>
              <a:ext uri="{FF2B5EF4-FFF2-40B4-BE49-F238E27FC236}">
                <a16:creationId xmlns:a16="http://schemas.microsoft.com/office/drawing/2014/main" id="{B407F2DB-F618-9B42-B761-D4AC79DC3498}"/>
              </a:ext>
            </a:extLst>
          </p:cNvPr>
          <p:cNvSpPr>
            <a:spLocks noGrp="1"/>
          </p:cNvSpPr>
          <p:nvPr>
            <p:ph type="title"/>
          </p:nvPr>
        </p:nvSpPr>
        <p:spPr>
          <a:xfrm>
            <a:off x="419100" y="3191940"/>
            <a:ext cx="11353800" cy="474119"/>
          </a:xfrm>
        </p:spPr>
        <p:txBody>
          <a:bodyPr rtlCol="0">
            <a:noAutofit/>
          </a:bodyPr>
          <a:lstStyle>
            <a:lvl1pPr>
              <a:defRPr sz="6000">
                <a:solidFill>
                  <a:schemeClr val="bg1"/>
                </a:solidFill>
              </a:defRPr>
            </a:lvl1pPr>
          </a:lstStyle>
          <a:p>
            <a:pPr rtl="0"/>
            <a:r>
              <a:rPr lang="pt-BR"/>
              <a:t>Click to edit Master title style</a:t>
            </a:r>
            <a:endParaRPr lang="en-US" dirty="0"/>
          </a:p>
        </p:txBody>
      </p:sp>
      <p:sp>
        <p:nvSpPr>
          <p:cNvPr id="6" name="Footer Placeholder 4">
            <a:extLst>
              <a:ext uri="{FF2B5EF4-FFF2-40B4-BE49-F238E27FC236}">
                <a16:creationId xmlns:a16="http://schemas.microsoft.com/office/drawing/2014/main" id="{6636900F-FBBE-9846-A194-AC5CF173B39F}"/>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pic>
        <p:nvPicPr>
          <p:cNvPr id="8" name="Picture 7">
            <a:extLst>
              <a:ext uri="{FF2B5EF4-FFF2-40B4-BE49-F238E27FC236}">
                <a16:creationId xmlns:a16="http://schemas.microsoft.com/office/drawing/2014/main" id="{68A38432-CE99-3E4B-B087-73EB0F09CDB2}"/>
              </a:ext>
              <a:ext uri="{C183D7F6-B498-43B3-948B-1728B52AA6E4}">
                <adec:decorative xmlns:adec="http://schemas.microsoft.com/office/drawing/2017/decorative" xmlns="" val="1"/>
              </a:ext>
            </a:extLst>
          </p:cNvPr>
          <p:cNvPicPr>
            <a:picLocks noChangeAspect="1"/>
          </p:cNvPicPr>
          <p:nvPr userDrawn="1"/>
        </p:nvPicPr>
        <p:blipFill>
          <a:blip r:embed="rId3"/>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42316957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agram">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0DE264E-2087-B647-8F60-282FE0A1DE11}"/>
              </a:ext>
              <a:ext uri="{C183D7F6-B498-43B3-948B-1728B52AA6E4}">
                <adec:decorative xmlns:adec="http://schemas.microsoft.com/office/drawing/2017/decorative" xmlns="" val="1"/>
              </a:ext>
            </a:extLst>
          </p:cNvPr>
          <p:cNvPicPr>
            <a:picLocks noChangeAspect="1"/>
          </p:cNvPicPr>
          <p:nvPr userDrawn="1"/>
        </p:nvPicPr>
        <p:blipFill>
          <a:blip r:embed="rId3"/>
          <a:stretch>
            <a:fillRect/>
          </a:stretch>
        </p:blipFill>
        <p:spPr>
          <a:xfrm>
            <a:off x="9909200" y="365125"/>
            <a:ext cx="1772652" cy="449072"/>
          </a:xfrm>
          <a:prstGeom prst="rect">
            <a:avLst/>
          </a:prstGeom>
        </p:spPr>
      </p:pic>
      <p:sp>
        <p:nvSpPr>
          <p:cNvPr id="10" name="Footer Placeholder 4">
            <a:extLst>
              <a:ext uri="{FF2B5EF4-FFF2-40B4-BE49-F238E27FC236}">
                <a16:creationId xmlns:a16="http://schemas.microsoft.com/office/drawing/2014/main" id="{F86437D1-E7F9-2F42-864E-95D935B7DAF8}"/>
              </a:ext>
              <a:ext uri="{C183D7F6-B498-43B3-948B-1728B52AA6E4}">
                <adec:decorative xmlns:adec="http://schemas.microsoft.com/office/drawing/2017/decorative" xmlns=""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7" name="Slide Number Placeholder 5">
            <a:extLst>
              <a:ext uri="{FF2B5EF4-FFF2-40B4-BE49-F238E27FC236}">
                <a16:creationId xmlns:a16="http://schemas.microsoft.com/office/drawing/2014/main" id="{45F76685-5779-5D40-A261-B0BC701B3745}"/>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40182823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8298180" cy="474119"/>
          </a:xfrm>
          <a:prstGeom prst="rect">
            <a:avLst/>
          </a:prstGeom>
        </p:spPr>
        <p:txBody>
          <a:bodyPr rtlCol="0">
            <a:noAutofit/>
          </a:bodyPr>
          <a:lstStyle>
            <a:lvl1pPr>
              <a:defRPr sz="4000">
                <a:solidFill>
                  <a:schemeClr val="tx1"/>
                </a:solidFill>
              </a:defRPr>
            </a:lvl1pPr>
          </a:lstStyle>
          <a:p>
            <a:pPr rtl="0"/>
            <a:r>
              <a:rPr lang="pt-BR"/>
              <a:t>Click to edit Master title style</a:t>
            </a:r>
            <a:endParaRPr lang="en-US" dirty="0"/>
          </a:p>
        </p:txBody>
      </p:sp>
      <p:sp>
        <p:nvSpPr>
          <p:cNvPr id="20" name="Text Placeholder 3">
            <a:extLst>
              <a:ext uri="{FF2B5EF4-FFF2-40B4-BE49-F238E27FC236}">
                <a16:creationId xmlns:a16="http://schemas.microsoft.com/office/drawing/2014/main" id="{35FC7C2C-C9CE-B747-AE44-A593EFEB0DEE}"/>
              </a:ext>
            </a:extLst>
          </p:cNvPr>
          <p:cNvSpPr>
            <a:spLocks noGrp="1"/>
          </p:cNvSpPr>
          <p:nvPr>
            <p:ph type="body" sz="quarter" idx="10" hasCustomPrompt="1"/>
          </p:nvPr>
        </p:nvSpPr>
        <p:spPr>
          <a:xfrm>
            <a:off x="419100" y="1340942"/>
            <a:ext cx="2656067" cy="390200"/>
          </a:xfrm>
          <a:prstGeom prst="rect">
            <a:avLst/>
          </a:prstGeo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Title</a:t>
            </a:r>
          </a:p>
        </p:txBody>
      </p:sp>
      <p:sp>
        <p:nvSpPr>
          <p:cNvPr id="22" name="Text Placeholder 3">
            <a:extLst>
              <a:ext uri="{FF2B5EF4-FFF2-40B4-BE49-F238E27FC236}">
                <a16:creationId xmlns:a16="http://schemas.microsoft.com/office/drawing/2014/main" id="{24CE8731-450D-3746-AF62-88C7CF836093}"/>
              </a:ext>
            </a:extLst>
          </p:cNvPr>
          <p:cNvSpPr>
            <a:spLocks noGrp="1"/>
          </p:cNvSpPr>
          <p:nvPr>
            <p:ph type="body" sz="quarter" idx="17"/>
          </p:nvPr>
        </p:nvSpPr>
        <p:spPr>
          <a:xfrm>
            <a:off x="419102" y="1803345"/>
            <a:ext cx="2656066" cy="1879131"/>
          </a:xfrm>
          <a:prstGeom prst="rect">
            <a:avLst/>
          </a:prstGeom>
        </p:spPr>
        <p:txBody>
          <a:bodyPr rtlCol="0">
            <a:normAutofit/>
          </a:bodyPr>
          <a:lstStyle>
            <a:lvl1pPr marL="0" indent="0">
              <a:lnSpc>
                <a:spcPct val="100000"/>
              </a:lnSpc>
              <a:buNone/>
              <a:defRPr sz="1867"/>
            </a:lvl1pPr>
          </a:lstStyle>
          <a:p>
            <a:pPr lvl="0" rtl="0"/>
            <a:r>
              <a:rPr lang="pt-BR"/>
              <a:t>Click to edit Master text styles</a:t>
            </a:r>
          </a:p>
        </p:txBody>
      </p:sp>
      <p:sp>
        <p:nvSpPr>
          <p:cNvPr id="27" name="Text Placeholder 3">
            <a:extLst>
              <a:ext uri="{FF2B5EF4-FFF2-40B4-BE49-F238E27FC236}">
                <a16:creationId xmlns:a16="http://schemas.microsoft.com/office/drawing/2014/main" id="{8A3999B7-8C20-854D-A555-F37D032192AE}"/>
              </a:ext>
            </a:extLst>
          </p:cNvPr>
          <p:cNvSpPr>
            <a:spLocks noGrp="1"/>
          </p:cNvSpPr>
          <p:nvPr>
            <p:ph type="body" sz="quarter" idx="19" hasCustomPrompt="1"/>
          </p:nvPr>
        </p:nvSpPr>
        <p:spPr>
          <a:xfrm>
            <a:off x="3259838" y="1340942"/>
            <a:ext cx="2656067" cy="390200"/>
          </a:xfrm>
          <a:prstGeom prst="rect">
            <a:avLst/>
          </a:prstGeo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Title</a:t>
            </a:r>
          </a:p>
        </p:txBody>
      </p:sp>
      <p:sp>
        <p:nvSpPr>
          <p:cNvPr id="19" name="Text Placeholder 3">
            <a:extLst>
              <a:ext uri="{FF2B5EF4-FFF2-40B4-BE49-F238E27FC236}">
                <a16:creationId xmlns:a16="http://schemas.microsoft.com/office/drawing/2014/main" id="{C3946CAB-375A-5941-A392-14D805556B47}"/>
              </a:ext>
            </a:extLst>
          </p:cNvPr>
          <p:cNvSpPr>
            <a:spLocks noGrp="1"/>
          </p:cNvSpPr>
          <p:nvPr>
            <p:ph type="body" sz="quarter" idx="16"/>
          </p:nvPr>
        </p:nvSpPr>
        <p:spPr>
          <a:xfrm>
            <a:off x="3251457" y="1803345"/>
            <a:ext cx="2656066" cy="1879131"/>
          </a:xfrm>
          <a:prstGeom prst="rect">
            <a:avLst/>
          </a:prstGeom>
        </p:spPr>
        <p:txBody>
          <a:bodyPr rtlCol="0">
            <a:normAutofit/>
          </a:bodyPr>
          <a:lstStyle>
            <a:lvl1pPr marL="0" indent="0">
              <a:lnSpc>
                <a:spcPct val="100000"/>
              </a:lnSpc>
              <a:buNone/>
              <a:defRPr sz="1867"/>
            </a:lvl1pPr>
          </a:lstStyle>
          <a:p>
            <a:pPr lvl="0" rtl="0"/>
            <a:r>
              <a:rPr lang="pt-BR"/>
              <a:t>Click to edit Master text styles</a:t>
            </a:r>
          </a:p>
        </p:txBody>
      </p:sp>
      <p:sp>
        <p:nvSpPr>
          <p:cNvPr id="28" name="Text Placeholder 3">
            <a:extLst>
              <a:ext uri="{FF2B5EF4-FFF2-40B4-BE49-F238E27FC236}">
                <a16:creationId xmlns:a16="http://schemas.microsoft.com/office/drawing/2014/main" id="{38F7DDC9-AAC1-834E-B4EE-D42A0B1327C5}"/>
              </a:ext>
            </a:extLst>
          </p:cNvPr>
          <p:cNvSpPr>
            <a:spLocks noGrp="1"/>
          </p:cNvSpPr>
          <p:nvPr>
            <p:ph type="body" sz="quarter" idx="20" hasCustomPrompt="1"/>
          </p:nvPr>
        </p:nvSpPr>
        <p:spPr>
          <a:xfrm>
            <a:off x="6076190" y="1340942"/>
            <a:ext cx="2656067" cy="390200"/>
          </a:xfrm>
          <a:prstGeom prst="rect">
            <a:avLst/>
          </a:prstGeo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Title</a:t>
            </a:r>
          </a:p>
        </p:txBody>
      </p:sp>
      <p:sp>
        <p:nvSpPr>
          <p:cNvPr id="17" name="Text Placeholder 3">
            <a:extLst>
              <a:ext uri="{FF2B5EF4-FFF2-40B4-BE49-F238E27FC236}">
                <a16:creationId xmlns:a16="http://schemas.microsoft.com/office/drawing/2014/main" id="{AA58D57C-542E-8B46-AF4A-1CE98190E16A}"/>
              </a:ext>
            </a:extLst>
          </p:cNvPr>
          <p:cNvSpPr>
            <a:spLocks noGrp="1"/>
          </p:cNvSpPr>
          <p:nvPr>
            <p:ph type="body" sz="quarter" idx="15"/>
          </p:nvPr>
        </p:nvSpPr>
        <p:spPr>
          <a:xfrm>
            <a:off x="6076191" y="1803345"/>
            <a:ext cx="2656066" cy="1879131"/>
          </a:xfrm>
          <a:prstGeom prst="rect">
            <a:avLst/>
          </a:prstGeom>
        </p:spPr>
        <p:txBody>
          <a:bodyPr rtlCol="0">
            <a:normAutofit/>
          </a:bodyPr>
          <a:lstStyle>
            <a:lvl1pPr marL="0" indent="0">
              <a:lnSpc>
                <a:spcPct val="100000"/>
              </a:lnSpc>
              <a:buNone/>
              <a:defRPr sz="1867"/>
            </a:lvl1pPr>
          </a:lstStyle>
          <a:p>
            <a:pPr lvl="0" rtl="0"/>
            <a:r>
              <a:rPr lang="pt-BR"/>
              <a:t>Click to edit Master text styles</a:t>
            </a:r>
          </a:p>
        </p:txBody>
      </p:sp>
      <p:sp>
        <p:nvSpPr>
          <p:cNvPr id="23" name="Rectangle 22">
            <a:extLst>
              <a:ext uri="{FF2B5EF4-FFF2-40B4-BE49-F238E27FC236}">
                <a16:creationId xmlns:a16="http://schemas.microsoft.com/office/drawing/2014/main" id="{95458110-5E55-0F46-BBF5-9C8F2C62151D}"/>
              </a:ext>
              <a:ext uri="{C183D7F6-B498-43B3-948B-1728B52AA6E4}">
                <adec:decorative xmlns:adec="http://schemas.microsoft.com/office/drawing/2017/decorative" xmlns="" val="1"/>
              </a:ext>
            </a:extLst>
          </p:cNvPr>
          <p:cNvSpPr/>
          <p:nvPr userDrawn="1"/>
        </p:nvSpPr>
        <p:spPr>
          <a:xfrm>
            <a:off x="9029701" y="0"/>
            <a:ext cx="3188474" cy="6875492"/>
          </a:xfrm>
          <a:prstGeom prst="rect">
            <a:avLst/>
          </a:prstGeom>
          <a:solidFill>
            <a:srgbClr val="232F3E"/>
          </a:solidFill>
          <a:ln w="9525" cap="flat" cmpd="sng" algn="ctr">
            <a:noFill/>
            <a:prstDash val="solid"/>
          </a:ln>
          <a:effectLst/>
        </p:spPr>
        <p:txBody>
          <a:bodyPr rtlCol="0" anchor="ctr"/>
          <a:lstStyle/>
          <a:p>
            <a:pPr marL="0" marR="0" lvl="0" indent="0" algn="ctr" defTabSz="447301" rtl="0" eaLnBrk="1" fontAlgn="auto" latinLnBrk="0" hangingPunct="1">
              <a:lnSpc>
                <a:spcPct val="100000"/>
              </a:lnSpc>
              <a:spcBef>
                <a:spcPts val="0"/>
              </a:spcBef>
              <a:spcAft>
                <a:spcPts val="0"/>
              </a:spcAft>
              <a:buClrTx/>
              <a:buSzTx/>
              <a:buFontTx/>
              <a:buNone/>
              <a:tabLst/>
              <a:defRPr/>
            </a:pPr>
            <a:endParaRPr kumimoji="0" lang="en-US" sz="1761"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26" name="Content Placeholder 25">
            <a:extLst>
              <a:ext uri="{FF2B5EF4-FFF2-40B4-BE49-F238E27FC236}">
                <a16:creationId xmlns:a16="http://schemas.microsoft.com/office/drawing/2014/main" id="{EBCAA55A-911D-184D-A1FD-A84004D395B2}"/>
              </a:ext>
            </a:extLst>
          </p:cNvPr>
          <p:cNvSpPr>
            <a:spLocks noGrp="1"/>
          </p:cNvSpPr>
          <p:nvPr>
            <p:ph sz="quarter" idx="18"/>
          </p:nvPr>
        </p:nvSpPr>
        <p:spPr>
          <a:xfrm>
            <a:off x="9327146" y="365126"/>
            <a:ext cx="2445755" cy="951555"/>
          </a:xfrm>
          <a:prstGeom prst="rect">
            <a:avLst/>
          </a:prstGeom>
          <a:solidFill>
            <a:schemeClr val="bg1"/>
          </a:solidFill>
        </p:spPr>
        <p:txBody>
          <a:bodyPr rtlCol="0"/>
          <a:lstStyle>
            <a:lvl1pPr marL="0" indent="0">
              <a:buNone/>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pt-BR"/>
              <a:t>Click to edit Master text styles</a:t>
            </a:r>
          </a:p>
        </p:txBody>
      </p:sp>
      <p:sp>
        <p:nvSpPr>
          <p:cNvPr id="7" name="Text Placeholder 6"/>
          <p:cNvSpPr>
            <a:spLocks noGrp="1"/>
          </p:cNvSpPr>
          <p:nvPr>
            <p:ph type="body" sz="quarter" idx="25"/>
          </p:nvPr>
        </p:nvSpPr>
        <p:spPr>
          <a:xfrm>
            <a:off x="9327093" y="1564153"/>
            <a:ext cx="2445808" cy="1212914"/>
          </a:xfrm>
        </p:spPr>
        <p:txBody>
          <a:bodyPr rtlCol="0">
            <a:normAutofit/>
          </a:bodyPr>
          <a:lstStyle>
            <a:lvl1pPr marL="0" indent="0">
              <a:buNone/>
              <a:defRPr sz="1333">
                <a:solidFill>
                  <a:schemeClr val="bg1"/>
                </a:solidFill>
              </a:defRPr>
            </a:lvl1pPr>
          </a:lstStyle>
          <a:p>
            <a:pPr lvl="0" rtl="0"/>
            <a:r>
              <a:rPr lang="pt-BR"/>
              <a:t>Click to edit Master text styles</a:t>
            </a:r>
          </a:p>
        </p:txBody>
      </p:sp>
      <p:sp>
        <p:nvSpPr>
          <p:cNvPr id="34" name="Text Placeholder 6"/>
          <p:cNvSpPr>
            <a:spLocks noGrp="1"/>
          </p:cNvSpPr>
          <p:nvPr>
            <p:ph type="body" sz="quarter" idx="27"/>
          </p:nvPr>
        </p:nvSpPr>
        <p:spPr>
          <a:xfrm>
            <a:off x="9327092" y="2880834"/>
            <a:ext cx="2445808" cy="296493"/>
          </a:xfrm>
        </p:spPr>
        <p:txBody>
          <a:bodyPr rtlCol="0">
            <a:normAutofit/>
          </a:bodyPr>
          <a:lstStyle>
            <a:lvl1pPr marL="0" indent="0">
              <a:buNone/>
              <a:defRPr sz="1600">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
        <p:nvSpPr>
          <p:cNvPr id="33" name="Text Placeholder 6"/>
          <p:cNvSpPr>
            <a:spLocks noGrp="1"/>
          </p:cNvSpPr>
          <p:nvPr>
            <p:ph type="body" sz="quarter" idx="26"/>
          </p:nvPr>
        </p:nvSpPr>
        <p:spPr>
          <a:xfrm>
            <a:off x="9327145" y="3177326"/>
            <a:ext cx="2445808" cy="2758497"/>
          </a:xfrm>
        </p:spPr>
        <p:txBody>
          <a:bodyPr rtlCol="0">
            <a:normAutofit/>
          </a:bodyPr>
          <a:lstStyle>
            <a:lvl1pPr marL="0" indent="0">
              <a:buNone/>
              <a:defRPr sz="1333">
                <a:solidFill>
                  <a:schemeClr val="bg1"/>
                </a:solidFill>
              </a:defRPr>
            </a:lvl1pPr>
          </a:lstStyle>
          <a:p>
            <a:pPr lvl="0" rtl="0"/>
            <a:r>
              <a:rPr lang="pt-BR"/>
              <a:t>Click to edit Master text styles</a:t>
            </a:r>
          </a:p>
        </p:txBody>
      </p:sp>
      <p:sp>
        <p:nvSpPr>
          <p:cNvPr id="25" name="Rectangle 24">
            <a:extLst>
              <a:ext uri="{FF2B5EF4-FFF2-40B4-BE49-F238E27FC236}">
                <a16:creationId xmlns:a16="http://schemas.microsoft.com/office/drawing/2014/main" id="{3A3837C0-EFCF-E345-9E05-AF315FB06800}"/>
              </a:ext>
              <a:ext uri="{C183D7F6-B498-43B3-948B-1728B52AA6E4}">
                <adec:decorative xmlns:adec="http://schemas.microsoft.com/office/drawing/2017/decorative" xmlns="" val="1"/>
              </a:ext>
            </a:extLst>
          </p:cNvPr>
          <p:cNvSpPr/>
          <p:nvPr userDrawn="1"/>
        </p:nvSpPr>
        <p:spPr>
          <a:xfrm>
            <a:off x="0" y="4020640"/>
            <a:ext cx="9029700" cy="2837360"/>
          </a:xfrm>
          <a:prstGeom prst="rect">
            <a:avLst/>
          </a:prstGeom>
          <a:solidFill>
            <a:schemeClr val="tx2"/>
          </a:solidFill>
          <a:ln w="9525" cap="flat" cmpd="sng" algn="ctr">
            <a:noFill/>
            <a:prstDash val="solid"/>
          </a:ln>
          <a:effectLst/>
        </p:spPr>
        <p:txBody>
          <a:bodyPr rtlCol="0" anchor="ctr"/>
          <a:lstStyle/>
          <a:p>
            <a:pPr marL="0" marR="0" lvl="0" indent="0" algn="ctr" defTabSz="447301" rtl="0" eaLnBrk="1" fontAlgn="auto" latinLnBrk="0" hangingPunct="1">
              <a:lnSpc>
                <a:spcPct val="100000"/>
              </a:lnSpc>
              <a:spcBef>
                <a:spcPts val="0"/>
              </a:spcBef>
              <a:spcAft>
                <a:spcPts val="0"/>
              </a:spcAft>
              <a:buClrTx/>
              <a:buSzTx/>
              <a:buFontTx/>
              <a:buNone/>
              <a:tabLst/>
              <a:defRPr/>
            </a:pPr>
            <a:endParaRPr kumimoji="0" lang="en-US" sz="1761"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24" name="TextBox 23"/>
          <p:cNvSpPr txBox="1"/>
          <p:nvPr userDrawn="1"/>
        </p:nvSpPr>
        <p:spPr>
          <a:xfrm>
            <a:off x="290923" y="3889248"/>
            <a:ext cx="770467" cy="2308452"/>
          </a:xfrm>
          <a:prstGeom prst="rect">
            <a:avLst/>
          </a:prstGeom>
          <a:noFill/>
        </p:spPr>
        <p:txBody>
          <a:bodyPr wrap="square" rtlCol="0">
            <a:spAutoFit/>
          </a:bodyPr>
          <a:lstStyle/>
          <a:p>
            <a:pPr rtl="0"/>
            <a:r>
              <a:rPr lang="pt-BR" sz="14401" baseline="30000">
                <a:solidFill>
                  <a:schemeClr val="bg1"/>
                </a:solidFill>
                <a:latin typeface="Amazon Ember" panose="020B0603020204020204" pitchFamily="34" charset="0"/>
                <a:ea typeface="Amazon Ember" panose="020B0603020204020204" pitchFamily="34" charset="0"/>
                <a:cs typeface="Amazon Ember" panose="020B0603020204020204" pitchFamily="34" charset="0"/>
              </a:rPr>
              <a:t>“</a:t>
            </a:r>
            <a:endParaRPr lang="en-US" sz="14401" dirty="0">
              <a:solidFill>
                <a:schemeClr val="bg1"/>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31" name="Text Placeholder 3">
            <a:extLst>
              <a:ext uri="{FF2B5EF4-FFF2-40B4-BE49-F238E27FC236}">
                <a16:creationId xmlns:a16="http://schemas.microsoft.com/office/drawing/2014/main" id="{957FAEDA-E06F-0246-AE0E-09DEF5D51275}"/>
              </a:ext>
            </a:extLst>
          </p:cNvPr>
          <p:cNvSpPr>
            <a:spLocks noGrp="1"/>
          </p:cNvSpPr>
          <p:nvPr>
            <p:ph type="body" sz="quarter" idx="22"/>
          </p:nvPr>
        </p:nvSpPr>
        <p:spPr>
          <a:xfrm>
            <a:off x="790222" y="4444327"/>
            <a:ext cx="7571082" cy="1311187"/>
          </a:xfrm>
          <a:prstGeom prst="rect">
            <a:avLst/>
          </a:prstGeom>
        </p:spPr>
        <p:txBody>
          <a:bodyPr rtlCol="0">
            <a:normAutofit/>
          </a:bodyPr>
          <a:lstStyle>
            <a:lvl1pPr marL="0" indent="0">
              <a:buNone/>
              <a:defRPr sz="2400"/>
            </a:lvl1pPr>
          </a:lstStyle>
          <a:p>
            <a:pPr lvl="0" rtl="0"/>
            <a:r>
              <a:rPr lang="pt-BR"/>
              <a:t>Click to edit Master text styles</a:t>
            </a:r>
          </a:p>
        </p:txBody>
      </p:sp>
      <p:sp>
        <p:nvSpPr>
          <p:cNvPr id="32" name="Text Placeholder 3">
            <a:extLst>
              <a:ext uri="{FF2B5EF4-FFF2-40B4-BE49-F238E27FC236}">
                <a16:creationId xmlns:a16="http://schemas.microsoft.com/office/drawing/2014/main" id="{5DB1EEED-3A61-7145-8CB8-D64E8B31FE3F}"/>
              </a:ext>
            </a:extLst>
          </p:cNvPr>
          <p:cNvSpPr>
            <a:spLocks noGrp="1"/>
          </p:cNvSpPr>
          <p:nvPr>
            <p:ph type="body" sz="quarter" idx="23"/>
          </p:nvPr>
        </p:nvSpPr>
        <p:spPr>
          <a:xfrm>
            <a:off x="790222" y="5870446"/>
            <a:ext cx="7942034" cy="413702"/>
          </a:xfrm>
          <a:prstGeom prst="rect">
            <a:avLst/>
          </a:prstGeom>
        </p:spPr>
        <p:txBody>
          <a:bodyPr rtlCol="0">
            <a:noAutofit/>
          </a:bodyPr>
          <a:lstStyle>
            <a:lvl1pPr marL="0" indent="0">
              <a:buNone/>
              <a:defRPr sz="2000" b="0">
                <a:solidFill>
                  <a:schemeClr val="tx1"/>
                </a:solidFill>
              </a:defRPr>
            </a:lvl1pPr>
          </a:lstStyle>
          <a:p>
            <a:pPr lvl="0" rtl="0"/>
            <a:r>
              <a:rPr lang="pt-BR"/>
              <a:t>Click to edit Master text styles</a:t>
            </a:r>
          </a:p>
        </p:txBody>
      </p:sp>
      <p:pic>
        <p:nvPicPr>
          <p:cNvPr id="16" name="Picture 15">
            <a:extLst>
              <a:ext uri="{FF2B5EF4-FFF2-40B4-BE49-F238E27FC236}">
                <a16:creationId xmlns:a16="http://schemas.microsoft.com/office/drawing/2014/main" id="{A51D4E80-7282-594D-8256-F973AFF71D56}"/>
              </a:ext>
              <a:ext uri="{C183D7F6-B498-43B3-948B-1728B52AA6E4}">
                <adec:decorative xmlns:adec="http://schemas.microsoft.com/office/drawing/2017/decorative" xmlns="" val="1"/>
              </a:ext>
            </a:extLst>
          </p:cNvPr>
          <p:cNvPicPr>
            <a:picLocks noChangeAspect="1"/>
          </p:cNvPicPr>
          <p:nvPr userDrawn="1"/>
        </p:nvPicPr>
        <p:blipFill>
          <a:blip r:embed="rId3"/>
          <a:stretch>
            <a:fillRect/>
          </a:stretch>
        </p:blipFill>
        <p:spPr>
          <a:xfrm>
            <a:off x="9396238" y="6089840"/>
            <a:ext cx="1772656" cy="449073"/>
          </a:xfrm>
          <a:prstGeom prst="rect">
            <a:avLst/>
          </a:prstGeom>
        </p:spPr>
      </p:pic>
      <p:sp>
        <p:nvSpPr>
          <p:cNvPr id="18" name="Footer Placeholder 4">
            <a:extLst>
              <a:ext uri="{FF2B5EF4-FFF2-40B4-BE49-F238E27FC236}">
                <a16:creationId xmlns:a16="http://schemas.microsoft.com/office/drawing/2014/main" id="{D654C84E-7AFF-4E43-BC29-5AF15F0EFE3A}"/>
              </a:ext>
              <a:ext uri="{C183D7F6-B498-43B3-948B-1728B52AA6E4}">
                <adec:decorative xmlns:adec="http://schemas.microsoft.com/office/drawing/2017/decorative" xmlns="" val="1"/>
              </a:ext>
            </a:extLst>
          </p:cNvPr>
          <p:cNvSpPr>
            <a:spLocks noGrp="1"/>
          </p:cNvSpPr>
          <p:nvPr>
            <p:ph type="ftr" sz="quarter" idx="3"/>
          </p:nvPr>
        </p:nvSpPr>
        <p:spPr>
          <a:xfrm>
            <a:off x="419100" y="6356351"/>
            <a:ext cx="3735457" cy="365125"/>
          </a:xfrm>
          <a:prstGeom prst="rect">
            <a:avLst/>
          </a:prstGeom>
        </p:spPr>
        <p:txBody>
          <a:bodyPr vert="horz" lIns="91440" tIns="45720" rIns="91440" bIns="45720" rtlCol="0" anchor="ctr"/>
          <a:lstStyle>
            <a:lvl1pPr algn="l">
              <a:defRPr sz="881"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9" name="Slide Number Placeholder 5">
            <a:extLst>
              <a:ext uri="{FF2B5EF4-FFF2-40B4-BE49-F238E27FC236}">
                <a16:creationId xmlns:a16="http://schemas.microsoft.com/office/drawing/2014/main" id="{A201426F-66D0-6C49-85B0-A8C2D43E6E2C}"/>
              </a:ext>
              <a:ext uri="{C183D7F6-B498-43B3-948B-1728B52AA6E4}">
                <adec:decorative xmlns:adec="http://schemas.microsoft.com/office/drawing/2017/decorative" xmlns="" val="1"/>
              </a:ext>
            </a:extLst>
          </p:cNvPr>
          <p:cNvSpPr>
            <a:spLocks noGrp="1"/>
          </p:cNvSpPr>
          <p:nvPr>
            <p:ph type="sldNum" sz="quarter" idx="12"/>
          </p:nvPr>
        </p:nvSpPr>
        <p:spPr>
          <a:xfrm>
            <a:off x="9029700" y="6356351"/>
            <a:ext cx="2743200" cy="365125"/>
          </a:xfrm>
          <a:prstGeom prst="rect">
            <a:avLst/>
          </a:prstGeom>
        </p:spPr>
        <p:txBody>
          <a:bodyPr rtlCol="0"/>
          <a:lstStyle>
            <a:lvl1pPr>
              <a:defRPr>
                <a:solidFill>
                  <a:schemeClr val="bg1"/>
                </a:solidFill>
              </a:defRPr>
            </a:lvl1pPr>
          </a:lstStyle>
          <a:p>
            <a:pPr rtl="0"/>
            <a:fld id="{B6A95138-A96E-2F42-A959-2EFD44FE4AB7}" type="slidenum">
              <a:rPr lang="en-US" smtClean="0"/>
              <a:pPr/>
              <a:t>‹#›</a:t>
            </a:fld>
            <a:endParaRPr lang="en-US" dirty="0"/>
          </a:p>
        </p:txBody>
      </p:sp>
    </p:spTree>
    <p:custDataLst>
      <p:tags r:id="rId1"/>
    </p:custDataLst>
    <p:extLst>
      <p:ext uri="{BB962C8B-B14F-4D97-AF65-F5344CB8AC3E}">
        <p14:creationId xmlns:p14="http://schemas.microsoft.com/office/powerpoint/2010/main" val="15739660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ull Quote">
    <p:bg>
      <p:bgPr>
        <a:solidFill>
          <a:srgbClr val="222E3C"/>
        </a:solidFill>
        <a:effectLst/>
      </p:bgPr>
    </p:bg>
    <p:spTree>
      <p:nvGrpSpPr>
        <p:cNvPr id="1" name=""/>
        <p:cNvGrpSpPr/>
        <p:nvPr/>
      </p:nvGrpSpPr>
      <p:grpSpPr>
        <a:xfrm>
          <a:off x="0" y="0"/>
          <a:ext cx="0" cy="0"/>
          <a:chOff x="0" y="0"/>
          <a:chExt cx="0" cy="0"/>
        </a:xfrm>
      </p:grpSpPr>
      <p:sp>
        <p:nvSpPr>
          <p:cNvPr id="12" name="Title 11"/>
          <p:cNvSpPr>
            <a:spLocks noGrp="1"/>
          </p:cNvSpPr>
          <p:nvPr>
            <p:ph type="title"/>
          </p:nvPr>
        </p:nvSpPr>
        <p:spPr>
          <a:xfrm>
            <a:off x="419100" y="1361287"/>
            <a:ext cx="11353800" cy="3416300"/>
          </a:xfrm>
        </p:spPr>
        <p:txBody>
          <a:bodyPr rtlCol="0" anchor="t">
            <a:normAutofit/>
          </a:bodyPr>
          <a:lstStyle>
            <a:lvl1pPr>
              <a:defRPr sz="6000">
                <a:solidFill>
                  <a:schemeClr val="bg1"/>
                </a:solidFill>
              </a:defRPr>
            </a:lvl1pPr>
          </a:lstStyle>
          <a:p>
            <a:pPr rtl="0"/>
            <a:r>
              <a:rPr lang="pt-BR"/>
              <a:t>Click to edit Master title style</a:t>
            </a:r>
            <a:endParaRPr lang="en-US" dirty="0"/>
          </a:p>
        </p:txBody>
      </p:sp>
      <p:sp>
        <p:nvSpPr>
          <p:cNvPr id="6" name="Text Placeholder 3">
            <a:extLst>
              <a:ext uri="{FF2B5EF4-FFF2-40B4-BE49-F238E27FC236}">
                <a16:creationId xmlns:a16="http://schemas.microsoft.com/office/drawing/2014/main" id="{DBBC8AF8-4964-B547-9569-D8BFE87BB8F4}"/>
              </a:ext>
            </a:extLst>
          </p:cNvPr>
          <p:cNvSpPr>
            <a:spLocks noGrp="1"/>
          </p:cNvSpPr>
          <p:nvPr>
            <p:ph type="body" sz="quarter" idx="10" hasCustomPrompt="1"/>
          </p:nvPr>
        </p:nvSpPr>
        <p:spPr>
          <a:xfrm>
            <a:off x="419100" y="5024594"/>
            <a:ext cx="8059738" cy="488498"/>
          </a:xfrm>
        </p:spPr>
        <p:txBody>
          <a:bodyPr rtlCol="0">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pt-BR"/>
              <a:t>-Click to edit master title style</a:t>
            </a:r>
          </a:p>
        </p:txBody>
      </p:sp>
      <p:sp>
        <p:nvSpPr>
          <p:cNvPr id="8" name="Rectangle 7">
            <a:extLst>
              <a:ext uri="{FF2B5EF4-FFF2-40B4-BE49-F238E27FC236}">
                <a16:creationId xmlns:a16="http://schemas.microsoft.com/office/drawing/2014/main" id="{A413BF5D-EF1D-5C42-8ED2-B1DC40150995}"/>
              </a:ext>
              <a:ext uri="{C183D7F6-B498-43B3-948B-1728B52AA6E4}">
                <adec:decorative xmlns:adec="http://schemas.microsoft.com/office/drawing/2017/decorative" xmlns="" val="1"/>
              </a:ext>
            </a:extLst>
          </p:cNvPr>
          <p:cNvSpPr/>
          <p:nvPr userDrawn="1"/>
        </p:nvSpPr>
        <p:spPr>
          <a:xfrm>
            <a:off x="0" y="1444414"/>
            <a:ext cx="320634" cy="633768"/>
          </a:xfrm>
          <a:prstGeom prst="rect">
            <a:avLst/>
          </a:prstGeom>
          <a:solidFill>
            <a:srgbClr val="36C2B3"/>
          </a:solidFill>
          <a:ln w="9525" cap="flat" cmpd="sng" algn="ctr">
            <a:noFill/>
            <a:prstDash val="solid"/>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9" name="Footer Placeholder 4">
            <a:extLst>
              <a:ext uri="{FF2B5EF4-FFF2-40B4-BE49-F238E27FC236}">
                <a16:creationId xmlns:a16="http://schemas.microsoft.com/office/drawing/2014/main" id="{D654C84E-7AFF-4E43-BC29-5AF15F0EFE3A}"/>
              </a:ext>
              <a:ext uri="{C183D7F6-B498-43B3-948B-1728B52AA6E4}">
                <adec:decorative xmlns:adec="http://schemas.microsoft.com/office/drawing/2017/decorative" xmlns=""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pic>
        <p:nvPicPr>
          <p:cNvPr id="13" name="Picture 12">
            <a:extLst>
              <a:ext uri="{FF2B5EF4-FFF2-40B4-BE49-F238E27FC236}">
                <a16:creationId xmlns:a16="http://schemas.microsoft.com/office/drawing/2014/main" id="{A51D4E80-7282-594D-8256-F973AFF71D56}"/>
              </a:ext>
              <a:ext uri="{C183D7F6-B498-43B3-948B-1728B52AA6E4}">
                <adec:decorative xmlns:adec="http://schemas.microsoft.com/office/drawing/2017/decorative" xmlns="" val="1"/>
              </a:ext>
            </a:extLst>
          </p:cNvPr>
          <p:cNvPicPr>
            <a:picLocks noChangeAspect="1"/>
          </p:cNvPicPr>
          <p:nvPr userDrawn="1"/>
        </p:nvPicPr>
        <p:blipFill>
          <a:blip r:embed="rId3"/>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23376812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6AC7C4F-A7FB-D049-8056-D71FAE608841}"/>
              </a:ext>
              <a:ext uri="{C183D7F6-B498-43B3-948B-1728B52AA6E4}">
                <adec:decorative xmlns:adec="http://schemas.microsoft.com/office/drawing/2017/decorative" xmlns="" val="1"/>
              </a:ext>
            </a:extLst>
          </p:cNvPr>
          <p:cNvPicPr>
            <a:picLocks noChangeAspect="1"/>
          </p:cNvPicPr>
          <p:nvPr userDrawn="1"/>
        </p:nvPicPr>
        <p:blipFill>
          <a:blip r:embed="rId3"/>
          <a:stretch>
            <a:fillRect/>
          </a:stretch>
        </p:blipFill>
        <p:spPr>
          <a:xfrm>
            <a:off x="-81023" y="-47919"/>
            <a:ext cx="12361762" cy="6958182"/>
          </a:xfrm>
          <a:prstGeom prst="rect">
            <a:avLst/>
          </a:prstGeom>
        </p:spPr>
      </p:pic>
      <p:sp>
        <p:nvSpPr>
          <p:cNvPr id="14" name="Title 1">
            <a:extLst>
              <a:ext uri="{FF2B5EF4-FFF2-40B4-BE49-F238E27FC236}">
                <a16:creationId xmlns:a16="http://schemas.microsoft.com/office/drawing/2014/main" id="{DCAE5FD9-C1AF-FA48-A653-7EA5E0B13826}"/>
              </a:ext>
            </a:extLst>
          </p:cNvPr>
          <p:cNvSpPr>
            <a:spLocks noGrp="1"/>
          </p:cNvSpPr>
          <p:nvPr>
            <p:ph type="title" hasCustomPrompt="1"/>
          </p:nvPr>
        </p:nvSpPr>
        <p:spPr>
          <a:xfrm>
            <a:off x="419100" y="3191940"/>
            <a:ext cx="11353800" cy="474119"/>
          </a:xfrm>
        </p:spPr>
        <p:txBody>
          <a:bodyPr rtlCol="0">
            <a:noAutofit/>
          </a:bodyPr>
          <a:lstStyle>
            <a:lvl1pPr>
              <a:defRPr sz="6000">
                <a:solidFill>
                  <a:schemeClr val="bg1"/>
                </a:solidFill>
              </a:defRPr>
            </a:lvl1pPr>
          </a:lstStyle>
          <a:p>
            <a:pPr rtl="0"/>
            <a:r>
              <a:rPr lang="pt-BR"/>
              <a:t>Thank You</a:t>
            </a:r>
          </a:p>
        </p:txBody>
      </p:sp>
      <p:sp>
        <p:nvSpPr>
          <p:cNvPr id="5" name="TextBox 4">
            <a:extLst>
              <a:ext uri="{FF2B5EF4-FFF2-40B4-BE49-F238E27FC236}">
                <a16:creationId xmlns:a16="http://schemas.microsoft.com/office/drawing/2014/main" id="{7F32C9FB-A505-8F4E-99FC-1B161C930668}"/>
              </a:ext>
            </a:extLst>
          </p:cNvPr>
          <p:cNvSpPr txBox="1"/>
          <p:nvPr userDrawn="1"/>
        </p:nvSpPr>
        <p:spPr>
          <a:xfrm>
            <a:off x="423968" y="6089839"/>
            <a:ext cx="8921913" cy="646331"/>
          </a:xfrm>
          <a:prstGeom prst="rect">
            <a:avLst/>
          </a:prstGeom>
          <a:noFill/>
        </p:spPr>
        <p:txBody>
          <a:bodyPr wrap="square" rtlCol="0">
            <a:noAutofit/>
          </a:bodyPr>
          <a:lstStyle/>
          <a:p>
            <a:pPr algn="just" rtl="0"/>
            <a:r>
              <a:rPr lang="pt-BR" sz="900" dirty="0" smtClean="0">
                <a:solidFill>
                  <a:schemeClr val="bg1"/>
                </a:solidFill>
                <a:latin typeface="Amazon Ember Light" charset="0"/>
                <a:ea typeface="Amazon Ember Light" charset="0"/>
                <a:cs typeface="Amazon Ember Light" charset="0"/>
              </a:rPr>
              <a:t>© 2020, </a:t>
            </a:r>
            <a:r>
              <a:rPr lang="pt-BR" sz="900" dirty="0" err="1" smtClean="0">
                <a:solidFill>
                  <a:schemeClr val="bg1"/>
                </a:solidFill>
                <a:latin typeface="Amazon Ember Light" charset="0"/>
                <a:ea typeface="Amazon Ember Light" charset="0"/>
                <a:cs typeface="Amazon Ember Light" charset="0"/>
              </a:rPr>
              <a:t>Amazon</a:t>
            </a:r>
            <a:r>
              <a:rPr lang="pt-BR" sz="900" dirty="0" smtClean="0">
                <a:solidFill>
                  <a:schemeClr val="bg1"/>
                </a:solidFill>
                <a:latin typeface="Amazon Ember Light" charset="0"/>
                <a:ea typeface="Amazon Ember Light" charset="0"/>
                <a:cs typeface="Amazon Ember Light" charset="0"/>
              </a:rPr>
              <a:t> Web Services, Inc. ou suas afiliadas. Todos os direitos reservados. Este trabalho não pode ser reproduzido ou redistribuído, no todo ou em parte, sem a permissão prévia por escrito da </a:t>
            </a:r>
            <a:r>
              <a:rPr lang="pt-BR" sz="900" dirty="0" err="1" smtClean="0">
                <a:solidFill>
                  <a:schemeClr val="bg1"/>
                </a:solidFill>
                <a:latin typeface="Amazon Ember Light" charset="0"/>
                <a:ea typeface="Amazon Ember Light" charset="0"/>
                <a:cs typeface="Amazon Ember Light" charset="0"/>
              </a:rPr>
              <a:t>Amazon</a:t>
            </a:r>
            <a:r>
              <a:rPr lang="pt-BR" sz="900" dirty="0" smtClean="0">
                <a:solidFill>
                  <a:schemeClr val="bg1"/>
                </a:solidFill>
                <a:latin typeface="Amazon Ember Light" charset="0"/>
                <a:ea typeface="Amazon Ember Light" charset="0"/>
                <a:cs typeface="Amazon Ember Light" charset="0"/>
              </a:rPr>
              <a:t> Web Services, Inc. A cópia, a concessão de empréstimos ou a venda para fins comerciais são proibidos. Para correções ou comentários sobre o curso, envie um e-mail para: </a:t>
            </a:r>
            <a:r>
              <a:rPr lang="pt-BR" sz="900" u="sng" dirty="0" smtClean="0">
                <a:solidFill>
                  <a:schemeClr val="bg1"/>
                </a:solidFill>
                <a:latin typeface="Amazon Ember Light" charset="0"/>
                <a:ea typeface="Amazon Ember Light" charset="0"/>
                <a:cs typeface="Amazon Ember Light" charset="0"/>
              </a:rPr>
              <a:t>aws-course-feedback@amazon.com</a:t>
            </a:r>
            <a:r>
              <a:rPr lang="pt-BR" sz="900" dirty="0" smtClean="0">
                <a:solidFill>
                  <a:schemeClr val="bg1"/>
                </a:solidFill>
                <a:latin typeface="Amazon Ember Light" charset="0"/>
                <a:ea typeface="Amazon Ember Light" charset="0"/>
                <a:cs typeface="Amazon Ember Light" charset="0"/>
              </a:rPr>
              <a:t>. Para todas as outras perguntas, entre em contato conosco em: </a:t>
            </a:r>
            <a:r>
              <a:rPr lang="pt-BR" sz="900" u="sng" dirty="0" smtClean="0">
                <a:solidFill>
                  <a:schemeClr val="bg1"/>
                </a:solidFill>
                <a:latin typeface="Amazon Ember Light" charset="0"/>
                <a:ea typeface="Amazon Ember Light" charset="0"/>
                <a:cs typeface="Amazon Ember Light" charset="0"/>
              </a:rPr>
              <a:t>https://aws.amazon.com/contact-us/aws-training/</a:t>
            </a:r>
            <a:r>
              <a:rPr lang="pt-BR" sz="900" dirty="0" smtClean="0">
                <a:solidFill>
                  <a:schemeClr val="bg1"/>
                </a:solidFill>
                <a:latin typeface="Amazon Ember Light" charset="0"/>
                <a:ea typeface="Amazon Ember Light" charset="0"/>
                <a:cs typeface="Amazon Ember Light" charset="0"/>
              </a:rPr>
              <a:t>. </a:t>
            </a:r>
            <a:r>
              <a:rPr lang="pt-BR" sz="900" smtClean="0">
                <a:solidFill>
                  <a:schemeClr val="bg1"/>
                </a:solidFill>
                <a:latin typeface="Amazon Ember Light" charset="0"/>
                <a:ea typeface="Amazon Ember Light" charset="0"/>
                <a:cs typeface="Amazon Ember Light" charset="0"/>
              </a:rPr>
              <a:t>Todas as marcas comerciais pertencem a seus proprietários.</a:t>
            </a:r>
          </a:p>
          <a:p>
            <a:pPr algn="just" rtl="0"/>
            <a:endParaRPr lang="en-US" sz="900" dirty="0"/>
          </a:p>
        </p:txBody>
      </p:sp>
      <p:pic>
        <p:nvPicPr>
          <p:cNvPr id="7" name="Picture 6">
            <a:extLst>
              <a:ext uri="{FF2B5EF4-FFF2-40B4-BE49-F238E27FC236}">
                <a16:creationId xmlns:a16="http://schemas.microsoft.com/office/drawing/2014/main" id="{91A5F71C-941B-424B-B0F4-B91497513EB8}"/>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2581085189"/>
      </p:ext>
    </p:extLst>
  </p:cSld>
  <p:clrMapOvr>
    <a:masterClrMapping/>
  </p:clrMapOvr>
  <p:extLst mod="1">
    <p:ext uri="{DCECCB84-F9BA-43D5-87BE-67443E8EF086}">
      <p15:sldGuideLst xmlns:p15="http://schemas.microsoft.com/office/powerpoint/2012/main">
        <p15:guide id="1" orient="horz" pos="21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able_of_Contents">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20CA0-5CE7-1A4B-ACE6-C7A15B82CC8C}"/>
              </a:ext>
            </a:extLst>
          </p:cNvPr>
          <p:cNvSpPr>
            <a:spLocks noGrp="1"/>
          </p:cNvSpPr>
          <p:nvPr>
            <p:ph type="title"/>
          </p:nvPr>
        </p:nvSpPr>
        <p:spPr>
          <a:xfrm>
            <a:off x="457200" y="153248"/>
            <a:ext cx="11258550" cy="827827"/>
          </a:xfrm>
        </p:spPr>
        <p:txBody>
          <a:bodyPr rtlCol="0"/>
          <a:lstStyle/>
          <a:p>
            <a:pPr rtl="0"/>
            <a:r>
              <a:rPr lang="pt-BR"/>
              <a:t>Click to edit Master title style</a:t>
            </a:r>
            <a:endParaRPr lang="en-US" dirty="0"/>
          </a:p>
        </p:txBody>
      </p:sp>
      <p:sp>
        <p:nvSpPr>
          <p:cNvPr id="5" name="Text Placeholder 4">
            <a:extLst>
              <a:ext uri="{FF2B5EF4-FFF2-40B4-BE49-F238E27FC236}">
                <a16:creationId xmlns:a16="http://schemas.microsoft.com/office/drawing/2014/main" id="{F7710D4E-8635-D746-9FE7-1EE20F49E45F}"/>
              </a:ext>
            </a:extLst>
          </p:cNvPr>
          <p:cNvSpPr>
            <a:spLocks noGrp="1"/>
          </p:cNvSpPr>
          <p:nvPr>
            <p:ph type="body" sz="quarter" idx="10"/>
          </p:nvPr>
        </p:nvSpPr>
        <p:spPr>
          <a:xfrm>
            <a:off x="457200" y="1371600"/>
            <a:ext cx="11258550" cy="3905251"/>
          </a:xfrm>
          <a:prstGeom prst="rect">
            <a:avLst/>
          </a:prstGeom>
        </p:spPr>
        <p:txBody>
          <a:bodyPr rtlCol="0"/>
          <a:lstStyle>
            <a:lvl5pPr>
              <a:defRPr sz="1583"/>
            </a:lvl5pPr>
          </a:lstStyle>
          <a:p>
            <a:pPr lvl="0" rtl="0"/>
            <a:r>
              <a:rPr lang="pt-BR"/>
              <a:t>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Tree>
    <p:extLst>
      <p:ext uri="{BB962C8B-B14F-4D97-AF65-F5344CB8AC3E}">
        <p14:creationId xmlns:p14="http://schemas.microsoft.com/office/powerpoint/2010/main" val="597290354"/>
      </p:ext>
    </p:extLst>
  </p:cSld>
  <p:clrMapOvr>
    <a:overrideClrMapping bg1="dk1" tx1="lt1" bg2="dk2" tx2="lt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wo_Bulleted_Sections">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53248"/>
            <a:ext cx="11258550" cy="727655"/>
          </a:xfrm>
        </p:spPr>
        <p:txBody>
          <a:bodyPr rtlCol="0">
            <a:normAutofit/>
          </a:bodyPr>
          <a:lstStyle>
            <a:lvl1pPr>
              <a:defRPr sz="3167">
                <a:solidFill>
                  <a:schemeClr val="tx1"/>
                </a:solidFill>
              </a:defRPr>
            </a:lvl1pPr>
          </a:lstStyle>
          <a:p>
            <a:pPr rtl="0"/>
            <a:r>
              <a:rPr lang="pt-BR"/>
              <a:t>Click to edit Master title style</a:t>
            </a:r>
            <a:endParaRPr lang="en-US" dirty="0"/>
          </a:p>
        </p:txBody>
      </p:sp>
      <p:sp>
        <p:nvSpPr>
          <p:cNvPr id="5" name="Text Placeholder 4">
            <a:extLst>
              <a:ext uri="{FF2B5EF4-FFF2-40B4-BE49-F238E27FC236}">
                <a16:creationId xmlns:a16="http://schemas.microsoft.com/office/drawing/2014/main" id="{FE6C5D45-2516-944B-852E-9416AD28710B}"/>
              </a:ext>
            </a:extLst>
          </p:cNvPr>
          <p:cNvSpPr>
            <a:spLocks noGrp="1"/>
          </p:cNvSpPr>
          <p:nvPr>
            <p:ph type="body" sz="quarter" idx="10"/>
          </p:nvPr>
        </p:nvSpPr>
        <p:spPr>
          <a:xfrm>
            <a:off x="457199" y="1371600"/>
            <a:ext cx="5334000" cy="4241347"/>
          </a:xfrm>
          <a:prstGeom prst="rect">
            <a:avLst/>
          </a:prstGeom>
        </p:spPr>
        <p:txBody>
          <a:bodyPr rtlCol="0" anchor="ctr"/>
          <a:lstStyle>
            <a:lvl5pPr>
              <a:defRPr sz="1583"/>
            </a:lvl5pPr>
          </a:lstStyle>
          <a:p>
            <a:pPr lvl="0" rtl="0"/>
            <a:r>
              <a:rPr lang="pt-BR"/>
              <a:t>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6" name="Text Placeholder 4">
            <a:extLst>
              <a:ext uri="{FF2B5EF4-FFF2-40B4-BE49-F238E27FC236}">
                <a16:creationId xmlns:a16="http://schemas.microsoft.com/office/drawing/2014/main" id="{0680DD99-A52C-8C44-9396-106AF36BB473}"/>
              </a:ext>
            </a:extLst>
          </p:cNvPr>
          <p:cNvSpPr>
            <a:spLocks noGrp="1"/>
          </p:cNvSpPr>
          <p:nvPr>
            <p:ph type="body" sz="quarter" idx="11"/>
          </p:nvPr>
        </p:nvSpPr>
        <p:spPr>
          <a:xfrm>
            <a:off x="6381750" y="1371600"/>
            <a:ext cx="5334000" cy="4241347"/>
          </a:xfrm>
          <a:prstGeom prst="rect">
            <a:avLst/>
          </a:prstGeom>
        </p:spPr>
        <p:txBody>
          <a:bodyPr rtlCol="0" anchor="ctr"/>
          <a:lstStyle>
            <a:lvl5pPr>
              <a:defRPr sz="1583"/>
            </a:lvl5pPr>
          </a:lstStyle>
          <a:p>
            <a:pPr lvl="0" rtl="0"/>
            <a:r>
              <a:rPr lang="pt-BR"/>
              <a:t>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Tree>
    <p:extLst>
      <p:ext uri="{BB962C8B-B14F-4D97-AF65-F5344CB8AC3E}">
        <p14:creationId xmlns:p14="http://schemas.microsoft.com/office/powerpoint/2010/main" val="3062391464"/>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de by S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80E0825-B265-3846-8BB3-B9ECFCCA9B2D}"/>
              </a:ext>
              <a:ext uri="{C183D7F6-B498-43B3-948B-1728B52AA6E4}">
                <adec:decorative xmlns:adec="http://schemas.microsoft.com/office/drawing/2017/decorative" xmlns="" val="1"/>
              </a:ext>
            </a:extLst>
          </p:cNvPr>
          <p:cNvPicPr>
            <a:picLocks noChangeAspect="1"/>
          </p:cNvPicPr>
          <p:nvPr userDrawn="1"/>
        </p:nvPicPr>
        <p:blipFill>
          <a:blip r:embed="rId3"/>
          <a:stretch>
            <a:fillRect/>
          </a:stretch>
        </p:blipFill>
        <p:spPr>
          <a:xfrm>
            <a:off x="9909200" y="365126"/>
            <a:ext cx="1772652" cy="449072"/>
          </a:xfrm>
          <a:prstGeom prst="rect">
            <a:avLst/>
          </a:prstGeom>
        </p:spPr>
      </p:pic>
      <p:sp>
        <p:nvSpPr>
          <p:cNvPr id="12" name="Rectangle 11">
            <a:extLst>
              <a:ext uri="{FF2B5EF4-FFF2-40B4-BE49-F238E27FC236}">
                <a16:creationId xmlns:a16="http://schemas.microsoft.com/office/drawing/2014/main" id="{457AF45B-C20A-5F4E-906A-B043D9D7F28E}"/>
              </a:ext>
              <a:ext uri="{C183D7F6-B498-43B3-948B-1728B52AA6E4}">
                <adec:decorative xmlns:adec="http://schemas.microsoft.com/office/drawing/2017/decorative" xmlns="" val="1"/>
              </a:ext>
            </a:extLst>
          </p:cNvPr>
          <p:cNvSpPr/>
          <p:nvPr userDrawn="1"/>
        </p:nvSpPr>
        <p:spPr>
          <a:xfrm>
            <a:off x="-2" y="0"/>
            <a:ext cx="5125762" cy="6875492"/>
          </a:xfrm>
          <a:prstGeom prst="rect">
            <a:avLst/>
          </a:prstGeom>
          <a:solidFill>
            <a:srgbClr val="232F3E"/>
          </a:solidFill>
          <a:ln w="9525" cap="flat" cmpd="sng" algn="ctr">
            <a:noFill/>
            <a:prstDash val="solid"/>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pic>
        <p:nvPicPr>
          <p:cNvPr id="13" name="Picture 12">
            <a:extLst>
              <a:ext uri="{FF2B5EF4-FFF2-40B4-BE49-F238E27FC236}">
                <a16:creationId xmlns:a16="http://schemas.microsoft.com/office/drawing/2014/main" id="{C0EC8262-9538-E343-BCD0-0911ADA9E7A6}"/>
              </a:ext>
              <a:ext uri="{C183D7F6-B498-43B3-948B-1728B52AA6E4}">
                <adec:decorative xmlns:adec="http://schemas.microsoft.com/office/drawing/2017/decorative" xmlns="" val="1"/>
              </a:ext>
            </a:extLst>
          </p:cNvPr>
          <p:cNvPicPr>
            <a:picLocks noChangeAspect="1"/>
          </p:cNvPicPr>
          <p:nvPr userDrawn="1"/>
        </p:nvPicPr>
        <p:blipFill rotWithShape="1">
          <a:blip r:embed="rId4" cstate="hqprint">
            <a:extLst>
              <a:ext uri="{28A0092B-C50C-407E-A947-70E740481C1C}">
                <a14:useLocalDpi xmlns:a14="http://schemas.microsoft.com/office/drawing/2010/main"/>
              </a:ext>
            </a:extLst>
          </a:blip>
          <a:srcRect/>
          <a:stretch/>
        </p:blipFill>
        <p:spPr>
          <a:xfrm>
            <a:off x="588712" y="3159360"/>
            <a:ext cx="4537048" cy="3716132"/>
          </a:xfrm>
          <a:prstGeom prst="rect">
            <a:avLst/>
          </a:prstGeom>
        </p:spPr>
      </p:pic>
      <p:sp>
        <p:nvSpPr>
          <p:cNvPr id="2" name="Title 1">
            <a:extLst>
              <a:ext uri="{FF2B5EF4-FFF2-40B4-BE49-F238E27FC236}">
                <a16:creationId xmlns:a16="http://schemas.microsoft.com/office/drawing/2014/main" id="{E454C7EF-17C6-3647-B5A6-45AFD1AE22A3}"/>
              </a:ext>
            </a:extLst>
          </p:cNvPr>
          <p:cNvSpPr>
            <a:spLocks noGrp="1"/>
          </p:cNvSpPr>
          <p:nvPr>
            <p:ph type="title"/>
          </p:nvPr>
        </p:nvSpPr>
        <p:spPr>
          <a:xfrm>
            <a:off x="419100" y="1178376"/>
            <a:ext cx="4268647" cy="1325563"/>
          </a:xfrm>
          <a:prstGeom prst="rect">
            <a:avLst/>
          </a:prstGeom>
        </p:spPr>
        <p:txBody>
          <a:bodyPr rtlCol="0"/>
          <a:lstStyle>
            <a:lvl1pPr>
              <a:defRPr>
                <a:solidFill>
                  <a:schemeClr val="bg1"/>
                </a:solidFill>
              </a:defRPr>
            </a:lvl1pPr>
          </a:lstStyle>
          <a:p>
            <a:pPr rtl="0"/>
            <a:r>
              <a:rPr lang="pt-BR"/>
              <a:t>Click to edit Master title style</a:t>
            </a:r>
            <a:endParaRPr lang="en-US" dirty="0"/>
          </a:p>
        </p:txBody>
      </p:sp>
      <p:sp>
        <p:nvSpPr>
          <p:cNvPr id="22" name="Content Placeholder 2">
            <a:extLst>
              <a:ext uri="{FF2B5EF4-FFF2-40B4-BE49-F238E27FC236}">
                <a16:creationId xmlns:a16="http://schemas.microsoft.com/office/drawing/2014/main" id="{0EB2737B-E9EB-5940-81B3-90715BFD4CAC}"/>
              </a:ext>
            </a:extLst>
          </p:cNvPr>
          <p:cNvSpPr>
            <a:spLocks noGrp="1"/>
          </p:cNvSpPr>
          <p:nvPr>
            <p:ph idx="16"/>
          </p:nvPr>
        </p:nvSpPr>
        <p:spPr>
          <a:xfrm>
            <a:off x="5714474" y="1178376"/>
            <a:ext cx="5767612" cy="4814920"/>
          </a:xfrm>
          <a:prstGeom prst="rect">
            <a:avLst/>
          </a:prstGeo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3" name="Slide Number Placeholder 2">
            <a:extLst>
              <a:ext uri="{FF2B5EF4-FFF2-40B4-BE49-F238E27FC236}">
                <a16:creationId xmlns:a16="http://schemas.microsoft.com/office/drawing/2014/main" id="{FFDB7B2F-8327-B54A-A6DB-5F4F68ECD970}"/>
              </a:ext>
              <a:ext uri="{C183D7F6-B498-43B3-948B-1728B52AA6E4}">
                <adec:decorative xmlns:adec="http://schemas.microsoft.com/office/drawing/2017/decorative" xmlns="" val="1"/>
              </a:ext>
            </a:extLst>
          </p:cNvPr>
          <p:cNvSpPr>
            <a:spLocks noGrp="1"/>
          </p:cNvSpPr>
          <p:nvPr>
            <p:ph type="sldNum" sz="quarter" idx="10"/>
          </p:nvPr>
        </p:nvSpPr>
        <p:spPr>
          <a:xfrm>
            <a:off x="423657" y="6356350"/>
            <a:ext cx="2743200" cy="365125"/>
          </a:xfrm>
          <a:prstGeom prst="rect">
            <a:avLst/>
          </a:prstGeom>
        </p:spPr>
        <p:txBody>
          <a:bodyPr rtlCol="0"/>
          <a:lstStyle>
            <a:lvl1pPr algn="l">
              <a:defRPr>
                <a:solidFill>
                  <a:schemeClr val="bg1"/>
                </a:solidFill>
              </a:defRPr>
            </a:lvl1pPr>
          </a:lstStyle>
          <a:p>
            <a:pPr rtl="0"/>
            <a:fld id="{B6A95138-A96E-2F42-A959-2EFD44FE4AB7}" type="slidenum">
              <a:rPr lang="en-US" smtClean="0"/>
              <a:pPr/>
              <a:t>‹#›</a:t>
            </a:fld>
            <a:endParaRPr lang="en-US" dirty="0"/>
          </a:p>
        </p:txBody>
      </p:sp>
      <p:sp>
        <p:nvSpPr>
          <p:cNvPr id="4" name="Footer Placeholder 3">
            <a:extLst>
              <a:ext uri="{FF2B5EF4-FFF2-40B4-BE49-F238E27FC236}">
                <a16:creationId xmlns:a16="http://schemas.microsoft.com/office/drawing/2014/main" id="{7D651C47-09F6-C947-968C-92FC59515123}"/>
              </a:ext>
              <a:ext uri="{C183D7F6-B498-43B3-948B-1728B52AA6E4}">
                <adec:decorative xmlns:adec="http://schemas.microsoft.com/office/drawing/2017/decorative" xmlns="" val="1"/>
              </a:ext>
            </a:extLst>
          </p:cNvPr>
          <p:cNvSpPr>
            <a:spLocks noGrp="1"/>
          </p:cNvSpPr>
          <p:nvPr>
            <p:ph type="ftr" sz="quarter" idx="11"/>
          </p:nvPr>
        </p:nvSpPr>
        <p:spPr>
          <a:xfrm>
            <a:off x="7997728" y="6356350"/>
            <a:ext cx="3775172" cy="365125"/>
          </a:xfrm>
          <a:prstGeom prst="rect">
            <a:avLst/>
          </a:prstGeom>
        </p:spPr>
        <p:txBody>
          <a:bodyPr rtlCol="0"/>
          <a:lstStyle>
            <a:lvl1pPr algn="r">
              <a:defRPr/>
            </a:lvl1pPr>
          </a:lstStyle>
          <a:p>
            <a:pPr rtl="0"/>
            <a:r>
              <a:rPr lang="pt-BR"/>
              <a:t>© 2020, Amazon Web Services, Inc. or its Affiliates. All rights reserved.</a:t>
            </a:r>
          </a:p>
        </p:txBody>
      </p:sp>
    </p:spTree>
    <p:custDataLst>
      <p:tags r:id="rId1"/>
    </p:custDataLst>
    <p:extLst>
      <p:ext uri="{BB962C8B-B14F-4D97-AF65-F5344CB8AC3E}">
        <p14:creationId xmlns:p14="http://schemas.microsoft.com/office/powerpoint/2010/main" val="3816153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ubsection Head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AA315D3-3937-1747-9C2E-0067F12A02F0}"/>
              </a:ext>
              <a:ext uri="{C183D7F6-B498-43B3-948B-1728B52AA6E4}">
                <adec:decorative xmlns:adec="http://schemas.microsoft.com/office/drawing/2017/decorative" xmlns="" val="1"/>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rot="10800000">
            <a:off x="-1" y="-2"/>
            <a:ext cx="2268187" cy="2166103"/>
          </a:xfrm>
          <a:prstGeom prst="rect">
            <a:avLst/>
          </a:prstGeom>
        </p:spPr>
      </p:pic>
      <p:pic>
        <p:nvPicPr>
          <p:cNvPr id="9" name="Picture 8">
            <a:extLst>
              <a:ext uri="{FF2B5EF4-FFF2-40B4-BE49-F238E27FC236}">
                <a16:creationId xmlns:a16="http://schemas.microsoft.com/office/drawing/2014/main" id="{83936176-BBC4-344F-8FD9-CD6D76107A13}"/>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200" y="365126"/>
            <a:ext cx="1772652" cy="449072"/>
          </a:xfrm>
          <a:prstGeom prst="rect">
            <a:avLst/>
          </a:prstGeom>
        </p:spPr>
      </p:pic>
      <p:sp>
        <p:nvSpPr>
          <p:cNvPr id="10" name="Title 1">
            <a:extLst>
              <a:ext uri="{FF2B5EF4-FFF2-40B4-BE49-F238E27FC236}">
                <a16:creationId xmlns:a16="http://schemas.microsoft.com/office/drawing/2014/main" id="{D0B1C5D0-123C-C948-8FE9-A354E18700B1}"/>
              </a:ext>
            </a:extLst>
          </p:cNvPr>
          <p:cNvSpPr>
            <a:spLocks noGrp="1"/>
          </p:cNvSpPr>
          <p:nvPr>
            <p:ph type="title"/>
          </p:nvPr>
        </p:nvSpPr>
        <p:spPr>
          <a:xfrm>
            <a:off x="419100" y="3191940"/>
            <a:ext cx="11353800" cy="474119"/>
          </a:xfrm>
        </p:spPr>
        <p:txBody>
          <a:bodyPr rtlCol="0">
            <a:noAutofit/>
          </a:bodyPr>
          <a:lstStyle>
            <a:lvl1pPr>
              <a:defRPr sz="6000">
                <a:solidFill>
                  <a:schemeClr val="tx1"/>
                </a:solidFill>
              </a:defRPr>
            </a:lvl1pPr>
          </a:lstStyle>
          <a:p>
            <a:pPr rtl="0"/>
            <a:r>
              <a:rPr lang="pt-BR"/>
              <a:t>Click to edit Master title style</a:t>
            </a:r>
            <a:endParaRPr lang="en-US" dirty="0"/>
          </a:p>
        </p:txBody>
      </p:sp>
      <p:sp>
        <p:nvSpPr>
          <p:cNvPr id="31" name="Footer Placeholder 4">
            <a:extLst>
              <a:ext uri="{FF2B5EF4-FFF2-40B4-BE49-F238E27FC236}">
                <a16:creationId xmlns:a16="http://schemas.microsoft.com/office/drawing/2014/main" id="{A9C4F210-2650-3942-9632-6074E8F12704}"/>
              </a:ext>
              <a:ext uri="{C183D7F6-B498-43B3-948B-1728B52AA6E4}">
                <adec:decorative xmlns:adec="http://schemas.microsoft.com/office/drawing/2017/decorative" xmlns=""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1" name="Slide Number Placeholder 5">
            <a:extLst>
              <a:ext uri="{FF2B5EF4-FFF2-40B4-BE49-F238E27FC236}">
                <a16:creationId xmlns:a16="http://schemas.microsoft.com/office/drawing/2014/main" id="{B9293C6B-D94F-304A-A8F4-8745DAD9DF47}"/>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507082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One Column">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7" name="Picture 6">
            <a:extLst>
              <a:ext uri="{FF2B5EF4-FFF2-40B4-BE49-F238E27FC236}">
                <a16:creationId xmlns:a16="http://schemas.microsoft.com/office/drawing/2014/main" id="{18DE245B-4FD3-2740-8BED-8269A8D5C217}"/>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3" name="Content Placeholder 2">
            <a:extLst>
              <a:ext uri="{FF2B5EF4-FFF2-40B4-BE49-F238E27FC236}">
                <a16:creationId xmlns:a16="http://schemas.microsoft.com/office/drawing/2014/main" id="{4FBB0127-ED7F-7C41-B530-EB0C6E8B5AE1}"/>
              </a:ext>
            </a:extLst>
          </p:cNvPr>
          <p:cNvSpPr>
            <a:spLocks noGrp="1"/>
          </p:cNvSpPr>
          <p:nvPr>
            <p:ph idx="1"/>
          </p:nvPr>
        </p:nvSpPr>
        <p:spPr>
          <a:xfrm>
            <a:off x="419100" y="1528175"/>
            <a:ext cx="11353800" cy="4648788"/>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8" name="Slide Number Placeholder 5">
            <a:extLst>
              <a:ext uri="{FF2B5EF4-FFF2-40B4-BE49-F238E27FC236}">
                <a16:creationId xmlns:a16="http://schemas.microsoft.com/office/drawing/2014/main" id="{0BDEF14E-4027-D643-9DE2-F177FE226270}"/>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3394656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350FA4A-B00E-C044-8FFB-45BB9BA4C7DB}"/>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16" name="Picture 15">
            <a:extLst>
              <a:ext uri="{FF2B5EF4-FFF2-40B4-BE49-F238E27FC236}">
                <a16:creationId xmlns:a16="http://schemas.microsoft.com/office/drawing/2014/main" id="{BF6D2BA4-6287-854B-A5A3-81A95726CF44}"/>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10" name="Content Placeholder 2">
            <a:extLst>
              <a:ext uri="{FF2B5EF4-FFF2-40B4-BE49-F238E27FC236}">
                <a16:creationId xmlns:a16="http://schemas.microsoft.com/office/drawing/2014/main" id="{F3BB2B80-1B59-A143-BE75-CCD366DF7CE5}"/>
              </a:ext>
            </a:extLst>
          </p:cNvPr>
          <p:cNvSpPr>
            <a:spLocks noGrp="1"/>
          </p:cNvSpPr>
          <p:nvPr>
            <p:ph idx="1"/>
          </p:nvPr>
        </p:nvSpPr>
        <p:spPr>
          <a:xfrm>
            <a:off x="419100" y="1528175"/>
            <a:ext cx="5504688" cy="4648788"/>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2" name="Content Placeholder 2">
            <a:extLst>
              <a:ext uri="{FF2B5EF4-FFF2-40B4-BE49-F238E27FC236}">
                <a16:creationId xmlns:a16="http://schemas.microsoft.com/office/drawing/2014/main" id="{D773890F-7993-BE4F-83AC-886113878E8D}"/>
              </a:ext>
            </a:extLst>
          </p:cNvPr>
          <p:cNvSpPr>
            <a:spLocks noGrp="1"/>
          </p:cNvSpPr>
          <p:nvPr>
            <p:ph idx="13"/>
          </p:nvPr>
        </p:nvSpPr>
        <p:spPr>
          <a:xfrm>
            <a:off x="6246312" y="1524228"/>
            <a:ext cx="5504688" cy="4648788"/>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3" name="Footer Placeholder 4">
            <a:extLst>
              <a:ext uri="{FF2B5EF4-FFF2-40B4-BE49-F238E27FC236}">
                <a16:creationId xmlns:a16="http://schemas.microsoft.com/office/drawing/2014/main" id="{69573A30-3961-C94C-A15D-1FC70640BAA5}"/>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2611942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DA4BB6E3-A058-A34B-A1A1-FE195D499725}"/>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1" y="365125"/>
            <a:ext cx="9037416"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14" name="Picture 13">
            <a:extLst>
              <a:ext uri="{FF2B5EF4-FFF2-40B4-BE49-F238E27FC236}">
                <a16:creationId xmlns:a16="http://schemas.microsoft.com/office/drawing/2014/main" id="{BCD2DB21-CEFB-4A4D-B8DA-776FFE4E65ED}"/>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10" name="Content Placeholder 2">
            <a:extLst>
              <a:ext uri="{FF2B5EF4-FFF2-40B4-BE49-F238E27FC236}">
                <a16:creationId xmlns:a16="http://schemas.microsoft.com/office/drawing/2014/main" id="{F3BB2B80-1B59-A143-BE75-CCD366DF7CE5}"/>
              </a:ext>
            </a:extLst>
          </p:cNvPr>
          <p:cNvSpPr>
            <a:spLocks noGrp="1"/>
          </p:cNvSpPr>
          <p:nvPr>
            <p:ph idx="1"/>
          </p:nvPr>
        </p:nvSpPr>
        <p:spPr>
          <a:xfrm>
            <a:off x="419100" y="1528175"/>
            <a:ext cx="3593592" cy="4645152"/>
          </a:xfrm>
        </p:spPr>
        <p:txBody>
          <a:bodyPr rtlCol="0">
            <a:no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6" name="Content Placeholder 2">
            <a:extLst>
              <a:ext uri="{FF2B5EF4-FFF2-40B4-BE49-F238E27FC236}">
                <a16:creationId xmlns:a16="http://schemas.microsoft.com/office/drawing/2014/main" id="{F3CCBCC6-BD7A-204B-A666-6793093190FD}"/>
              </a:ext>
            </a:extLst>
          </p:cNvPr>
          <p:cNvSpPr>
            <a:spLocks noGrp="1"/>
          </p:cNvSpPr>
          <p:nvPr>
            <p:ph idx="14"/>
          </p:nvPr>
        </p:nvSpPr>
        <p:spPr>
          <a:xfrm>
            <a:off x="4314209" y="1528175"/>
            <a:ext cx="3593592" cy="4645152"/>
          </a:xfrm>
        </p:spPr>
        <p:txBody>
          <a:bodyPr rtlCol="0">
            <a:no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5" name="Content Placeholder 2">
            <a:extLst>
              <a:ext uri="{FF2B5EF4-FFF2-40B4-BE49-F238E27FC236}">
                <a16:creationId xmlns:a16="http://schemas.microsoft.com/office/drawing/2014/main" id="{0C6EC767-E7A4-C245-BAA4-960E5F2420E0}"/>
              </a:ext>
            </a:extLst>
          </p:cNvPr>
          <p:cNvSpPr>
            <a:spLocks noGrp="1"/>
          </p:cNvSpPr>
          <p:nvPr>
            <p:ph idx="13"/>
          </p:nvPr>
        </p:nvSpPr>
        <p:spPr>
          <a:xfrm>
            <a:off x="8173686" y="1528175"/>
            <a:ext cx="3593592" cy="4645152"/>
          </a:xfrm>
        </p:spPr>
        <p:txBody>
          <a:bodyPr rtlCol="0">
            <a:no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2" name="Footer Placeholder 4">
            <a:extLst>
              <a:ext uri="{FF2B5EF4-FFF2-40B4-BE49-F238E27FC236}">
                <a16:creationId xmlns:a16="http://schemas.microsoft.com/office/drawing/2014/main" id="{EAED9FF8-3030-4E4D-ADC0-FA2315FD54F2}"/>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336884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B7529A25-CD85-DB42-9175-A545162F47DB}"/>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16" name="Picture 15">
            <a:extLst>
              <a:ext uri="{FF2B5EF4-FFF2-40B4-BE49-F238E27FC236}">
                <a16:creationId xmlns:a16="http://schemas.microsoft.com/office/drawing/2014/main" id="{503D402F-215B-FB47-825A-3E2774C59C1B}"/>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9101" y="1524000"/>
            <a:ext cx="5504688" cy="517932"/>
          </a:xfrm>
        </p:spPr>
        <p:txBody>
          <a:bodyPr rtlCol="0">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
        <p:nvSpPr>
          <p:cNvPr id="13" name="Content Placeholder 2">
            <a:extLst>
              <a:ext uri="{FF2B5EF4-FFF2-40B4-BE49-F238E27FC236}">
                <a16:creationId xmlns:a16="http://schemas.microsoft.com/office/drawing/2014/main" id="{1EBC76E4-C45C-574F-A82B-828C66343888}"/>
              </a:ext>
            </a:extLst>
          </p:cNvPr>
          <p:cNvSpPr>
            <a:spLocks noGrp="1"/>
          </p:cNvSpPr>
          <p:nvPr>
            <p:ph idx="14"/>
          </p:nvPr>
        </p:nvSpPr>
        <p:spPr>
          <a:xfrm>
            <a:off x="419100" y="2041932"/>
            <a:ext cx="5504688" cy="4131084"/>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5" name="Text Placeholder 2">
            <a:extLst>
              <a:ext uri="{FF2B5EF4-FFF2-40B4-BE49-F238E27FC236}">
                <a16:creationId xmlns:a16="http://schemas.microsoft.com/office/drawing/2014/main" id="{DDC3C2DA-3EB0-FE4D-8393-500CDB18693C}"/>
              </a:ext>
            </a:extLst>
          </p:cNvPr>
          <p:cNvSpPr>
            <a:spLocks noGrp="1"/>
          </p:cNvSpPr>
          <p:nvPr>
            <p:ph type="body" sz="quarter" idx="17"/>
          </p:nvPr>
        </p:nvSpPr>
        <p:spPr>
          <a:xfrm>
            <a:off x="6249886" y="1524000"/>
            <a:ext cx="5504688" cy="517932"/>
          </a:xfrm>
        </p:spPr>
        <p:txBody>
          <a:bodyPr rtlCol="0">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
        <p:nvSpPr>
          <p:cNvPr id="14" name="Content Placeholder 2">
            <a:extLst>
              <a:ext uri="{FF2B5EF4-FFF2-40B4-BE49-F238E27FC236}">
                <a16:creationId xmlns:a16="http://schemas.microsoft.com/office/drawing/2014/main" id="{E73D202D-7B57-2643-80ED-BF68CDD1CDB3}"/>
              </a:ext>
            </a:extLst>
          </p:cNvPr>
          <p:cNvSpPr>
            <a:spLocks noGrp="1"/>
          </p:cNvSpPr>
          <p:nvPr>
            <p:ph idx="16"/>
          </p:nvPr>
        </p:nvSpPr>
        <p:spPr>
          <a:xfrm>
            <a:off x="6249885" y="2041932"/>
            <a:ext cx="5504688" cy="4131084"/>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0" name="Footer Placeholder 4">
            <a:extLst>
              <a:ext uri="{FF2B5EF4-FFF2-40B4-BE49-F238E27FC236}">
                <a16:creationId xmlns:a16="http://schemas.microsoft.com/office/drawing/2014/main" id="{6552EEA6-13B7-F947-9C14-50FE89679658}"/>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noAutofit/>
          </a:bodyPr>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1778412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2704F4F9-D03D-9741-91BE-D52E962C5051}"/>
              </a:ext>
              <a:ext uri="{C183D7F6-B498-43B3-948B-1728B52AA6E4}">
                <adec:decorative xmlns:adec="http://schemas.microsoft.com/office/drawing/2017/decorative" xmlns=""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rtlCol="0">
            <a:noAutofit/>
          </a:bodyPr>
          <a:lstStyle>
            <a:lvl1pPr>
              <a:defRPr sz="4000">
                <a:solidFill>
                  <a:schemeClr val="bg1"/>
                </a:solidFill>
              </a:defRPr>
            </a:lvl1pPr>
          </a:lstStyle>
          <a:p>
            <a:pPr rtl="0"/>
            <a:r>
              <a:rPr lang="pt-BR"/>
              <a:t>Click to edit Master title style</a:t>
            </a:r>
            <a:endParaRPr lang="en-US" dirty="0"/>
          </a:p>
        </p:txBody>
      </p:sp>
      <p:pic>
        <p:nvPicPr>
          <p:cNvPr id="15" name="Picture 14">
            <a:extLst>
              <a:ext uri="{FF2B5EF4-FFF2-40B4-BE49-F238E27FC236}">
                <a16:creationId xmlns:a16="http://schemas.microsoft.com/office/drawing/2014/main" id="{2D28D2B2-887B-C449-B54F-A6016CBDBCB1}"/>
              </a:ext>
              <a:ext uri="{C183D7F6-B498-43B3-948B-1728B52AA6E4}">
                <adec:decorative xmlns:adec="http://schemas.microsoft.com/office/drawing/2017/decorative" xmlns=""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9100" y="1524000"/>
            <a:ext cx="11335473" cy="517932"/>
          </a:xfrm>
        </p:spPr>
        <p:txBody>
          <a:bodyPr rtlCol="0">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rtl="0"/>
            <a:r>
              <a:rPr lang="pt-BR"/>
              <a:t>Click to edit Master text styles</a:t>
            </a:r>
          </a:p>
        </p:txBody>
      </p:sp>
      <p:sp>
        <p:nvSpPr>
          <p:cNvPr id="13" name="Content Placeholder 2">
            <a:extLst>
              <a:ext uri="{FF2B5EF4-FFF2-40B4-BE49-F238E27FC236}">
                <a16:creationId xmlns:a16="http://schemas.microsoft.com/office/drawing/2014/main" id="{1EBC76E4-C45C-574F-A82B-828C66343888}"/>
              </a:ext>
            </a:extLst>
          </p:cNvPr>
          <p:cNvSpPr>
            <a:spLocks noGrp="1"/>
          </p:cNvSpPr>
          <p:nvPr>
            <p:ph idx="14"/>
          </p:nvPr>
        </p:nvSpPr>
        <p:spPr>
          <a:xfrm>
            <a:off x="419099" y="2041932"/>
            <a:ext cx="11335473" cy="4131084"/>
          </a:xfrm>
        </p:spPr>
        <p:txBody>
          <a:bodyPr rtlCol="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10" name="Footer Placeholder 4">
            <a:extLst>
              <a:ext uri="{FF2B5EF4-FFF2-40B4-BE49-F238E27FC236}">
                <a16:creationId xmlns:a16="http://schemas.microsoft.com/office/drawing/2014/main" id="{99B9B80A-7CBE-8F4D-B2B0-66F7C285B4DD}"/>
              </a:ext>
              <a:ext uri="{C183D7F6-B498-43B3-948B-1728B52AA6E4}">
                <adec:decorative xmlns:adec="http://schemas.microsoft.com/office/drawing/2017/decorative" xmlns=""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xmlns="" val="1"/>
              </a:ext>
            </a:extLst>
          </p:cNvPr>
          <p:cNvSpPr>
            <a:spLocks noGrp="1"/>
          </p:cNvSpPr>
          <p:nvPr>
            <p:ph type="sldNum" sz="quarter" idx="12"/>
          </p:nvPr>
        </p:nvSpPr>
        <p:spPr>
          <a:xfrm>
            <a:off x="9029700" y="6356350"/>
            <a:ext cx="2743200" cy="365125"/>
          </a:xfrm>
        </p:spPr>
        <p:txBody>
          <a:bodyPr rtlCol="0"/>
          <a:lstStyle/>
          <a:p>
            <a:pPr rtl="0"/>
            <a:fld id="{B6A95138-A96E-2F42-A959-2EFD44FE4AB7}" type="slidenum">
              <a:rPr lang="en-US" smtClean="0"/>
              <a:t>‹#›</a:t>
            </a:fld>
            <a:endParaRPr lang="en-US" dirty="0"/>
          </a:p>
        </p:txBody>
      </p:sp>
    </p:spTree>
    <p:custDataLst>
      <p:tags r:id="rId1"/>
    </p:custDataLst>
    <p:extLst>
      <p:ext uri="{BB962C8B-B14F-4D97-AF65-F5344CB8AC3E}">
        <p14:creationId xmlns:p14="http://schemas.microsoft.com/office/powerpoint/2010/main" val="2715083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DF0B29-9AD8-3F4E-B00F-6715996AE88A}"/>
              </a:ext>
            </a:extLst>
          </p:cNvPr>
          <p:cNvSpPr>
            <a:spLocks noGrp="1"/>
          </p:cNvSpPr>
          <p:nvPr>
            <p:ph type="title"/>
          </p:nvPr>
        </p:nvSpPr>
        <p:spPr>
          <a:xfrm>
            <a:off x="419100" y="365125"/>
            <a:ext cx="11353800" cy="1325563"/>
          </a:xfrm>
          <a:prstGeom prst="rect">
            <a:avLst/>
          </a:prstGeom>
        </p:spPr>
        <p:txBody>
          <a:bodyPr vert="horz" lIns="91440" tIns="45720" rIns="91440" bIns="45720" rtlCol="0" anchor="ctr">
            <a:normAutofit/>
          </a:bodyPr>
          <a:lstStyle/>
          <a:p>
            <a:pPr rtl="0"/>
            <a:r>
              <a:rPr lang="pt-BR"/>
              <a:t>Click to edit Master title style</a:t>
            </a:r>
            <a:endParaRPr lang="en-US" dirty="0"/>
          </a:p>
        </p:txBody>
      </p:sp>
      <p:sp>
        <p:nvSpPr>
          <p:cNvPr id="3" name="Text Placeholder 2">
            <a:extLst>
              <a:ext uri="{FF2B5EF4-FFF2-40B4-BE49-F238E27FC236}">
                <a16:creationId xmlns:a16="http://schemas.microsoft.com/office/drawing/2014/main" id="{CD4DF7ED-6BC6-EE49-BB58-F5E1626AD5BF}"/>
              </a:ext>
            </a:extLst>
          </p:cNvPr>
          <p:cNvSpPr>
            <a:spLocks noGrp="1"/>
          </p:cNvSpPr>
          <p:nvPr>
            <p:ph type="body" idx="1"/>
          </p:nvPr>
        </p:nvSpPr>
        <p:spPr>
          <a:xfrm>
            <a:off x="419100" y="1825625"/>
            <a:ext cx="11353800" cy="4351338"/>
          </a:xfrm>
          <a:prstGeom prst="rect">
            <a:avLst/>
          </a:prstGeom>
        </p:spPr>
        <p:txBody>
          <a:bodyPr vert="horz" lIns="91440" tIns="45720" rIns="91440" bIns="45720" rtlCol="0">
            <a:normAutofit/>
          </a:bodyPr>
          <a:lstStyle/>
          <a:p>
            <a:pPr lvl="0" rtl="0"/>
            <a:r>
              <a:rPr lang="pt-BR"/>
              <a:t>Click to edit Master text styles</a:t>
            </a:r>
          </a:p>
          <a:p>
            <a:pPr lvl="1" rtl="0"/>
            <a:r>
              <a:rPr lang="pt-BR"/>
              <a:t>Second level</a:t>
            </a:r>
          </a:p>
          <a:p>
            <a:pPr lvl="2" rtl="0"/>
            <a:r>
              <a:rPr lang="pt-BR"/>
              <a:t>Third level</a:t>
            </a:r>
          </a:p>
          <a:p>
            <a:pPr lvl="3" rtl="0"/>
            <a:r>
              <a:rPr lang="pt-BR"/>
              <a:t>Fourth level</a:t>
            </a:r>
          </a:p>
          <a:p>
            <a:pPr lvl="4" rtl="0"/>
            <a:r>
              <a:rPr lang="pt-BR"/>
              <a:t>Fifth level</a:t>
            </a:r>
            <a:endParaRPr lang="en-US" dirty="0"/>
          </a:p>
        </p:txBody>
      </p:sp>
      <p:sp>
        <p:nvSpPr>
          <p:cNvPr id="5" name="Footer Placeholder 4">
            <a:extLst>
              <a:ext uri="{FF2B5EF4-FFF2-40B4-BE49-F238E27FC236}">
                <a16:creationId xmlns:a16="http://schemas.microsoft.com/office/drawing/2014/main" id="{8D064DA9-8E78-194C-AB7B-DC01F6E01F7F}"/>
              </a:ext>
            </a:extLst>
          </p:cNvPr>
          <p:cNvSpPr>
            <a:spLocks noGrp="1"/>
          </p:cNvSpPr>
          <p:nvPr>
            <p:ph type="ftr" sz="quarter" idx="3"/>
          </p:nvPr>
        </p:nvSpPr>
        <p:spPr>
          <a:xfrm>
            <a:off x="419100" y="6356350"/>
            <a:ext cx="6871048"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r>
              <a:rPr lang="pt-BR"/>
              <a:t>© 2020, Amazon Web Services, Inc. or its Affiliates. All rights reserved.</a:t>
            </a:r>
          </a:p>
        </p:txBody>
      </p:sp>
      <p:sp>
        <p:nvSpPr>
          <p:cNvPr id="6" name="Slide Number Placeholder 5">
            <a:extLst>
              <a:ext uri="{FF2B5EF4-FFF2-40B4-BE49-F238E27FC236}">
                <a16:creationId xmlns:a16="http://schemas.microsoft.com/office/drawing/2014/main" id="{5FCD72AE-1203-5947-A950-5866F5412B3B}"/>
              </a:ext>
            </a:extLst>
          </p:cNvPr>
          <p:cNvSpPr>
            <a:spLocks noGrp="1"/>
          </p:cNvSpPr>
          <p:nvPr>
            <p:ph type="sldNum" sz="quarter" idx="4"/>
          </p:nvPr>
        </p:nvSpPr>
        <p:spPr>
          <a:xfrm>
            <a:off x="9029700" y="6356350"/>
            <a:ext cx="2743200" cy="365125"/>
          </a:xfrm>
          <a:prstGeom prst="rect">
            <a:avLst/>
          </a:prstGeom>
        </p:spPr>
        <p:txBody>
          <a:bodyPr vert="horz" lIns="91440" tIns="45720" rIns="91440" bIns="45720" rtlCol="0" anchor="ctr"/>
          <a:lstStyle>
            <a:lvl1pPr algn="r">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rtl="0"/>
            <a:fld id="{B6A95138-A96E-2F42-A959-2EFD44FE4AB7}" type="slidenum">
              <a:rPr lang="en-US" smtClean="0"/>
              <a:pPr/>
              <a:t>‹#›</a:t>
            </a:fld>
            <a:endParaRPr lang="en-US" dirty="0"/>
          </a:p>
        </p:txBody>
      </p:sp>
    </p:spTree>
    <p:custDataLst>
      <p:tags r:id="rId27"/>
    </p:custDataLst>
    <p:extLst>
      <p:ext uri="{BB962C8B-B14F-4D97-AF65-F5344CB8AC3E}">
        <p14:creationId xmlns:p14="http://schemas.microsoft.com/office/powerpoint/2010/main" val="2772879459"/>
      </p:ext>
    </p:extLst>
  </p:cSld>
  <p:clrMap bg1="lt1" tx1="dk1" bg2="lt2" tx2="dk2" accent1="accent1" accent2="accent2" accent3="accent3" accent4="accent4" accent5="accent5" accent6="accent6" hlink="hlink" folHlink="folHlink"/>
  <p:sldLayoutIdLst>
    <p:sldLayoutId id="2147483664" r:id="rId1"/>
    <p:sldLayoutId id="2147483663" r:id="rId2"/>
    <p:sldLayoutId id="2147483670" r:id="rId3"/>
    <p:sldLayoutId id="2147483667" r:id="rId4"/>
    <p:sldLayoutId id="2147483650" r:id="rId5"/>
    <p:sldLayoutId id="2147483649" r:id="rId6"/>
    <p:sldLayoutId id="2147483651" r:id="rId7"/>
    <p:sldLayoutId id="2147483652" r:id="rId8"/>
    <p:sldLayoutId id="2147483661" r:id="rId9"/>
    <p:sldLayoutId id="2147483653" r:id="rId10"/>
    <p:sldLayoutId id="2147483671" r:id="rId11"/>
    <p:sldLayoutId id="2147483657" r:id="rId12"/>
    <p:sldLayoutId id="2147483658" r:id="rId13"/>
    <p:sldLayoutId id="2147483659" r:id="rId14"/>
    <p:sldLayoutId id="2147483678" r:id="rId15"/>
    <p:sldLayoutId id="2147483679" r:id="rId16"/>
    <p:sldLayoutId id="2147483680" r:id="rId17"/>
    <p:sldLayoutId id="2147483668" r:id="rId18"/>
    <p:sldLayoutId id="2147483672" r:id="rId19"/>
    <p:sldLayoutId id="2147483665" r:id="rId20"/>
    <p:sldLayoutId id="2147483677" r:id="rId21"/>
    <p:sldLayoutId id="2147483669" r:id="rId22"/>
    <p:sldLayoutId id="2147483660" r:id="rId23"/>
    <p:sldLayoutId id="2147483681" r:id="rId24"/>
    <p:sldLayoutId id="2147483682" r:id="rId25"/>
  </p:sldLayoutIdLst>
  <p:hf hdr="0" dt="0"/>
  <p:txStyles>
    <p:titleStyle>
      <a:lvl1pPr algn="l" defTabSz="914400" rtl="0" eaLnBrk="1" latinLnBrk="0" hangingPunct="1">
        <a:lnSpc>
          <a:spcPct val="90000"/>
        </a:lnSpc>
        <a:spcBef>
          <a:spcPct val="0"/>
        </a:spcBef>
        <a:buNone/>
        <a:defRPr sz="4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264" userDrawn="1">
          <p15:clr>
            <a:srgbClr val="F26B43"/>
          </p15:clr>
        </p15:guide>
        <p15:guide id="4" pos="741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6.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35.xml"/></Relationships>
</file>

<file path=ppt/slides/_rels/slide1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11.xml"/><Relationship Id="rId7" Type="http://schemas.openxmlformats.org/officeDocument/2006/relationships/image" Target="../media/image15.svg"/><Relationship Id="rId2" Type="http://schemas.openxmlformats.org/officeDocument/2006/relationships/slideLayout" Target="../slideLayouts/slideLayout5.xml"/><Relationship Id="rId1" Type="http://schemas.openxmlformats.org/officeDocument/2006/relationships/tags" Target="../tags/tag36.xml"/><Relationship Id="rId6" Type="http://schemas.openxmlformats.org/officeDocument/2006/relationships/image" Target="../media/image11.png"/><Relationship Id="rId5" Type="http://schemas.openxmlformats.org/officeDocument/2006/relationships/image" Target="../media/image31.svg"/><Relationship Id="rId4" Type="http://schemas.openxmlformats.org/officeDocument/2006/relationships/image" Target="../media/image19.png"/><Relationship Id="rId9" Type="http://schemas.openxmlformats.org/officeDocument/2006/relationships/image" Target="../media/image13.sv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3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tags" Target="../tags/tag38.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7" Type="http://schemas.openxmlformats.org/officeDocument/2006/relationships/image" Target="../media/image31.svg"/><Relationship Id="rId2" Type="http://schemas.openxmlformats.org/officeDocument/2006/relationships/slideLayout" Target="../slideLayouts/slideLayout5.xml"/><Relationship Id="rId1" Type="http://schemas.openxmlformats.org/officeDocument/2006/relationships/tags" Target="../tags/tag39.xml"/><Relationship Id="rId6" Type="http://schemas.openxmlformats.org/officeDocument/2006/relationships/image" Target="../media/image19.png"/><Relationship Id="rId5" Type="http://schemas.openxmlformats.org/officeDocument/2006/relationships/image" Target="../media/image19.sv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7" Type="http://schemas.openxmlformats.org/officeDocument/2006/relationships/image" Target="../media/image31.svg"/><Relationship Id="rId2" Type="http://schemas.openxmlformats.org/officeDocument/2006/relationships/slideLayout" Target="../slideLayouts/slideLayout5.xml"/><Relationship Id="rId1" Type="http://schemas.openxmlformats.org/officeDocument/2006/relationships/tags" Target="../tags/tag40.xml"/><Relationship Id="rId6" Type="http://schemas.openxmlformats.org/officeDocument/2006/relationships/image" Target="../media/image19.png"/><Relationship Id="rId5" Type="http://schemas.openxmlformats.org/officeDocument/2006/relationships/image" Target="../media/image19.sv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notesSlide" Target="../notesSlides/notesSlide16.xml"/><Relationship Id="rId7" Type="http://schemas.openxmlformats.org/officeDocument/2006/relationships/image" Target="../media/image21.svg"/><Relationship Id="rId2" Type="http://schemas.openxmlformats.org/officeDocument/2006/relationships/slideLayout" Target="../slideLayouts/slideLayout18.xml"/><Relationship Id="rId1" Type="http://schemas.openxmlformats.org/officeDocument/2006/relationships/tags" Target="../tags/tag41.xml"/><Relationship Id="rId6" Type="http://schemas.openxmlformats.org/officeDocument/2006/relationships/image" Target="../media/image14.png"/><Relationship Id="rId5" Type="http://schemas.openxmlformats.org/officeDocument/2006/relationships/image" Target="../media/image31.svg"/><Relationship Id="rId4" Type="http://schemas.openxmlformats.org/officeDocument/2006/relationships/image" Target="../media/image19.png"/><Relationship Id="rId9" Type="http://schemas.openxmlformats.org/officeDocument/2006/relationships/image" Target="../media/image19.sv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42.xml"/><Relationship Id="rId4" Type="http://schemas.openxmlformats.org/officeDocument/2006/relationships/image" Target="../media/image35.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43.xml"/></Relationships>
</file>

<file path=ppt/slides/_rels/slide19.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15.svg"/><Relationship Id="rId3" Type="http://schemas.openxmlformats.org/officeDocument/2006/relationships/notesSlide" Target="../notesSlides/notesSlide19.xml"/><Relationship Id="rId7" Type="http://schemas.openxmlformats.org/officeDocument/2006/relationships/image" Target="../media/image31.svg"/><Relationship Id="rId12" Type="http://schemas.openxmlformats.org/officeDocument/2006/relationships/image" Target="../media/image11.png"/><Relationship Id="rId2" Type="http://schemas.openxmlformats.org/officeDocument/2006/relationships/slideLayout" Target="../slideLayouts/slideLayout5.xml"/><Relationship Id="rId1" Type="http://schemas.openxmlformats.org/officeDocument/2006/relationships/tags" Target="../tags/tag44.xml"/><Relationship Id="rId6" Type="http://schemas.openxmlformats.org/officeDocument/2006/relationships/image" Target="../media/image19.png"/><Relationship Id="rId11" Type="http://schemas.openxmlformats.org/officeDocument/2006/relationships/image" Target="../media/image37.svg"/><Relationship Id="rId5" Type="http://schemas.openxmlformats.org/officeDocument/2006/relationships/image" Target="../media/image35.svg"/><Relationship Id="rId10"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45.sv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tags" Target="../tags/tag27.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notesSlide" Target="../notesSlides/notesSlide20.xml"/><Relationship Id="rId7" Type="http://schemas.openxmlformats.org/officeDocument/2006/relationships/image" Target="../media/image35.svg"/><Relationship Id="rId2" Type="http://schemas.openxmlformats.org/officeDocument/2006/relationships/slideLayout" Target="../slideLayouts/slideLayout5.xml"/><Relationship Id="rId1" Type="http://schemas.openxmlformats.org/officeDocument/2006/relationships/tags" Target="../tags/tag45.xml"/><Relationship Id="rId6" Type="http://schemas.openxmlformats.org/officeDocument/2006/relationships/image" Target="../media/image21.png"/><Relationship Id="rId11" Type="http://schemas.openxmlformats.org/officeDocument/2006/relationships/image" Target="../media/image15.svg"/><Relationship Id="rId5" Type="http://schemas.openxmlformats.org/officeDocument/2006/relationships/image" Target="../media/image31.svg"/><Relationship Id="rId10" Type="http://schemas.openxmlformats.org/officeDocument/2006/relationships/image" Target="../media/image11.png"/><Relationship Id="rId4" Type="http://schemas.openxmlformats.org/officeDocument/2006/relationships/image" Target="../media/image19.png"/><Relationship Id="rId9" Type="http://schemas.openxmlformats.org/officeDocument/2006/relationships/image" Target="../media/image45.svg"/></Relationships>
</file>

<file path=ppt/slides/_rels/slide21.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45.svg"/><Relationship Id="rId3" Type="http://schemas.openxmlformats.org/officeDocument/2006/relationships/notesSlide" Target="../notesSlides/notesSlide21.xml"/><Relationship Id="rId7" Type="http://schemas.openxmlformats.org/officeDocument/2006/relationships/image" Target="../media/image58.svg"/><Relationship Id="rId12" Type="http://schemas.openxmlformats.org/officeDocument/2006/relationships/image" Target="../media/image26.png"/><Relationship Id="rId17" Type="http://schemas.openxmlformats.org/officeDocument/2006/relationships/image" Target="../media/image15.svg"/><Relationship Id="rId2" Type="http://schemas.openxmlformats.org/officeDocument/2006/relationships/slideLayout" Target="../slideLayouts/slideLayout5.xml"/><Relationship Id="rId16" Type="http://schemas.openxmlformats.org/officeDocument/2006/relationships/image" Target="../media/image11.png"/><Relationship Id="rId1" Type="http://schemas.openxmlformats.org/officeDocument/2006/relationships/tags" Target="../tags/tag46.xml"/><Relationship Id="rId6" Type="http://schemas.openxmlformats.org/officeDocument/2006/relationships/image" Target="../media/image37.png"/><Relationship Id="rId11" Type="http://schemas.openxmlformats.org/officeDocument/2006/relationships/image" Target="../media/image35.svg"/><Relationship Id="rId5" Type="http://schemas.openxmlformats.org/officeDocument/2006/relationships/image" Target="../media/image56.svg"/><Relationship Id="rId15" Type="http://schemas.openxmlformats.org/officeDocument/2006/relationships/image" Target="../media/image13.svg"/><Relationship Id="rId10" Type="http://schemas.openxmlformats.org/officeDocument/2006/relationships/image" Target="../media/image21.png"/><Relationship Id="rId4" Type="http://schemas.openxmlformats.org/officeDocument/2006/relationships/image" Target="../media/image36.png"/><Relationship Id="rId9" Type="http://schemas.openxmlformats.org/officeDocument/2006/relationships/image" Target="../media/image31.svg"/><Relationship Id="rId14" Type="http://schemas.openxmlformats.org/officeDocument/2006/relationships/image" Target="../media/image10.png"/></Relationships>
</file>

<file path=ppt/slides/_rels/slide22.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37.svg"/><Relationship Id="rId3" Type="http://schemas.openxmlformats.org/officeDocument/2006/relationships/notesSlide" Target="../notesSlides/notesSlide22.xml"/><Relationship Id="rId7" Type="http://schemas.openxmlformats.org/officeDocument/2006/relationships/image" Target="../media/image31.svg"/><Relationship Id="rId12" Type="http://schemas.openxmlformats.org/officeDocument/2006/relationships/image" Target="../media/image22.png"/><Relationship Id="rId17" Type="http://schemas.openxmlformats.org/officeDocument/2006/relationships/image" Target="../media/image15.svg"/><Relationship Id="rId2" Type="http://schemas.openxmlformats.org/officeDocument/2006/relationships/slideLayout" Target="../slideLayouts/slideLayout5.xml"/><Relationship Id="rId16" Type="http://schemas.openxmlformats.org/officeDocument/2006/relationships/image" Target="../media/image11.png"/><Relationship Id="rId1" Type="http://schemas.openxmlformats.org/officeDocument/2006/relationships/tags" Target="../tags/tag47.xml"/><Relationship Id="rId6" Type="http://schemas.openxmlformats.org/officeDocument/2006/relationships/image" Target="../media/image19.png"/><Relationship Id="rId11" Type="http://schemas.openxmlformats.org/officeDocument/2006/relationships/image" Target="../media/image45.svg"/><Relationship Id="rId5" Type="http://schemas.openxmlformats.org/officeDocument/2006/relationships/image" Target="../media/image17.svg"/><Relationship Id="rId15" Type="http://schemas.openxmlformats.org/officeDocument/2006/relationships/image" Target="../media/image13.svg"/><Relationship Id="rId10" Type="http://schemas.openxmlformats.org/officeDocument/2006/relationships/image" Target="../media/image26.png"/><Relationship Id="rId4" Type="http://schemas.openxmlformats.org/officeDocument/2006/relationships/image" Target="../media/image12.png"/><Relationship Id="rId9" Type="http://schemas.openxmlformats.org/officeDocument/2006/relationships/image" Target="../media/image35.svg"/><Relationship Id="rId1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7" Type="http://schemas.openxmlformats.org/officeDocument/2006/relationships/image" Target="../media/image41.png"/><Relationship Id="rId2" Type="http://schemas.openxmlformats.org/officeDocument/2006/relationships/slideLayout" Target="../slideLayouts/slideLayout18.xml"/><Relationship Id="rId1" Type="http://schemas.openxmlformats.org/officeDocument/2006/relationships/tags" Target="../tags/tag48.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7" Type="http://schemas.openxmlformats.org/officeDocument/2006/relationships/image" Target="../media/image41.png"/><Relationship Id="rId2" Type="http://schemas.openxmlformats.org/officeDocument/2006/relationships/slideLayout" Target="../slideLayouts/slideLayout18.xml"/><Relationship Id="rId1" Type="http://schemas.openxmlformats.org/officeDocument/2006/relationships/tags" Target="../tags/tag49.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5.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41.svg"/><Relationship Id="rId3" Type="http://schemas.openxmlformats.org/officeDocument/2006/relationships/notesSlide" Target="../notesSlides/notesSlide25.xml"/><Relationship Id="rId7" Type="http://schemas.openxmlformats.org/officeDocument/2006/relationships/image" Target="../media/image15.svg"/><Relationship Id="rId12" Type="http://schemas.openxmlformats.org/officeDocument/2006/relationships/image" Target="../media/image24.png"/><Relationship Id="rId2" Type="http://schemas.openxmlformats.org/officeDocument/2006/relationships/slideLayout" Target="../slideLayouts/slideLayout6.xml"/><Relationship Id="rId1" Type="http://schemas.openxmlformats.org/officeDocument/2006/relationships/tags" Target="../tags/tag50.xml"/><Relationship Id="rId6" Type="http://schemas.openxmlformats.org/officeDocument/2006/relationships/image" Target="../media/image11.png"/><Relationship Id="rId11" Type="http://schemas.openxmlformats.org/officeDocument/2006/relationships/image" Target="../media/image45.svg"/><Relationship Id="rId5" Type="http://schemas.openxmlformats.org/officeDocument/2006/relationships/image" Target="../media/image31.svg"/><Relationship Id="rId15" Type="http://schemas.openxmlformats.org/officeDocument/2006/relationships/image" Target="../media/image37.svg"/><Relationship Id="rId10" Type="http://schemas.openxmlformats.org/officeDocument/2006/relationships/image" Target="../media/image26.png"/><Relationship Id="rId4" Type="http://schemas.openxmlformats.org/officeDocument/2006/relationships/image" Target="../media/image19.png"/><Relationship Id="rId9" Type="http://schemas.openxmlformats.org/officeDocument/2006/relationships/image" Target="../media/image13.svg"/><Relationship Id="rId1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xml"/><Relationship Id="rId1" Type="http://schemas.openxmlformats.org/officeDocument/2006/relationships/tags" Target="../tags/tag51.xml"/><Relationship Id="rId4" Type="http://schemas.openxmlformats.org/officeDocument/2006/relationships/image" Target="../media/image42.tiff"/></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52.xml"/><Relationship Id="rId4" Type="http://schemas.openxmlformats.org/officeDocument/2006/relationships/image" Target="../media/image35.jpe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ags" Target="../tags/tag53.xml"/></Relationships>
</file>

<file path=ppt/slides/_rels/slide2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notesSlide" Target="../notesSlides/notesSlide29.xml"/><Relationship Id="rId7" Type="http://schemas.openxmlformats.org/officeDocument/2006/relationships/image" Target="../media/image45.svg"/><Relationship Id="rId2" Type="http://schemas.openxmlformats.org/officeDocument/2006/relationships/slideLayout" Target="../slideLayouts/slideLayout6.xml"/><Relationship Id="rId1" Type="http://schemas.openxmlformats.org/officeDocument/2006/relationships/tags" Target="../tags/tag54.xml"/><Relationship Id="rId6" Type="http://schemas.openxmlformats.org/officeDocument/2006/relationships/image" Target="../media/image26.png"/><Relationship Id="rId5" Type="http://schemas.openxmlformats.org/officeDocument/2006/relationships/image" Target="../media/image31.svg"/><Relationship Id="rId4" Type="http://schemas.openxmlformats.org/officeDocument/2006/relationships/image" Target="../media/image19.png"/><Relationship Id="rId9" Type="http://schemas.openxmlformats.org/officeDocument/2006/relationships/image" Target="../media/image15.sv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tags" Target="../tags/tag28.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5.xml"/><Relationship Id="rId1" Type="http://schemas.openxmlformats.org/officeDocument/2006/relationships/tags" Target="../tags/tag55.xml"/><Relationship Id="rId5" Type="http://schemas.openxmlformats.org/officeDocument/2006/relationships/image" Target="../media/image45.svg"/><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notesSlide" Target="../notesSlides/notesSlide31.xml"/><Relationship Id="rId7" Type="http://schemas.openxmlformats.org/officeDocument/2006/relationships/image" Target="../media/image35.svg"/><Relationship Id="rId2" Type="http://schemas.openxmlformats.org/officeDocument/2006/relationships/slideLayout" Target="../slideLayouts/slideLayout5.xml"/><Relationship Id="rId1" Type="http://schemas.openxmlformats.org/officeDocument/2006/relationships/tags" Target="../tags/tag56.xml"/><Relationship Id="rId6" Type="http://schemas.openxmlformats.org/officeDocument/2006/relationships/image" Target="../media/image21.png"/><Relationship Id="rId11" Type="http://schemas.openxmlformats.org/officeDocument/2006/relationships/image" Target="../media/image15.svg"/><Relationship Id="rId5" Type="http://schemas.openxmlformats.org/officeDocument/2006/relationships/image" Target="../media/image31.svg"/><Relationship Id="rId10" Type="http://schemas.openxmlformats.org/officeDocument/2006/relationships/image" Target="../media/image11.png"/><Relationship Id="rId4" Type="http://schemas.openxmlformats.org/officeDocument/2006/relationships/image" Target="../media/image19.png"/><Relationship Id="rId9" Type="http://schemas.openxmlformats.org/officeDocument/2006/relationships/image" Target="../media/image45.sv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5.xml"/><Relationship Id="rId1" Type="http://schemas.openxmlformats.org/officeDocument/2006/relationships/tags" Target="../tags/tag57.xml"/><Relationship Id="rId5" Type="http://schemas.openxmlformats.org/officeDocument/2006/relationships/image" Target="../media/image45.svg"/><Relationship Id="rId4" Type="http://schemas.openxmlformats.org/officeDocument/2006/relationships/image" Target="../media/image26.png"/></Relationships>
</file>

<file path=ppt/slides/_rels/slide33.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notesSlide" Target="../notesSlides/notesSlide33.xml"/><Relationship Id="rId7" Type="http://schemas.openxmlformats.org/officeDocument/2006/relationships/image" Target="../media/image45.svg"/><Relationship Id="rId2" Type="http://schemas.openxmlformats.org/officeDocument/2006/relationships/slideLayout" Target="../slideLayouts/slideLayout6.xml"/><Relationship Id="rId1" Type="http://schemas.openxmlformats.org/officeDocument/2006/relationships/tags" Target="../tags/tag58.xml"/><Relationship Id="rId6" Type="http://schemas.openxmlformats.org/officeDocument/2006/relationships/image" Target="../media/image26.png"/><Relationship Id="rId11" Type="http://schemas.openxmlformats.org/officeDocument/2006/relationships/image" Target="../media/image15.svg"/><Relationship Id="rId5" Type="http://schemas.openxmlformats.org/officeDocument/2006/relationships/image" Target="../media/image31.svg"/><Relationship Id="rId10" Type="http://schemas.openxmlformats.org/officeDocument/2006/relationships/image" Target="../media/image11.png"/><Relationship Id="rId4" Type="http://schemas.openxmlformats.org/officeDocument/2006/relationships/image" Target="../media/image19.png"/><Relationship Id="rId9" Type="http://schemas.openxmlformats.org/officeDocument/2006/relationships/image" Target="../media/image65.svg"/></Relationships>
</file>

<file path=ppt/slides/_rels/slide34.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notesSlide" Target="../notesSlides/notesSlide34.xml"/><Relationship Id="rId7" Type="http://schemas.openxmlformats.org/officeDocument/2006/relationships/image" Target="../media/image45.svg"/><Relationship Id="rId2" Type="http://schemas.openxmlformats.org/officeDocument/2006/relationships/slideLayout" Target="../slideLayouts/slideLayout18.xml"/><Relationship Id="rId1" Type="http://schemas.openxmlformats.org/officeDocument/2006/relationships/tags" Target="../tags/tag59.xml"/><Relationship Id="rId6" Type="http://schemas.openxmlformats.org/officeDocument/2006/relationships/image" Target="../media/image26.png"/><Relationship Id="rId11" Type="http://schemas.openxmlformats.org/officeDocument/2006/relationships/image" Target="../media/image15.svg"/><Relationship Id="rId5" Type="http://schemas.openxmlformats.org/officeDocument/2006/relationships/image" Target="../media/image31.svg"/><Relationship Id="rId10" Type="http://schemas.openxmlformats.org/officeDocument/2006/relationships/image" Target="../media/image11.png"/><Relationship Id="rId4" Type="http://schemas.openxmlformats.org/officeDocument/2006/relationships/image" Target="../media/image19.png"/><Relationship Id="rId9" Type="http://schemas.openxmlformats.org/officeDocument/2006/relationships/image" Target="../media/image65.svg"/></Relationships>
</file>

<file path=ppt/slides/_rels/slide35.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65.svg"/><Relationship Id="rId3" Type="http://schemas.openxmlformats.org/officeDocument/2006/relationships/notesSlide" Target="../notesSlides/notesSlide35.xml"/><Relationship Id="rId7" Type="http://schemas.openxmlformats.org/officeDocument/2006/relationships/image" Target="../media/image15.svg"/><Relationship Id="rId12" Type="http://schemas.openxmlformats.org/officeDocument/2006/relationships/image" Target="../media/image43.png"/><Relationship Id="rId2" Type="http://schemas.openxmlformats.org/officeDocument/2006/relationships/slideLayout" Target="../slideLayouts/slideLayout18.xml"/><Relationship Id="rId1" Type="http://schemas.openxmlformats.org/officeDocument/2006/relationships/tags" Target="../tags/tag60.xml"/><Relationship Id="rId6" Type="http://schemas.openxmlformats.org/officeDocument/2006/relationships/image" Target="../media/image11.png"/><Relationship Id="rId11" Type="http://schemas.openxmlformats.org/officeDocument/2006/relationships/image" Target="../media/image67.svg"/><Relationship Id="rId5" Type="http://schemas.openxmlformats.org/officeDocument/2006/relationships/image" Target="../media/image31.svg"/><Relationship Id="rId15" Type="http://schemas.openxmlformats.org/officeDocument/2006/relationships/image" Target="../media/image45.svg"/><Relationship Id="rId10" Type="http://schemas.openxmlformats.org/officeDocument/2006/relationships/image" Target="../media/image44.png"/><Relationship Id="rId4" Type="http://schemas.openxmlformats.org/officeDocument/2006/relationships/image" Target="../media/image19.png"/><Relationship Id="rId9" Type="http://schemas.openxmlformats.org/officeDocument/2006/relationships/image" Target="../media/image35.svg"/><Relationship Id="rId14" Type="http://schemas.openxmlformats.org/officeDocument/2006/relationships/image" Target="../media/image26.png"/></Relationships>
</file>

<file path=ppt/slides/_rels/slide36.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notesSlide" Target="../notesSlides/notesSlide36.xml"/><Relationship Id="rId7" Type="http://schemas.openxmlformats.org/officeDocument/2006/relationships/image" Target="../media/image56.svg"/><Relationship Id="rId2" Type="http://schemas.openxmlformats.org/officeDocument/2006/relationships/slideLayout" Target="../slideLayouts/slideLayout5.xml"/><Relationship Id="rId1" Type="http://schemas.openxmlformats.org/officeDocument/2006/relationships/tags" Target="../tags/tag61.xml"/><Relationship Id="rId6" Type="http://schemas.openxmlformats.org/officeDocument/2006/relationships/image" Target="../media/image36.png"/><Relationship Id="rId5" Type="http://schemas.openxmlformats.org/officeDocument/2006/relationships/image" Target="../media/image35.svg"/><Relationship Id="rId4" Type="http://schemas.openxmlformats.org/officeDocument/2006/relationships/image" Target="../media/image21.png"/><Relationship Id="rId9" Type="http://schemas.openxmlformats.org/officeDocument/2006/relationships/image" Target="../media/image65.sv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3.xml"/><Relationship Id="rId1" Type="http://schemas.openxmlformats.org/officeDocument/2006/relationships/tags" Target="../tags/tag62.xml"/><Relationship Id="rId4" Type="http://schemas.openxmlformats.org/officeDocument/2006/relationships/image" Target="../media/image35.jpe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3.xml"/><Relationship Id="rId1" Type="http://schemas.openxmlformats.org/officeDocument/2006/relationships/tags" Target="../tags/tag63.xml"/><Relationship Id="rId4" Type="http://schemas.openxmlformats.org/officeDocument/2006/relationships/image" Target="../media/image45.jpe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5.xml"/><Relationship Id="rId1" Type="http://schemas.openxmlformats.org/officeDocument/2006/relationships/tags" Target="../tags/tag6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29.xml"/></Relationships>
</file>

<file path=ppt/slides/_rels/slide40.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58.svg"/><Relationship Id="rId3" Type="http://schemas.openxmlformats.org/officeDocument/2006/relationships/notesSlide" Target="../notesSlides/notesSlide40.xml"/><Relationship Id="rId7" Type="http://schemas.openxmlformats.org/officeDocument/2006/relationships/image" Target="../media/image13.svg"/><Relationship Id="rId12" Type="http://schemas.openxmlformats.org/officeDocument/2006/relationships/image" Target="../media/image37.png"/><Relationship Id="rId17" Type="http://schemas.openxmlformats.org/officeDocument/2006/relationships/image" Target="../media/image45.svg"/><Relationship Id="rId2" Type="http://schemas.openxmlformats.org/officeDocument/2006/relationships/slideLayout" Target="../slideLayouts/slideLayout18.xml"/><Relationship Id="rId16" Type="http://schemas.openxmlformats.org/officeDocument/2006/relationships/image" Target="../media/image26.png"/><Relationship Id="rId1" Type="http://schemas.openxmlformats.org/officeDocument/2006/relationships/tags" Target="../tags/tag65.xml"/><Relationship Id="rId6" Type="http://schemas.openxmlformats.org/officeDocument/2006/relationships/image" Target="../media/image10.png"/><Relationship Id="rId11" Type="http://schemas.openxmlformats.org/officeDocument/2006/relationships/image" Target="../media/image35.svg"/><Relationship Id="rId5" Type="http://schemas.openxmlformats.org/officeDocument/2006/relationships/image" Target="../media/image19.svg"/><Relationship Id="rId15" Type="http://schemas.openxmlformats.org/officeDocument/2006/relationships/image" Target="../media/image15.svg"/><Relationship Id="rId10" Type="http://schemas.openxmlformats.org/officeDocument/2006/relationships/image" Target="../media/image21.png"/><Relationship Id="rId4" Type="http://schemas.openxmlformats.org/officeDocument/2006/relationships/image" Target="../media/image13.png"/><Relationship Id="rId9" Type="http://schemas.openxmlformats.org/officeDocument/2006/relationships/image" Target="../media/image31.svg"/><Relationship Id="rId14" Type="http://schemas.openxmlformats.org/officeDocument/2006/relationships/image" Target="../media/image11.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9.xml"/><Relationship Id="rId1" Type="http://schemas.openxmlformats.org/officeDocument/2006/relationships/tags" Target="../tags/tag66.xml"/><Relationship Id="rId5" Type="http://schemas.openxmlformats.org/officeDocument/2006/relationships/image" Target="../media/image47.png"/><Relationship Id="rId4" Type="http://schemas.openxmlformats.org/officeDocument/2006/relationships/image" Target="../media/image46.jpe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4.xml"/><Relationship Id="rId1" Type="http://schemas.openxmlformats.org/officeDocument/2006/relationships/tags" Target="../tags/tag67.xml"/><Relationship Id="rId4" Type="http://schemas.openxmlformats.org/officeDocument/2006/relationships/image" Target="../media/image48.tiff"/></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3.xml"/><Relationship Id="rId1" Type="http://schemas.openxmlformats.org/officeDocument/2006/relationships/tags" Target="../tags/tag68.xml"/><Relationship Id="rId4" Type="http://schemas.openxmlformats.org/officeDocument/2006/relationships/image" Target="../media/image49.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6.xml"/><Relationship Id="rId1" Type="http://schemas.openxmlformats.org/officeDocument/2006/relationships/tags" Target="../tags/tag69.xml"/><Relationship Id="rId5" Type="http://schemas.openxmlformats.org/officeDocument/2006/relationships/image" Target="../media/image51.jpg"/><Relationship Id="rId4" Type="http://schemas.openxmlformats.org/officeDocument/2006/relationships/image" Target="../media/image50.jpe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5.xml"/><Relationship Id="rId1" Type="http://schemas.openxmlformats.org/officeDocument/2006/relationships/tags" Target="../tags/tag70.xml"/></Relationships>
</file>

<file path=ppt/slides/_rels/slide46.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65.svg"/><Relationship Id="rId3" Type="http://schemas.openxmlformats.org/officeDocument/2006/relationships/notesSlide" Target="../notesSlides/notesSlide46.xml"/><Relationship Id="rId7" Type="http://schemas.openxmlformats.org/officeDocument/2006/relationships/image" Target="../media/image35.svg"/><Relationship Id="rId12" Type="http://schemas.openxmlformats.org/officeDocument/2006/relationships/image" Target="../media/image43.png"/><Relationship Id="rId17" Type="http://schemas.openxmlformats.org/officeDocument/2006/relationships/image" Target="../media/image17.svg"/><Relationship Id="rId2" Type="http://schemas.openxmlformats.org/officeDocument/2006/relationships/slideLayout" Target="../slideLayouts/slideLayout5.xml"/><Relationship Id="rId16" Type="http://schemas.openxmlformats.org/officeDocument/2006/relationships/image" Target="../media/image12.png"/><Relationship Id="rId1" Type="http://schemas.openxmlformats.org/officeDocument/2006/relationships/tags" Target="../tags/tag71.xml"/><Relationship Id="rId6" Type="http://schemas.openxmlformats.org/officeDocument/2006/relationships/image" Target="../media/image21.png"/><Relationship Id="rId11" Type="http://schemas.openxmlformats.org/officeDocument/2006/relationships/image" Target="../media/image45.svg"/><Relationship Id="rId5" Type="http://schemas.openxmlformats.org/officeDocument/2006/relationships/image" Target="../media/image31.svg"/><Relationship Id="rId15" Type="http://schemas.openxmlformats.org/officeDocument/2006/relationships/image" Target="../media/image15.svg"/><Relationship Id="rId10" Type="http://schemas.openxmlformats.org/officeDocument/2006/relationships/image" Target="../media/image26.png"/><Relationship Id="rId4" Type="http://schemas.openxmlformats.org/officeDocument/2006/relationships/image" Target="../media/image19.png"/><Relationship Id="rId9" Type="http://schemas.openxmlformats.org/officeDocument/2006/relationships/image" Target="../media/image13.svg"/><Relationship Id="rId14" Type="http://schemas.openxmlformats.org/officeDocument/2006/relationships/image" Target="../media/image11.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19.xml"/><Relationship Id="rId1" Type="http://schemas.openxmlformats.org/officeDocument/2006/relationships/tags" Target="../tags/tag72.xml"/><Relationship Id="rId5" Type="http://schemas.openxmlformats.org/officeDocument/2006/relationships/image" Target="../media/image47.png"/><Relationship Id="rId4" Type="http://schemas.openxmlformats.org/officeDocument/2006/relationships/image" Target="../media/image46.jpe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4.xml"/><Relationship Id="rId1" Type="http://schemas.openxmlformats.org/officeDocument/2006/relationships/tags" Target="../tags/tag73.xml"/><Relationship Id="rId4" Type="http://schemas.openxmlformats.org/officeDocument/2006/relationships/image" Target="../media/image48.tiff"/></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tags" Target="../tags/tag74.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7.svg"/><Relationship Id="rId18" Type="http://schemas.openxmlformats.org/officeDocument/2006/relationships/image" Target="../media/image15.png"/><Relationship Id="rId26" Type="http://schemas.openxmlformats.org/officeDocument/2006/relationships/image" Target="../media/image19.png"/><Relationship Id="rId39" Type="http://schemas.openxmlformats.org/officeDocument/2006/relationships/image" Target="../media/image43.svg"/><Relationship Id="rId3" Type="http://schemas.openxmlformats.org/officeDocument/2006/relationships/notesSlide" Target="../notesSlides/notesSlide5.xml"/><Relationship Id="rId21" Type="http://schemas.openxmlformats.org/officeDocument/2006/relationships/image" Target="../media/image25.svg"/><Relationship Id="rId34" Type="http://schemas.openxmlformats.org/officeDocument/2006/relationships/image" Target="../media/image23.png"/><Relationship Id="rId7" Type="http://schemas.openxmlformats.org/officeDocument/2006/relationships/image" Target="../media/image11.svg"/><Relationship Id="rId12" Type="http://schemas.openxmlformats.org/officeDocument/2006/relationships/image" Target="../media/image12.png"/><Relationship Id="rId17" Type="http://schemas.openxmlformats.org/officeDocument/2006/relationships/image" Target="../media/image21.svg"/><Relationship Id="rId25" Type="http://schemas.openxmlformats.org/officeDocument/2006/relationships/image" Target="../media/image29.svg"/><Relationship Id="rId33" Type="http://schemas.openxmlformats.org/officeDocument/2006/relationships/image" Target="../media/image37.svg"/><Relationship Id="rId38" Type="http://schemas.openxmlformats.org/officeDocument/2006/relationships/image" Target="../media/image25.png"/><Relationship Id="rId2" Type="http://schemas.openxmlformats.org/officeDocument/2006/relationships/slideLayout" Target="../slideLayouts/slideLayout18.xml"/><Relationship Id="rId16" Type="http://schemas.openxmlformats.org/officeDocument/2006/relationships/image" Target="../media/image14.png"/><Relationship Id="rId20" Type="http://schemas.openxmlformats.org/officeDocument/2006/relationships/image" Target="../media/image16.png"/><Relationship Id="rId29" Type="http://schemas.openxmlformats.org/officeDocument/2006/relationships/image" Target="../media/image33.svg"/><Relationship Id="rId41" Type="http://schemas.openxmlformats.org/officeDocument/2006/relationships/image" Target="../media/image45.svg"/><Relationship Id="rId1" Type="http://schemas.openxmlformats.org/officeDocument/2006/relationships/tags" Target="../tags/tag30.xml"/><Relationship Id="rId6" Type="http://schemas.openxmlformats.org/officeDocument/2006/relationships/image" Target="../media/image9.png"/><Relationship Id="rId11" Type="http://schemas.openxmlformats.org/officeDocument/2006/relationships/image" Target="../media/image15.svg"/><Relationship Id="rId24" Type="http://schemas.openxmlformats.org/officeDocument/2006/relationships/image" Target="../media/image18.png"/><Relationship Id="rId32" Type="http://schemas.openxmlformats.org/officeDocument/2006/relationships/image" Target="../media/image22.png"/><Relationship Id="rId37" Type="http://schemas.openxmlformats.org/officeDocument/2006/relationships/image" Target="../media/image41.svg"/><Relationship Id="rId40" Type="http://schemas.openxmlformats.org/officeDocument/2006/relationships/image" Target="../media/image26.png"/><Relationship Id="rId5" Type="http://schemas.openxmlformats.org/officeDocument/2006/relationships/image" Target="../media/image9.svg"/><Relationship Id="rId15" Type="http://schemas.openxmlformats.org/officeDocument/2006/relationships/image" Target="../media/image19.svg"/><Relationship Id="rId23" Type="http://schemas.openxmlformats.org/officeDocument/2006/relationships/image" Target="../media/image27.svg"/><Relationship Id="rId28" Type="http://schemas.openxmlformats.org/officeDocument/2006/relationships/image" Target="../media/image20.png"/><Relationship Id="rId36" Type="http://schemas.openxmlformats.org/officeDocument/2006/relationships/image" Target="../media/image24.png"/><Relationship Id="rId10" Type="http://schemas.openxmlformats.org/officeDocument/2006/relationships/image" Target="../media/image11.png"/><Relationship Id="rId19" Type="http://schemas.openxmlformats.org/officeDocument/2006/relationships/image" Target="../media/image23.svg"/><Relationship Id="rId31" Type="http://schemas.openxmlformats.org/officeDocument/2006/relationships/image" Target="../media/image35.svg"/><Relationship Id="rId4" Type="http://schemas.openxmlformats.org/officeDocument/2006/relationships/image" Target="../media/image8.png"/><Relationship Id="rId9" Type="http://schemas.openxmlformats.org/officeDocument/2006/relationships/image" Target="../media/image13.svg"/><Relationship Id="rId14" Type="http://schemas.openxmlformats.org/officeDocument/2006/relationships/image" Target="../media/image13.png"/><Relationship Id="rId22" Type="http://schemas.openxmlformats.org/officeDocument/2006/relationships/image" Target="../media/image17.png"/><Relationship Id="rId27" Type="http://schemas.openxmlformats.org/officeDocument/2006/relationships/image" Target="../media/image31.svg"/><Relationship Id="rId30" Type="http://schemas.openxmlformats.org/officeDocument/2006/relationships/image" Target="../media/image21.png"/><Relationship Id="rId35" Type="http://schemas.openxmlformats.org/officeDocument/2006/relationships/image" Target="../media/image39.sv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5.xml"/><Relationship Id="rId1" Type="http://schemas.openxmlformats.org/officeDocument/2006/relationships/tags" Target="../tags/tag75.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18.xml"/><Relationship Id="rId1" Type="http://schemas.openxmlformats.org/officeDocument/2006/relationships/tags" Target="../tags/tag76.xml"/><Relationship Id="rId4" Type="http://schemas.openxmlformats.org/officeDocument/2006/relationships/image" Target="../media/image52.tiff"/></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5.xml"/><Relationship Id="rId1" Type="http://schemas.openxmlformats.org/officeDocument/2006/relationships/tags" Target="../tags/tag77.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7" Type="http://schemas.openxmlformats.org/officeDocument/2006/relationships/hyperlink" Target="https://www.youtube.com/watch?v=hiKPPy584Mg" TargetMode="External"/><Relationship Id="rId2" Type="http://schemas.openxmlformats.org/officeDocument/2006/relationships/slideLayout" Target="../slideLayouts/slideLayout5.xml"/><Relationship Id="rId1" Type="http://schemas.openxmlformats.org/officeDocument/2006/relationships/tags" Target="../tags/tag78.xml"/><Relationship Id="rId6" Type="http://schemas.openxmlformats.org/officeDocument/2006/relationships/hyperlink" Target="https://www.youtube.com/watch?v=jZAvKgqlrjY" TargetMode="External"/><Relationship Id="rId5" Type="http://schemas.openxmlformats.org/officeDocument/2006/relationships/hyperlink" Target="https://aws.amazon.com/answers/networking/aws-single-vpc-design/" TargetMode="External"/><Relationship Id="rId4" Type="http://schemas.openxmlformats.org/officeDocument/2006/relationships/hyperlink" Target="https://docs.aws.amazon.com/vpc/latest/userguide/VPC_Subnets.html" TargetMode="Externa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23.xml"/><Relationship Id="rId1" Type="http://schemas.openxmlformats.org/officeDocument/2006/relationships/tags" Target="../tags/tag79.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tags" Target="../tags/tag31.xml"/><Relationship Id="rId5" Type="http://schemas.openxmlformats.org/officeDocument/2006/relationships/image" Target="../media/image28.tiff"/><Relationship Id="rId4" Type="http://schemas.openxmlformats.org/officeDocument/2006/relationships/image" Target="../media/image27.tif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32.xml"/></Relationships>
</file>

<file path=ppt/slides/_rels/slide8.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notesSlide" Target="../notesSlides/notesSlide8.xml"/><Relationship Id="rId7" Type="http://schemas.openxmlformats.org/officeDocument/2006/relationships/image" Target="../media/image32.png"/><Relationship Id="rId2" Type="http://schemas.openxmlformats.org/officeDocument/2006/relationships/slideLayout" Target="../slideLayouts/slideLayout5.xml"/><Relationship Id="rId1" Type="http://schemas.openxmlformats.org/officeDocument/2006/relationships/tags" Target="../tags/tag3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9.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notesSlide" Target="../notesSlides/notesSlide9.xml"/><Relationship Id="rId7" Type="http://schemas.openxmlformats.org/officeDocument/2006/relationships/image" Target="../media/image14.png"/><Relationship Id="rId2" Type="http://schemas.openxmlformats.org/officeDocument/2006/relationships/slideLayout" Target="../slideLayouts/slideLayout18.xml"/><Relationship Id="rId1" Type="http://schemas.openxmlformats.org/officeDocument/2006/relationships/tags" Target="../tags/tag34.xml"/><Relationship Id="rId6" Type="http://schemas.openxmlformats.org/officeDocument/2006/relationships/image" Target="../media/image31.svg"/><Relationship Id="rId5" Type="http://schemas.openxmlformats.org/officeDocument/2006/relationships/image" Target="../media/image19.png"/><Relationship Id="rId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213009-50A0-5448-BFE6-30EFBA8DB8F6}"/>
              </a:ext>
            </a:extLst>
          </p:cNvPr>
          <p:cNvSpPr>
            <a:spLocks noGrp="1"/>
          </p:cNvSpPr>
          <p:nvPr>
            <p:ph type="body" sz="quarter" idx="10"/>
          </p:nvPr>
        </p:nvSpPr>
        <p:spPr/>
        <p:txBody>
          <a:bodyPr rtlCol="0">
            <a:normAutofit/>
          </a:bodyPr>
          <a:lstStyle/>
          <a:p>
            <a:pPr rtl="0"/>
            <a:r>
              <a:rPr lang="pt-BR">
                <a:latin typeface="+mj-lt"/>
              </a:rPr>
              <a:t>AWS Academy Cloud Architecting</a:t>
            </a:r>
          </a:p>
        </p:txBody>
      </p:sp>
      <p:sp>
        <p:nvSpPr>
          <p:cNvPr id="6" name="Title 5"/>
          <p:cNvSpPr>
            <a:spLocks noGrp="1"/>
          </p:cNvSpPr>
          <p:nvPr>
            <p:ph type="title"/>
          </p:nvPr>
        </p:nvSpPr>
        <p:spPr>
          <a:xfrm>
            <a:off x="419100" y="3350436"/>
            <a:ext cx="11353800" cy="474119"/>
          </a:xfrm>
        </p:spPr>
        <p:txBody>
          <a:bodyPr rtlCol="0"/>
          <a:lstStyle/>
          <a:p>
            <a:pPr rtl="0"/>
            <a:r>
              <a:rPr lang="pt-BR" sz="5400" dirty="0">
                <a:latin typeface="+mj-lt"/>
              </a:rPr>
              <a:t>Módulo 6: Criar um ambiente </a:t>
            </a:r>
            <a:r>
              <a:rPr lang="pt-BR" sz="5400" dirty="0" smtClean="0">
                <a:latin typeface="+mj-lt"/>
              </a:rPr>
              <a:t/>
            </a:r>
            <a:br>
              <a:rPr lang="pt-BR" sz="5400" dirty="0" smtClean="0">
                <a:latin typeface="+mj-lt"/>
              </a:rPr>
            </a:br>
            <a:r>
              <a:rPr lang="pt-BR" sz="5400" dirty="0" smtClean="0">
                <a:latin typeface="+mj-lt"/>
              </a:rPr>
              <a:t>de </a:t>
            </a:r>
            <a:r>
              <a:rPr lang="pt-BR" sz="5400" dirty="0">
                <a:latin typeface="+mj-lt"/>
              </a:rPr>
              <a:t>redes</a:t>
            </a:r>
          </a:p>
        </p:txBody>
      </p:sp>
    </p:spTree>
    <p:custDataLst>
      <p:tags r:id="rId1"/>
    </p:custDataLst>
    <p:extLst>
      <p:ext uri="{BB962C8B-B14F-4D97-AF65-F5344CB8AC3E}">
        <p14:creationId xmlns:p14="http://schemas.microsoft.com/office/powerpoint/2010/main" val="35622001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546DA-7CE7-9B4C-B4D5-02CA89DABB30}"/>
              </a:ext>
            </a:extLst>
          </p:cNvPr>
          <p:cNvSpPr>
            <a:spLocks noGrp="1"/>
          </p:cNvSpPr>
          <p:nvPr>
            <p:ph type="title"/>
          </p:nvPr>
        </p:nvSpPr>
        <p:spPr>
          <a:xfrm>
            <a:off x="419100" y="365125"/>
            <a:ext cx="8230914" cy="474119"/>
          </a:xfrm>
        </p:spPr>
        <p:txBody>
          <a:bodyPr rtlCol="0"/>
          <a:lstStyle/>
          <a:p>
            <a:pPr rtl="0"/>
            <a:r>
              <a:rPr lang="pt-BR"/>
              <a:t>Roteamento sem classe entre domínios (CIDR)</a:t>
            </a:r>
          </a:p>
        </p:txBody>
      </p:sp>
      <p:grpSp>
        <p:nvGrpSpPr>
          <p:cNvPr id="9" name="Group 8" descr="examples of cidr blocks. the first three numbers in a CDIR bock are the routing prefix, the fourth number is the host identifier, and the last number (that is, the number that comes after the slash) tells you how many bits must be fixed. ">
            <a:extLst>
              <a:ext uri="{FF2B5EF4-FFF2-40B4-BE49-F238E27FC236}">
                <a16:creationId xmlns:a16="http://schemas.microsoft.com/office/drawing/2014/main" id="{4BCFA287-313A-CC45-BA2D-F965C5CD7209}"/>
              </a:ext>
            </a:extLst>
          </p:cNvPr>
          <p:cNvGrpSpPr/>
          <p:nvPr/>
        </p:nvGrpSpPr>
        <p:grpSpPr>
          <a:xfrm>
            <a:off x="1248585" y="2277979"/>
            <a:ext cx="7401429" cy="3256547"/>
            <a:chOff x="1989221" y="2133600"/>
            <a:chExt cx="7401429" cy="3256547"/>
          </a:xfrm>
        </p:grpSpPr>
        <p:grpSp>
          <p:nvGrpSpPr>
            <p:cNvPr id="7" name="Group 6">
              <a:extLst>
                <a:ext uri="{FF2B5EF4-FFF2-40B4-BE49-F238E27FC236}">
                  <a16:creationId xmlns:a16="http://schemas.microsoft.com/office/drawing/2014/main" id="{58C0ADC6-3BAA-7F46-82FB-127E53CC0226}"/>
                </a:ext>
              </a:extLst>
            </p:cNvPr>
            <p:cNvGrpSpPr/>
            <p:nvPr/>
          </p:nvGrpSpPr>
          <p:grpSpPr>
            <a:xfrm>
              <a:off x="2277978" y="2454509"/>
              <a:ext cx="7112672" cy="2677656"/>
              <a:chOff x="2277978" y="2454509"/>
              <a:chExt cx="7112672" cy="2677656"/>
            </a:xfrm>
          </p:grpSpPr>
          <p:sp>
            <p:nvSpPr>
              <p:cNvPr id="5" name="Rectangle 4">
                <a:extLst>
                  <a:ext uri="{FF2B5EF4-FFF2-40B4-BE49-F238E27FC236}">
                    <a16:creationId xmlns:a16="http://schemas.microsoft.com/office/drawing/2014/main" id="{808A7867-42AE-BE4B-B6EA-8F6C09F53B30}"/>
                  </a:ext>
                </a:extLst>
              </p:cNvPr>
              <p:cNvSpPr/>
              <p:nvPr/>
            </p:nvSpPr>
            <p:spPr>
              <a:xfrm>
                <a:off x="5734890" y="2454509"/>
                <a:ext cx="3655760" cy="2677656"/>
              </a:xfrm>
              <a:prstGeom prst="rect">
                <a:avLst/>
              </a:prstGeom>
            </p:spPr>
            <p:txBody>
              <a:bodyPr wrap="square" rtlCol="0">
                <a:spAutoFit/>
              </a:bodyPr>
              <a:lstStyle/>
              <a:p>
                <a:pPr rtl="0"/>
                <a:r>
                  <a:rPr lang="pt-BR" sz="2400" dirty="0">
                    <a:solidFill>
                      <a:schemeClr val="bg2">
                        <a:lumMod val="25000"/>
                      </a:schemeClr>
                    </a:solidFill>
                    <a:latin typeface="Amazon Ember" panose="020B0603020204020204" pitchFamily="34" charset="0"/>
                    <a:ea typeface="Amazon Ember" panose="020B0603020204020204" pitchFamily="34" charset="0"/>
                    <a:cs typeface="Amazon Ember" panose="020B0603020204020204" pitchFamily="34" charset="0"/>
                  </a:rPr>
                  <a:t>= Todos os endereços IP</a:t>
                </a:r>
              </a:p>
              <a:p>
                <a:pPr rtl="0"/>
                <a:endParaRPr lang="en-US" sz="2400" dirty="0">
                  <a:solidFill>
                    <a:schemeClr val="bg2">
                      <a:lumMod val="25000"/>
                    </a:schemeClr>
                  </a:solidFill>
                  <a:latin typeface="Amazon-Ember" panose="020B0603020204020204" pitchFamily="34" charset="0"/>
                </a:endParaRPr>
              </a:p>
              <a:p>
                <a:pPr rtl="0"/>
                <a:r>
                  <a:rPr lang="pt-BR" sz="2400" dirty="0">
                    <a:solidFill>
                      <a:schemeClr val="bg2">
                        <a:lumMod val="25000"/>
                      </a:schemeClr>
                    </a:solidFill>
                    <a:latin typeface="Amazon Ember" panose="020B0603020204020204" pitchFamily="34" charset="0"/>
                    <a:ea typeface="Amazon Ember" panose="020B0603020204020204" pitchFamily="34" charset="0"/>
                    <a:cs typeface="Amazon Ember" panose="020B0603020204020204" pitchFamily="34" charset="0"/>
                  </a:rPr>
                  <a:t>= 10.22.33.</a:t>
                </a:r>
                <a:r>
                  <a:rPr lang="pt-BR" sz="24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44</a:t>
                </a:r>
              </a:p>
              <a:p>
                <a:pPr rtl="0"/>
                <a:endParaRPr lang="en-US" sz="2400" dirty="0">
                  <a:solidFill>
                    <a:schemeClr val="bg2">
                      <a:lumMod val="25000"/>
                    </a:schemeClr>
                  </a:solidFill>
                  <a:latin typeface="Amazon-Ember" panose="020B0603020204020204" pitchFamily="34" charset="0"/>
                </a:endParaRPr>
              </a:p>
              <a:p>
                <a:pPr rtl="0"/>
                <a:r>
                  <a:rPr lang="pt-BR" sz="2400" dirty="0">
                    <a:solidFill>
                      <a:schemeClr val="bg2">
                        <a:lumMod val="25000"/>
                      </a:schemeClr>
                    </a:solidFill>
                    <a:latin typeface="Amazon Ember" panose="020B0603020204020204" pitchFamily="34" charset="0"/>
                    <a:ea typeface="Amazon Ember" panose="020B0603020204020204" pitchFamily="34" charset="0"/>
                    <a:cs typeface="Amazon Ember" panose="020B0603020204020204" pitchFamily="34" charset="0"/>
                  </a:rPr>
                  <a:t>= 10.22.33.</a:t>
                </a:r>
                <a:r>
                  <a:rPr lang="pt-BR" sz="24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a:t>
                </a:r>
              </a:p>
              <a:p>
                <a:pPr rtl="0"/>
                <a:endParaRPr lang="en-US" sz="2400" dirty="0">
                  <a:solidFill>
                    <a:schemeClr val="bg2">
                      <a:lumMod val="25000"/>
                    </a:schemeClr>
                  </a:solidFill>
                  <a:latin typeface="Amazon-Ember" panose="020B0603020204020204" pitchFamily="34" charset="0"/>
                </a:endParaRPr>
              </a:p>
              <a:p>
                <a:pPr rtl="0"/>
                <a:r>
                  <a:rPr lang="pt-BR" sz="2400" dirty="0">
                    <a:solidFill>
                      <a:schemeClr val="bg2">
                        <a:lumMod val="25000"/>
                      </a:schemeClr>
                    </a:solidFill>
                    <a:latin typeface="Amazon Ember" panose="020B0603020204020204" pitchFamily="34" charset="0"/>
                    <a:ea typeface="Amazon Ember" panose="020B0603020204020204" pitchFamily="34" charset="0"/>
                    <a:cs typeface="Amazon Ember" panose="020B0603020204020204" pitchFamily="34" charset="0"/>
                  </a:rPr>
                  <a:t>= 10.22.</a:t>
                </a:r>
                <a:r>
                  <a:rPr lang="pt-BR" sz="24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a:t>
                </a:r>
                <a:r>
                  <a:rPr lang="pt-BR" sz="2400" dirty="0">
                    <a:solidFill>
                      <a:schemeClr val="tx1">
                        <a:lumMod val="85000"/>
                        <a:lumOff val="15000"/>
                      </a:schemeClr>
                    </a:solidFill>
                    <a:latin typeface="Amazon Ember" panose="020B0603020204020204" pitchFamily="34" charset="0"/>
                    <a:ea typeface="Amazon Ember" panose="020B0603020204020204" pitchFamily="34" charset="0"/>
                    <a:cs typeface="Amazon Ember" panose="020B0603020204020204" pitchFamily="34" charset="0"/>
                  </a:rPr>
                  <a:t>.</a:t>
                </a:r>
                <a:r>
                  <a:rPr lang="pt-BR" sz="24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a:t>
                </a:r>
              </a:p>
            </p:txBody>
          </p:sp>
          <p:sp>
            <p:nvSpPr>
              <p:cNvPr id="6" name="TextBox 5">
                <a:extLst>
                  <a:ext uri="{FF2B5EF4-FFF2-40B4-BE49-F238E27FC236}">
                    <a16:creationId xmlns:a16="http://schemas.microsoft.com/office/drawing/2014/main" id="{43744E35-8A84-1B43-AD01-3FF0340962EC}"/>
                  </a:ext>
                </a:extLst>
              </p:cNvPr>
              <p:cNvSpPr txBox="1"/>
              <p:nvPr/>
            </p:nvSpPr>
            <p:spPr>
              <a:xfrm>
                <a:off x="2277978" y="2454509"/>
                <a:ext cx="3080085" cy="2677656"/>
              </a:xfrm>
              <a:prstGeom prst="rect">
                <a:avLst/>
              </a:prstGeom>
              <a:noFill/>
            </p:spPr>
            <p:txBody>
              <a:bodyPr wrap="square" rtlCol="0">
                <a:spAutoFit/>
              </a:bodyPr>
              <a:lstStyle/>
              <a:p>
                <a:pPr rtl="0"/>
                <a:r>
                  <a:rPr lang="pt-BR" sz="2400">
                    <a:latin typeface="Amazon Ember" panose="020B0603020204020204" pitchFamily="34" charset="0"/>
                    <a:ea typeface="Amazon Ember" panose="020B0603020204020204" pitchFamily="34" charset="0"/>
                    <a:cs typeface="Amazon Ember" panose="020B0603020204020204" pitchFamily="34" charset="0"/>
                  </a:rPr>
                  <a:t>0.0.0.0/0</a:t>
                </a:r>
              </a:p>
              <a:p>
                <a:pPr rtl="0"/>
                <a:endParaRPr lang="en-US" sz="2400"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sz="2400">
                    <a:latin typeface="Amazon Ember" panose="020B0603020204020204" pitchFamily="34" charset="0"/>
                    <a:ea typeface="Amazon Ember" panose="020B0603020204020204" pitchFamily="34" charset="0"/>
                    <a:cs typeface="Amazon Ember" panose="020B0603020204020204" pitchFamily="34" charset="0"/>
                  </a:rPr>
                  <a:t>10.22.33.44/32</a:t>
                </a:r>
              </a:p>
              <a:p>
                <a:pPr rtl="0"/>
                <a:endParaRPr lang="en-US" sz="2400"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sz="2400">
                    <a:latin typeface="Amazon Ember" panose="020B0603020204020204" pitchFamily="34" charset="0"/>
                    <a:ea typeface="Amazon Ember" panose="020B0603020204020204" pitchFamily="34" charset="0"/>
                    <a:cs typeface="Amazon Ember" panose="020B0603020204020204" pitchFamily="34" charset="0"/>
                  </a:rPr>
                  <a:t>10.22.33.0/24</a:t>
                </a:r>
              </a:p>
              <a:p>
                <a:pPr rtl="0"/>
                <a:endParaRPr lang="en-US" sz="2400" dirty="0">
                  <a:latin typeface="Amazon Ember" panose="020B0603020204020204" pitchFamily="34" charset="0"/>
                  <a:ea typeface="Amazon Ember" panose="020B0603020204020204" pitchFamily="34" charset="0"/>
                  <a:cs typeface="Amazon Ember" panose="020B0603020204020204" pitchFamily="34" charset="0"/>
                </a:endParaRPr>
              </a:p>
              <a:p>
                <a:pPr rtl="0"/>
                <a:r>
                  <a:rPr lang="pt-BR" sz="2400">
                    <a:latin typeface="Amazon Ember" panose="020B0603020204020204" pitchFamily="34" charset="0"/>
                    <a:ea typeface="Amazon Ember" panose="020B0603020204020204" pitchFamily="34" charset="0"/>
                    <a:cs typeface="Amazon Ember" panose="020B0603020204020204" pitchFamily="34" charset="0"/>
                  </a:rPr>
                  <a:t>10.22.0.0/16</a:t>
                </a:r>
                <a:endParaRPr lang="en-US" sz="2400" dirty="0">
                  <a:latin typeface="Amazon Ember" panose="020B0603020204020204" pitchFamily="34" charset="0"/>
                  <a:ea typeface="Amazon Ember" panose="020B0603020204020204" pitchFamily="34" charset="0"/>
                  <a:cs typeface="Amazon Ember" panose="020B0603020204020204" pitchFamily="34" charset="0"/>
                </a:endParaRPr>
              </a:p>
            </p:txBody>
          </p:sp>
        </p:grpSp>
        <p:sp>
          <p:nvSpPr>
            <p:cNvPr id="8" name="Rectangle 7">
              <a:extLst>
                <a:ext uri="{FF2B5EF4-FFF2-40B4-BE49-F238E27FC236}">
                  <a16:creationId xmlns:a16="http://schemas.microsoft.com/office/drawing/2014/main" id="{AE375222-79EB-5847-9C65-7917B3B577AD}"/>
                </a:ext>
              </a:extLst>
            </p:cNvPr>
            <p:cNvSpPr/>
            <p:nvPr/>
          </p:nvSpPr>
          <p:spPr>
            <a:xfrm>
              <a:off x="1989221" y="2133600"/>
              <a:ext cx="7401429" cy="3256547"/>
            </a:xfrm>
            <a:prstGeom prst="rect">
              <a:avLst/>
            </a:prstGeom>
            <a:no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graphicFrame>
        <p:nvGraphicFramePr>
          <p:cNvPr id="10" name="Table 9">
            <a:extLst>
              <a:ext uri="{FF2B5EF4-FFF2-40B4-BE49-F238E27FC236}">
                <a16:creationId xmlns:a16="http://schemas.microsoft.com/office/drawing/2014/main" id="{7C4FEF26-B333-E746-BE6F-622B9F7B62A7}"/>
              </a:ext>
            </a:extLst>
          </p:cNvPr>
          <p:cNvGraphicFramePr>
            <a:graphicFrameLocks noGrp="1"/>
          </p:cNvGraphicFramePr>
          <p:nvPr>
            <p:extLst>
              <p:ext uri="{D42A27DB-BD31-4B8C-83A1-F6EECF244321}">
                <p14:modId xmlns:p14="http://schemas.microsoft.com/office/powerpoint/2010/main" val="2590748417"/>
              </p:ext>
            </p:extLst>
          </p:nvPr>
        </p:nvGraphicFramePr>
        <p:xfrm>
          <a:off x="9006606" y="2123867"/>
          <a:ext cx="2766294" cy="3763876"/>
        </p:xfrm>
        <a:graphic>
          <a:graphicData uri="http://schemas.openxmlformats.org/drawingml/2006/table">
            <a:tbl>
              <a:tblPr firstRow="1" bandRow="1">
                <a:tableStyleId>{F5AB1C69-6EDB-4FF4-983F-18BD219EF322}</a:tableStyleId>
              </a:tblPr>
              <a:tblGrid>
                <a:gridCol w="1383147">
                  <a:extLst>
                    <a:ext uri="{9D8B030D-6E8A-4147-A177-3AD203B41FA5}">
                      <a16:colId xmlns:a16="http://schemas.microsoft.com/office/drawing/2014/main" val="1782342587"/>
                    </a:ext>
                  </a:extLst>
                </a:gridCol>
                <a:gridCol w="1383147">
                  <a:extLst>
                    <a:ext uri="{9D8B030D-6E8A-4147-A177-3AD203B41FA5}">
                      <a16:colId xmlns:a16="http://schemas.microsoft.com/office/drawing/2014/main" val="3153592162"/>
                    </a:ext>
                  </a:extLst>
                </a:gridCol>
              </a:tblGrid>
              <a:tr h="407068">
                <a:tc>
                  <a:txBody>
                    <a:bodyPr/>
                    <a:lstStyle/>
                    <a:p>
                      <a:pPr algn="ctr" rtl="0"/>
                      <a:r>
                        <a:rPr lang="pt-BR">
                          <a:solidFill>
                            <a:schemeClr val="tx1"/>
                          </a:solidFill>
                          <a:latin typeface="Amazon Ember" panose="020B0603020204020204" pitchFamily="34" charset="0"/>
                          <a:ea typeface="Amazon Ember" panose="020B0603020204020204" pitchFamily="34" charset="0"/>
                          <a:cs typeface="Amazon Ember" panose="020B0603020204020204" pitchFamily="34" charset="0"/>
                        </a:rPr>
                        <a:t>CIDR</a:t>
                      </a:r>
                    </a:p>
                  </a:txBody>
                  <a:tcPr anchor="ctr"/>
                </a:tc>
                <a:tc>
                  <a:txBody>
                    <a:bodyPr/>
                    <a:lstStyle/>
                    <a:p>
                      <a:pPr algn="ctr" rtl="0"/>
                      <a:r>
                        <a:rPr lang="pt-BR">
                          <a:solidFill>
                            <a:schemeClr val="tx1"/>
                          </a:solidFill>
                          <a:latin typeface="Amazon Ember" panose="020B0603020204020204" pitchFamily="34" charset="0"/>
                          <a:ea typeface="Amazon Ember" panose="020B0603020204020204" pitchFamily="34" charset="0"/>
                          <a:cs typeface="Amazon Ember" panose="020B0603020204020204" pitchFamily="34" charset="0"/>
                        </a:rPr>
                        <a:t>Total de endereços IP</a:t>
                      </a:r>
                      <a:endParaRPr lang="en-US" dirty="0">
                        <a:solidFill>
                          <a:schemeClr val="tx1"/>
                        </a:solidFill>
                        <a:latin typeface="Amazon Ember" panose="020B0603020204020204" pitchFamily="34" charset="0"/>
                        <a:ea typeface="Amazon Ember" panose="020B0603020204020204" pitchFamily="34" charset="0"/>
                        <a:cs typeface="Amazon Ember" panose="020B0603020204020204" pitchFamily="34" charset="0"/>
                      </a:endParaRPr>
                    </a:p>
                  </a:txBody>
                  <a:tcPr anchor="ctr"/>
                </a:tc>
                <a:extLst>
                  <a:ext uri="{0D108BD9-81ED-4DB2-BD59-A6C34878D82A}">
                    <a16:rowId xmlns:a16="http://schemas.microsoft.com/office/drawing/2014/main" val="2931084991"/>
                  </a:ext>
                </a:extLst>
              </a:tr>
              <a:tr h="407068">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/28</a:t>
                      </a:r>
                    </a:p>
                  </a:txBody>
                  <a:tcPr anchor="ctr"/>
                </a:tc>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16</a:t>
                      </a:r>
                    </a:p>
                  </a:txBody>
                  <a:tcPr anchor="ctr"/>
                </a:tc>
                <a:extLst>
                  <a:ext uri="{0D108BD9-81ED-4DB2-BD59-A6C34878D82A}">
                    <a16:rowId xmlns:a16="http://schemas.microsoft.com/office/drawing/2014/main" val="903392839"/>
                  </a:ext>
                </a:extLst>
              </a:tr>
              <a:tr h="407068">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a:t>
                      </a:r>
                    </a:p>
                  </a:txBody>
                  <a:tcPr anchor="ctr"/>
                </a:tc>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a:t>
                      </a:r>
                    </a:p>
                  </a:txBody>
                  <a:tcPr anchor="ctr"/>
                </a:tc>
                <a:extLst>
                  <a:ext uri="{0D108BD9-81ED-4DB2-BD59-A6C34878D82A}">
                    <a16:rowId xmlns:a16="http://schemas.microsoft.com/office/drawing/2014/main" val="3447268851"/>
                  </a:ext>
                </a:extLst>
              </a:tr>
              <a:tr h="407068">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/20</a:t>
                      </a:r>
                    </a:p>
                  </a:txBody>
                  <a:tcPr anchor="ctr"/>
                </a:tc>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4.096</a:t>
                      </a:r>
                    </a:p>
                  </a:txBody>
                  <a:tcPr anchor="ctr"/>
                </a:tc>
                <a:extLst>
                  <a:ext uri="{0D108BD9-81ED-4DB2-BD59-A6C34878D82A}">
                    <a16:rowId xmlns:a16="http://schemas.microsoft.com/office/drawing/2014/main" val="2664699319"/>
                  </a:ext>
                </a:extLst>
              </a:tr>
              <a:tr h="407068">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/19</a:t>
                      </a:r>
                    </a:p>
                  </a:txBody>
                  <a:tcPr anchor="ctr"/>
                </a:tc>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8.192</a:t>
                      </a:r>
                    </a:p>
                  </a:txBody>
                  <a:tcPr anchor="ctr"/>
                </a:tc>
                <a:extLst>
                  <a:ext uri="{0D108BD9-81ED-4DB2-BD59-A6C34878D82A}">
                    <a16:rowId xmlns:a16="http://schemas.microsoft.com/office/drawing/2014/main" val="2142321620"/>
                  </a:ext>
                </a:extLst>
              </a:tr>
              <a:tr h="407068">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/18</a:t>
                      </a:r>
                    </a:p>
                  </a:txBody>
                  <a:tcPr anchor="ctr"/>
                </a:tc>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16.384</a:t>
                      </a:r>
                    </a:p>
                  </a:txBody>
                  <a:tcPr anchor="ctr"/>
                </a:tc>
                <a:extLst>
                  <a:ext uri="{0D108BD9-81ED-4DB2-BD59-A6C34878D82A}">
                    <a16:rowId xmlns:a16="http://schemas.microsoft.com/office/drawing/2014/main" val="1459202694"/>
                  </a:ext>
                </a:extLst>
              </a:tr>
              <a:tr h="407068">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/17</a:t>
                      </a:r>
                    </a:p>
                  </a:txBody>
                  <a:tcPr anchor="ctr"/>
                </a:tc>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32.768</a:t>
                      </a:r>
                    </a:p>
                  </a:txBody>
                  <a:tcPr anchor="ctr"/>
                </a:tc>
                <a:extLst>
                  <a:ext uri="{0D108BD9-81ED-4DB2-BD59-A6C34878D82A}">
                    <a16:rowId xmlns:a16="http://schemas.microsoft.com/office/drawing/2014/main" val="3240875938"/>
                  </a:ext>
                </a:extLst>
              </a:tr>
              <a:tr h="407068">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/16</a:t>
                      </a:r>
                    </a:p>
                  </a:txBody>
                  <a:tcPr anchor="ctr"/>
                </a:tc>
                <a:tc>
                  <a:txBody>
                    <a:bodyPr/>
                    <a:lstStyle/>
                    <a:p>
                      <a:pPr algn="ctr" rtl="0"/>
                      <a:r>
                        <a:rPr lang="pt-BR">
                          <a:latin typeface="Amazon Ember" panose="020B0603020204020204" pitchFamily="34" charset="0"/>
                          <a:ea typeface="Amazon Ember" panose="020B0603020204020204" pitchFamily="34" charset="0"/>
                          <a:cs typeface="Amazon Ember" panose="020B0603020204020204" pitchFamily="34" charset="0"/>
                        </a:rPr>
                        <a:t>65.536</a:t>
                      </a:r>
                    </a:p>
                  </a:txBody>
                  <a:tcPr anchor="ctr"/>
                </a:tc>
                <a:extLst>
                  <a:ext uri="{0D108BD9-81ED-4DB2-BD59-A6C34878D82A}">
                    <a16:rowId xmlns:a16="http://schemas.microsoft.com/office/drawing/2014/main" val="628357955"/>
                  </a:ext>
                </a:extLst>
              </a:tr>
            </a:tbl>
          </a:graphicData>
        </a:graphic>
      </p:graphicFrame>
    </p:spTree>
    <p:custDataLst>
      <p:tags r:id="rId1"/>
    </p:custDataLst>
    <p:extLst>
      <p:ext uri="{BB962C8B-B14F-4D97-AF65-F5344CB8AC3E}">
        <p14:creationId xmlns:p14="http://schemas.microsoft.com/office/powerpoint/2010/main" val="35570307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3F2B2-F41E-1945-8FB6-C5BC262BC306}"/>
              </a:ext>
            </a:extLst>
          </p:cNvPr>
          <p:cNvSpPr>
            <a:spLocks noGrp="1"/>
          </p:cNvSpPr>
          <p:nvPr>
            <p:ph type="title"/>
          </p:nvPr>
        </p:nvSpPr>
        <p:spPr/>
        <p:txBody>
          <a:bodyPr rtlCol="0"/>
          <a:lstStyle/>
          <a:p>
            <a:pPr rtl="0"/>
            <a:r>
              <a:rPr lang="pt-BR"/>
              <a:t>Sub-redes: divisão de sua VPC</a:t>
            </a:r>
          </a:p>
        </p:txBody>
      </p:sp>
      <p:sp>
        <p:nvSpPr>
          <p:cNvPr id="3" name="Content Placeholder 2">
            <a:extLst>
              <a:ext uri="{FF2B5EF4-FFF2-40B4-BE49-F238E27FC236}">
                <a16:creationId xmlns:a16="http://schemas.microsoft.com/office/drawing/2014/main" id="{4404E353-B26A-4A46-AE7C-5F73E6C27332}"/>
              </a:ext>
            </a:extLst>
          </p:cNvPr>
          <p:cNvSpPr>
            <a:spLocks noGrp="1"/>
          </p:cNvSpPr>
          <p:nvPr>
            <p:ph idx="1"/>
          </p:nvPr>
        </p:nvSpPr>
        <p:spPr>
          <a:xfrm>
            <a:off x="282470" y="1496645"/>
            <a:ext cx="6508179" cy="4648788"/>
          </a:xfrm>
        </p:spPr>
        <p:txBody>
          <a:bodyPr rtlCol="0"/>
          <a:lstStyle/>
          <a:p>
            <a:pPr rtl="0"/>
            <a:r>
              <a:rPr lang="pt-BR" sz="2200" dirty="0"/>
              <a:t>Uma </a:t>
            </a:r>
            <a:r>
              <a:rPr lang="pt-BR" sz="2200" dirty="0" err="1">
                <a:solidFill>
                  <a:schemeClr val="accent5"/>
                </a:solidFill>
                <a:latin typeface="Amazon Ember" panose="02000000000000000000" pitchFamily="2" charset="0"/>
                <a:ea typeface="Amazon Ember" panose="02000000000000000000" pitchFamily="2" charset="0"/>
              </a:rPr>
              <a:t>sub-rede</a:t>
            </a:r>
            <a:r>
              <a:rPr lang="pt-BR" sz="2200" dirty="0"/>
              <a:t> é um segmento ou partição do intervalo de endereços IP de uma VPC em que você pode alocar um grupo de recursos.</a:t>
            </a:r>
          </a:p>
          <a:p>
            <a:pPr rtl="0"/>
            <a:r>
              <a:rPr lang="pt-BR" sz="2200" dirty="0"/>
              <a:t>As </a:t>
            </a:r>
            <a:r>
              <a:rPr lang="pt-BR" sz="2200" dirty="0" err="1"/>
              <a:t>sub-redes</a:t>
            </a:r>
            <a:r>
              <a:rPr lang="pt-BR" sz="2200" dirty="0"/>
              <a:t> </a:t>
            </a:r>
            <a:r>
              <a:rPr lang="pt-BR" sz="2200" dirty="0">
                <a:solidFill>
                  <a:schemeClr val="accent5"/>
                </a:solidFill>
                <a:latin typeface="Amazon Ember" panose="02000000000000000000" pitchFamily="2" charset="0"/>
                <a:ea typeface="Amazon Ember" panose="02000000000000000000" pitchFamily="2" charset="0"/>
              </a:rPr>
              <a:t>não são limites de isolamento</a:t>
            </a:r>
            <a:endParaRPr lang="en-US" sz="2200" dirty="0"/>
          </a:p>
          <a:p>
            <a:pPr rtl="0"/>
            <a:r>
              <a:rPr lang="pt-BR" sz="2200" dirty="0"/>
              <a:t>As </a:t>
            </a:r>
            <a:r>
              <a:rPr lang="pt-BR" sz="2200" dirty="0" err="1"/>
              <a:t>sub-redes</a:t>
            </a:r>
            <a:r>
              <a:rPr lang="pt-BR" sz="2200" dirty="0"/>
              <a:t> são um </a:t>
            </a:r>
            <a:r>
              <a:rPr lang="pt-BR" sz="2200" dirty="0">
                <a:solidFill>
                  <a:schemeClr val="accent5"/>
                </a:solidFill>
                <a:latin typeface="Amazon Ember" panose="02000000000000000000" pitchFamily="2" charset="0"/>
                <a:ea typeface="Amazon Ember" panose="02000000000000000000" pitchFamily="2" charset="0"/>
              </a:rPr>
              <a:t>subconjunto</a:t>
            </a:r>
            <a:r>
              <a:rPr lang="pt-BR" sz="2200" dirty="0"/>
              <a:t> do bloco CIDR da VPC</a:t>
            </a:r>
          </a:p>
          <a:p>
            <a:pPr rtl="0"/>
            <a:r>
              <a:rPr lang="pt-BR" sz="2200" dirty="0">
                <a:solidFill>
                  <a:schemeClr val="accent5"/>
                </a:solidFill>
                <a:latin typeface="Amazon Ember" panose="02000000000000000000" pitchFamily="2" charset="0"/>
                <a:ea typeface="Amazon Ember" panose="02000000000000000000" pitchFamily="2" charset="0"/>
              </a:rPr>
              <a:t>Não é possível sobrepor</a:t>
            </a:r>
            <a:r>
              <a:rPr lang="pt-BR" sz="2200" dirty="0"/>
              <a:t> blocos CIDR de </a:t>
            </a:r>
            <a:r>
              <a:rPr lang="pt-BR" sz="2200" dirty="0" err="1"/>
              <a:t>sub-rede</a:t>
            </a:r>
            <a:endParaRPr lang="en-US" sz="2200" dirty="0"/>
          </a:p>
          <a:p>
            <a:pPr rtl="0"/>
            <a:r>
              <a:rPr lang="pt-BR" sz="2200" dirty="0"/>
              <a:t>Cada </a:t>
            </a:r>
            <a:r>
              <a:rPr lang="pt-BR" sz="2200" dirty="0" err="1"/>
              <a:t>sub-rede</a:t>
            </a:r>
            <a:r>
              <a:rPr lang="pt-BR" sz="2200" dirty="0"/>
              <a:t> reside inteiramente dentro de uma zona de disponibilidade</a:t>
            </a:r>
          </a:p>
          <a:p>
            <a:pPr rtl="0"/>
            <a:r>
              <a:rPr lang="pt-BR" sz="2200" dirty="0"/>
              <a:t>É possível adicionar uma ou mais </a:t>
            </a:r>
            <a:r>
              <a:rPr lang="pt-BR" sz="2200" dirty="0" err="1"/>
              <a:t>sub-redes</a:t>
            </a:r>
            <a:r>
              <a:rPr lang="pt-BR" sz="2200" dirty="0"/>
              <a:t> em cada zona de disponibilidade ou em uma zona local</a:t>
            </a:r>
          </a:p>
          <a:p>
            <a:pPr rtl="0"/>
            <a:r>
              <a:rPr lang="pt-BR" sz="2200" dirty="0"/>
              <a:t>A AWS </a:t>
            </a:r>
            <a:r>
              <a:rPr lang="pt-BR" sz="2200" dirty="0">
                <a:solidFill>
                  <a:schemeClr val="accent5"/>
                </a:solidFill>
                <a:latin typeface="Amazon Ember" panose="02000000000000000000" pitchFamily="2" charset="0"/>
                <a:ea typeface="Amazon Ember" panose="02000000000000000000" pitchFamily="2" charset="0"/>
              </a:rPr>
              <a:t>reserva cinco endereços IP </a:t>
            </a:r>
            <a:r>
              <a:rPr lang="pt-BR" sz="2200" dirty="0"/>
              <a:t>em </a:t>
            </a:r>
            <a:r>
              <a:rPr lang="pt-BR" sz="2200"/>
              <a:t>cada </a:t>
            </a:r>
            <a:r>
              <a:rPr lang="pt-BR" sz="2200" smtClean="0"/>
              <a:t/>
            </a:r>
            <a:br>
              <a:rPr lang="pt-BR" sz="2200" smtClean="0"/>
            </a:br>
            <a:r>
              <a:rPr lang="pt-BR" sz="2200" smtClean="0"/>
              <a:t>sub-rede</a:t>
            </a:r>
            <a:endParaRPr lang="pt-BR" sz="2200" dirty="0"/>
          </a:p>
        </p:txBody>
      </p:sp>
      <p:grpSp>
        <p:nvGrpSpPr>
          <p:cNvPr id="7" name="Group 6" descr="architecture diagram of a vpc spread across two availability zones, and each availability zone has a pubic and private subnet.">
            <a:extLst>
              <a:ext uri="{FF2B5EF4-FFF2-40B4-BE49-F238E27FC236}">
                <a16:creationId xmlns:a16="http://schemas.microsoft.com/office/drawing/2014/main" id="{8A3B3196-3585-46FA-A555-6566ACC05DDC}"/>
              </a:ext>
            </a:extLst>
          </p:cNvPr>
          <p:cNvGrpSpPr/>
          <p:nvPr/>
        </p:nvGrpSpPr>
        <p:grpSpPr>
          <a:xfrm>
            <a:off x="7047896" y="1904504"/>
            <a:ext cx="4908574" cy="3566160"/>
            <a:chOff x="7047896" y="1904504"/>
            <a:chExt cx="4908574" cy="3566160"/>
          </a:xfrm>
        </p:grpSpPr>
        <p:sp>
          <p:nvSpPr>
            <p:cNvPr id="11" name="Rectangle 10">
              <a:extLst>
                <a:ext uri="{FF2B5EF4-FFF2-40B4-BE49-F238E27FC236}">
                  <a16:creationId xmlns:a16="http://schemas.microsoft.com/office/drawing/2014/main" id="{7E60FA4F-54EC-4CE3-BD35-EA646668E822}"/>
                </a:ext>
              </a:extLst>
            </p:cNvPr>
            <p:cNvSpPr/>
            <p:nvPr/>
          </p:nvSpPr>
          <p:spPr>
            <a:xfrm>
              <a:off x="7047896" y="2449424"/>
              <a:ext cx="4908574" cy="297180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a:ln w="0"/>
                  <a:solidFill>
                    <a:srgbClr val="1D8900"/>
                  </a:solidFill>
                  <a:effectLst/>
                  <a:uLnTx/>
                  <a:uFillTx/>
                  <a:ea typeface="+mn-ea"/>
                  <a:cs typeface="+mn-cs"/>
                </a:rPr>
                <a:t>VPC: 10.0.0.0/22</a:t>
              </a:r>
              <a:endParaRPr kumimoji="0" lang="en-US" sz="1100" b="0" i="0" u="none" strike="noStrike" kern="0" cap="none" spc="0" normalizeH="0" baseline="0" noProof="0" dirty="0">
                <a:ln w="0"/>
                <a:solidFill>
                  <a:srgbClr val="1D8900"/>
                </a:solidFill>
                <a:effectLst/>
                <a:uLnTx/>
                <a:uFillTx/>
                <a:ea typeface="+mn-ea"/>
                <a:cs typeface="+mn-cs"/>
              </a:endParaRPr>
            </a:p>
          </p:txBody>
        </p:sp>
        <p:pic>
          <p:nvPicPr>
            <p:cNvPr id="12" name="Graphic 11">
              <a:extLst>
                <a:ext uri="{FF2B5EF4-FFF2-40B4-BE49-F238E27FC236}">
                  <a16:creationId xmlns:a16="http://schemas.microsoft.com/office/drawing/2014/main" id="{3DF85989-550D-4C0C-B193-998D3B9AD209}"/>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7047896" y="2449425"/>
              <a:ext cx="365760" cy="365760"/>
            </a:xfrm>
            <a:prstGeom prst="rect">
              <a:avLst/>
            </a:prstGeom>
          </p:spPr>
        </p:pic>
        <p:sp>
          <p:nvSpPr>
            <p:cNvPr id="13" name="Rectangle 12">
              <a:extLst>
                <a:ext uri="{FF2B5EF4-FFF2-40B4-BE49-F238E27FC236}">
                  <a16:creationId xmlns:a16="http://schemas.microsoft.com/office/drawing/2014/main" id="{38B03371-F59B-4F6C-A156-B2C3AFBCDFD7}"/>
                </a:ext>
              </a:extLst>
            </p:cNvPr>
            <p:cNvSpPr/>
            <p:nvPr/>
          </p:nvSpPr>
          <p:spPr>
            <a:xfrm>
              <a:off x="9896725" y="4165808"/>
              <a:ext cx="1828800" cy="1143000"/>
            </a:xfrm>
            <a:prstGeom prst="rect">
              <a:avLst/>
            </a:prstGeom>
            <a:solidFill>
              <a:srgbClr val="007CBC">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dirty="0">
                  <a:ln>
                    <a:noFill/>
                  </a:ln>
                  <a:solidFill>
                    <a:srgbClr val="007CBC"/>
                  </a:solidFill>
                  <a:effectLst/>
                  <a:uLnTx/>
                  <a:uFillTx/>
                  <a:ea typeface="+mn-ea"/>
                  <a:cs typeface="+mn-cs"/>
                </a:rPr>
                <a:t> </a:t>
              </a:r>
              <a:r>
                <a:rPr lang="pt-BR" sz="1400" b="0" i="0" u="none" strike="noStrike" kern="0" cap="none" spc="0" normalizeH="0" noProof="0" dirty="0" err="1">
                  <a:ln>
                    <a:noFill/>
                  </a:ln>
                  <a:solidFill>
                    <a:srgbClr val="007CBC"/>
                  </a:solidFill>
                  <a:effectLst/>
                  <a:uLnTx/>
                  <a:uFillTx/>
                  <a:ea typeface="+mn-ea"/>
                  <a:cs typeface="+mn-cs"/>
                </a:rPr>
                <a:t>Sub-rede</a:t>
              </a:r>
              <a:r>
                <a:rPr lang="pt-BR" sz="1400" b="0" i="0" u="none" strike="noStrike" kern="0" cap="none" spc="0" normalizeH="0" noProof="0" dirty="0">
                  <a:ln>
                    <a:noFill/>
                  </a:ln>
                  <a:solidFill>
                    <a:srgbClr val="007CBC"/>
                  </a:solidFill>
                  <a:effectLst/>
                  <a:uLnTx/>
                  <a:uFillTx/>
                  <a:ea typeface="+mn-ea"/>
                  <a:cs typeface="+mn-cs"/>
                </a:rPr>
                <a:t> privada</a:t>
              </a:r>
            </a:p>
          </p:txBody>
        </p:sp>
        <p:sp>
          <p:nvSpPr>
            <p:cNvPr id="14" name="Rectangle 13">
              <a:extLst>
                <a:ext uri="{FF2B5EF4-FFF2-40B4-BE49-F238E27FC236}">
                  <a16:creationId xmlns:a16="http://schemas.microsoft.com/office/drawing/2014/main" id="{C92E5CF6-79ED-48BC-89E4-D84D01EC47AD}"/>
                </a:ext>
              </a:extLst>
            </p:cNvPr>
            <p:cNvSpPr/>
            <p:nvPr/>
          </p:nvSpPr>
          <p:spPr>
            <a:xfrm>
              <a:off x="9896725" y="2857500"/>
              <a:ext cx="1828800" cy="114300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a:ln>
                    <a:noFill/>
                  </a:ln>
                  <a:solidFill>
                    <a:srgbClr val="1D8900"/>
                  </a:solidFill>
                  <a:effectLst/>
                  <a:uLnTx/>
                  <a:uFillTx/>
                  <a:ea typeface="+mn-ea"/>
                  <a:cs typeface="+mn-cs"/>
                </a:rPr>
                <a:t> Sub-rede pública</a:t>
              </a:r>
            </a:p>
          </p:txBody>
        </p:sp>
        <p:pic>
          <p:nvPicPr>
            <p:cNvPr id="15" name="Graphic 14">
              <a:extLst>
                <a:ext uri="{FF2B5EF4-FFF2-40B4-BE49-F238E27FC236}">
                  <a16:creationId xmlns:a16="http://schemas.microsoft.com/office/drawing/2014/main" id="{3EA994EA-F593-4049-8020-99CEBBF8E8F9}"/>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9896725" y="2855141"/>
              <a:ext cx="365760" cy="365760"/>
            </a:xfrm>
            <a:prstGeom prst="rect">
              <a:avLst/>
            </a:prstGeom>
          </p:spPr>
        </p:pic>
        <p:pic>
          <p:nvPicPr>
            <p:cNvPr id="16" name="Graphic 15">
              <a:extLst>
                <a:ext uri="{FF2B5EF4-FFF2-40B4-BE49-F238E27FC236}">
                  <a16:creationId xmlns:a16="http://schemas.microsoft.com/office/drawing/2014/main" id="{52A69460-C0C8-4228-9A57-D3FC44BF340B}"/>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9896725" y="4163449"/>
              <a:ext cx="365760" cy="365760"/>
            </a:xfrm>
            <a:prstGeom prst="rect">
              <a:avLst/>
            </a:prstGeom>
          </p:spPr>
        </p:pic>
        <p:sp>
          <p:nvSpPr>
            <p:cNvPr id="17" name="Rectangle 16">
              <a:extLst>
                <a:ext uri="{FF2B5EF4-FFF2-40B4-BE49-F238E27FC236}">
                  <a16:creationId xmlns:a16="http://schemas.microsoft.com/office/drawing/2014/main" id="{5B65211D-7D9B-4BD3-9F04-6D53F3B2470B}"/>
                </a:ext>
              </a:extLst>
            </p:cNvPr>
            <p:cNvSpPr/>
            <p:nvPr/>
          </p:nvSpPr>
          <p:spPr>
            <a:xfrm>
              <a:off x="7620206" y="4165808"/>
              <a:ext cx="1828800" cy="1143000"/>
            </a:xfrm>
            <a:prstGeom prst="rect">
              <a:avLst/>
            </a:prstGeom>
            <a:solidFill>
              <a:srgbClr val="007CBC">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a:ln>
                    <a:noFill/>
                  </a:ln>
                  <a:solidFill>
                    <a:srgbClr val="007CBC"/>
                  </a:solidFill>
                  <a:effectLst/>
                  <a:uLnTx/>
                  <a:uFillTx/>
                  <a:ea typeface="+mn-ea"/>
                  <a:cs typeface="+mn-cs"/>
                </a:rPr>
                <a:t> Sub-rede privada</a:t>
              </a:r>
            </a:p>
          </p:txBody>
        </p:sp>
        <p:sp>
          <p:nvSpPr>
            <p:cNvPr id="18" name="Rectangle 17">
              <a:extLst>
                <a:ext uri="{FF2B5EF4-FFF2-40B4-BE49-F238E27FC236}">
                  <a16:creationId xmlns:a16="http://schemas.microsoft.com/office/drawing/2014/main" id="{A8E8F2FD-79B0-4D1F-8FCC-5670D15A488A}"/>
                </a:ext>
              </a:extLst>
            </p:cNvPr>
            <p:cNvSpPr/>
            <p:nvPr/>
          </p:nvSpPr>
          <p:spPr>
            <a:xfrm>
              <a:off x="7620206" y="2857500"/>
              <a:ext cx="1828800" cy="114300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dirty="0">
                  <a:ln>
                    <a:noFill/>
                  </a:ln>
                  <a:solidFill>
                    <a:srgbClr val="1D8900"/>
                  </a:solidFill>
                  <a:effectLst/>
                  <a:uLnTx/>
                  <a:uFillTx/>
                  <a:ea typeface="+mn-ea"/>
                  <a:cs typeface="+mn-cs"/>
                </a:rPr>
                <a:t> </a:t>
              </a:r>
              <a:r>
                <a:rPr lang="pt-BR" sz="1400" b="0" i="0" u="none" strike="noStrike" kern="0" cap="none" spc="0" normalizeH="0" noProof="0" dirty="0" err="1">
                  <a:ln>
                    <a:noFill/>
                  </a:ln>
                  <a:solidFill>
                    <a:srgbClr val="1D8900"/>
                  </a:solidFill>
                  <a:effectLst/>
                  <a:uLnTx/>
                  <a:uFillTx/>
                  <a:ea typeface="+mn-ea"/>
                  <a:cs typeface="+mn-cs"/>
                </a:rPr>
                <a:t>Sub-rede</a:t>
              </a:r>
              <a:r>
                <a:rPr lang="pt-BR" sz="1400" b="0" i="0" u="none" strike="noStrike" kern="0" cap="none" spc="0" normalizeH="0" noProof="0" dirty="0">
                  <a:ln>
                    <a:noFill/>
                  </a:ln>
                  <a:solidFill>
                    <a:srgbClr val="1D8900"/>
                  </a:solidFill>
                  <a:effectLst/>
                  <a:uLnTx/>
                  <a:uFillTx/>
                  <a:ea typeface="+mn-ea"/>
                  <a:cs typeface="+mn-cs"/>
                </a:rPr>
                <a:t> pública</a:t>
              </a:r>
            </a:p>
          </p:txBody>
        </p:sp>
        <p:pic>
          <p:nvPicPr>
            <p:cNvPr id="19" name="Graphic 18">
              <a:extLst>
                <a:ext uri="{FF2B5EF4-FFF2-40B4-BE49-F238E27FC236}">
                  <a16:creationId xmlns:a16="http://schemas.microsoft.com/office/drawing/2014/main" id="{936409E1-E66A-418B-B340-5368E004B84D}"/>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7620206" y="2855141"/>
              <a:ext cx="365760" cy="365760"/>
            </a:xfrm>
            <a:prstGeom prst="rect">
              <a:avLst/>
            </a:prstGeom>
          </p:spPr>
        </p:pic>
        <p:pic>
          <p:nvPicPr>
            <p:cNvPr id="20" name="Graphic 19">
              <a:extLst>
                <a:ext uri="{FF2B5EF4-FFF2-40B4-BE49-F238E27FC236}">
                  <a16:creationId xmlns:a16="http://schemas.microsoft.com/office/drawing/2014/main" id="{9BF4E999-3D1F-4CE4-938B-8473F90867ED}"/>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7620206" y="4163449"/>
              <a:ext cx="365760" cy="365760"/>
            </a:xfrm>
            <a:prstGeom prst="rect">
              <a:avLst/>
            </a:prstGeom>
          </p:spPr>
        </p:pic>
        <p:sp>
          <p:nvSpPr>
            <p:cNvPr id="4" name="TextBox 3">
              <a:extLst>
                <a:ext uri="{FF2B5EF4-FFF2-40B4-BE49-F238E27FC236}">
                  <a16:creationId xmlns:a16="http://schemas.microsoft.com/office/drawing/2014/main" id="{C08B7326-8C9A-46C2-B1D7-04EAC53E6317}"/>
                </a:ext>
              </a:extLst>
            </p:cNvPr>
            <p:cNvSpPr txBox="1"/>
            <p:nvPr/>
          </p:nvSpPr>
          <p:spPr>
            <a:xfrm>
              <a:off x="7753871" y="3302874"/>
              <a:ext cx="1548821" cy="523220"/>
            </a:xfrm>
            <a:prstGeom prst="rect">
              <a:avLst/>
            </a:prstGeom>
            <a:noFill/>
          </p:spPr>
          <p:txBody>
            <a:bodyPr wrap="none" rtlCol="0">
              <a:spAutoFit/>
            </a:bodyPr>
            <a:lstStyle/>
            <a:p>
              <a:pPr algn="ctr" rtl="0"/>
              <a:r>
                <a:rPr lang="pt-BR" sz="1400">
                  <a:ea typeface="Amazon Ember Light" panose="020B0403020204020204" pitchFamily="34" charset="0"/>
                  <a:cs typeface="Amazon Ember Light" panose="020B0403020204020204" pitchFamily="34" charset="0"/>
                </a:rPr>
                <a:t>10.0.0.0/24</a:t>
              </a:r>
            </a:p>
            <a:p>
              <a:pPr algn="ctr" rtl="0"/>
              <a:r>
                <a:rPr lang="pt-BR" sz="1400">
                  <a:ea typeface="Amazon Ember Light" panose="020B0403020204020204" pitchFamily="34" charset="0"/>
                  <a:cs typeface="Amazon Ember Light" panose="020B0403020204020204" pitchFamily="34" charset="0"/>
                </a:rPr>
                <a:t>251 endereços IP</a:t>
              </a:r>
            </a:p>
          </p:txBody>
        </p:sp>
        <p:sp>
          <p:nvSpPr>
            <p:cNvPr id="21" name="Rectangle 20">
              <a:extLst>
                <a:ext uri="{FF2B5EF4-FFF2-40B4-BE49-F238E27FC236}">
                  <a16:creationId xmlns:a16="http://schemas.microsoft.com/office/drawing/2014/main" id="{92559D9D-F87C-412F-9D2F-BA4919EDD2AC}"/>
                </a:ext>
              </a:extLst>
            </p:cNvPr>
            <p:cNvSpPr/>
            <p:nvPr/>
          </p:nvSpPr>
          <p:spPr>
            <a:xfrm>
              <a:off x="7468249" y="1904504"/>
              <a:ext cx="2154155" cy="3566160"/>
            </a:xfrm>
            <a:prstGeom prst="rect">
              <a:avLst/>
            </a:prstGeom>
            <a:noFill/>
            <a:ln w="12700" cap="flat" cmpd="sng" algn="ctr">
              <a:solidFill>
                <a:srgbClr val="007CBC"/>
              </a:solidFill>
              <a:prstDash val="dash"/>
              <a:miter lim="800000"/>
            </a:ln>
            <a:effectLst/>
          </p:spPr>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dirty="0">
                  <a:ln>
                    <a:noFill/>
                  </a:ln>
                  <a:solidFill>
                    <a:srgbClr val="007CBC"/>
                  </a:solidFill>
                  <a:effectLst/>
                  <a:uLnTx/>
                  <a:uFillTx/>
                  <a:ea typeface="+mn-ea"/>
                  <a:cs typeface="+mn-cs"/>
                </a:rPr>
                <a:t>Zona de disponibilidade</a:t>
              </a:r>
            </a:p>
          </p:txBody>
        </p:sp>
        <p:sp>
          <p:nvSpPr>
            <p:cNvPr id="22" name="Rectangle 21">
              <a:extLst>
                <a:ext uri="{FF2B5EF4-FFF2-40B4-BE49-F238E27FC236}">
                  <a16:creationId xmlns:a16="http://schemas.microsoft.com/office/drawing/2014/main" id="{3A3CCFB3-08CD-46E4-993F-35511A2D6CC7}"/>
                </a:ext>
              </a:extLst>
            </p:cNvPr>
            <p:cNvSpPr/>
            <p:nvPr/>
          </p:nvSpPr>
          <p:spPr>
            <a:xfrm>
              <a:off x="9726541" y="1904504"/>
              <a:ext cx="2103120" cy="3566160"/>
            </a:xfrm>
            <a:prstGeom prst="rect">
              <a:avLst/>
            </a:prstGeom>
            <a:noFill/>
            <a:ln w="12700" cap="flat" cmpd="sng" algn="ctr">
              <a:solidFill>
                <a:srgbClr val="007CBC"/>
              </a:solidFill>
              <a:prstDash val="dash"/>
              <a:miter lim="800000"/>
            </a:ln>
            <a:effectLst/>
          </p:spPr>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a:ln>
                    <a:noFill/>
                  </a:ln>
                  <a:solidFill>
                    <a:srgbClr val="007CBC"/>
                  </a:solidFill>
                  <a:effectLst/>
                  <a:uLnTx/>
                  <a:uFillTx/>
                  <a:ea typeface="+mn-ea"/>
                  <a:cs typeface="+mn-cs"/>
                </a:rPr>
                <a:t>Zona de disponibilidade</a:t>
              </a:r>
            </a:p>
          </p:txBody>
        </p:sp>
        <p:sp>
          <p:nvSpPr>
            <p:cNvPr id="23" name="TextBox 22">
              <a:extLst>
                <a:ext uri="{FF2B5EF4-FFF2-40B4-BE49-F238E27FC236}">
                  <a16:creationId xmlns:a16="http://schemas.microsoft.com/office/drawing/2014/main" id="{85010006-E160-4B26-AC48-CDEF16021513}"/>
                </a:ext>
              </a:extLst>
            </p:cNvPr>
            <p:cNvSpPr txBox="1"/>
            <p:nvPr/>
          </p:nvSpPr>
          <p:spPr>
            <a:xfrm>
              <a:off x="10056718" y="3302874"/>
              <a:ext cx="1548821" cy="523220"/>
            </a:xfrm>
            <a:prstGeom prst="rect">
              <a:avLst/>
            </a:prstGeom>
            <a:noFill/>
          </p:spPr>
          <p:txBody>
            <a:bodyPr wrap="none" rtlCol="0">
              <a:spAutoFit/>
            </a:bodyPr>
            <a:lstStyle/>
            <a:p>
              <a:pPr algn="ctr" rtl="0"/>
              <a:r>
                <a:rPr lang="pt-BR" sz="1400">
                  <a:ea typeface="Amazon Ember Light" panose="020B0403020204020204" pitchFamily="34" charset="0"/>
                  <a:cs typeface="Amazon Ember Light" panose="020B0403020204020204" pitchFamily="34" charset="0"/>
                </a:rPr>
                <a:t>10.0.2.0/24</a:t>
              </a:r>
              <a:r>
                <a:rPr lang="en-US" sz="1400" dirty="0">
                  <a:ea typeface="Amazon Ember Light" panose="020B0403020204020204" pitchFamily="34" charset="0"/>
                  <a:cs typeface="Amazon Ember Light" panose="020B0403020204020204" pitchFamily="34" charset="0"/>
                </a:rPr>
                <a:t/>
              </a:r>
              <a:br>
                <a:rPr lang="en-US" sz="1400" dirty="0">
                  <a:ea typeface="Amazon Ember Light" panose="020B0403020204020204" pitchFamily="34" charset="0"/>
                  <a:cs typeface="Amazon Ember Light" panose="020B0403020204020204" pitchFamily="34" charset="0"/>
                </a:rPr>
              </a:br>
              <a:r>
                <a:rPr lang="pt-BR" sz="1400">
                  <a:ea typeface="Amazon Ember Light" panose="020B0403020204020204" pitchFamily="34" charset="0"/>
                  <a:cs typeface="Amazon Ember Light" panose="020B0403020204020204" pitchFamily="34" charset="0"/>
                </a:rPr>
                <a:t>251 endereços IP</a:t>
              </a:r>
            </a:p>
          </p:txBody>
        </p:sp>
        <p:sp>
          <p:nvSpPr>
            <p:cNvPr id="24" name="TextBox 23">
              <a:extLst>
                <a:ext uri="{FF2B5EF4-FFF2-40B4-BE49-F238E27FC236}">
                  <a16:creationId xmlns:a16="http://schemas.microsoft.com/office/drawing/2014/main" id="{3C3BB865-928B-4828-B21D-6FEEF4C4551A}"/>
                </a:ext>
              </a:extLst>
            </p:cNvPr>
            <p:cNvSpPr txBox="1"/>
            <p:nvPr/>
          </p:nvSpPr>
          <p:spPr>
            <a:xfrm>
              <a:off x="7753871" y="4698577"/>
              <a:ext cx="1548821" cy="523220"/>
            </a:xfrm>
            <a:prstGeom prst="rect">
              <a:avLst/>
            </a:prstGeom>
            <a:noFill/>
          </p:spPr>
          <p:txBody>
            <a:bodyPr wrap="none" rtlCol="0">
              <a:spAutoFit/>
            </a:bodyPr>
            <a:lstStyle/>
            <a:p>
              <a:pPr algn="ctr" rtl="0"/>
              <a:r>
                <a:rPr lang="pt-BR" sz="1400">
                  <a:ea typeface="Amazon Ember Light" panose="020B0403020204020204" pitchFamily="34" charset="0"/>
                  <a:cs typeface="Amazon Ember Light" panose="020B0403020204020204" pitchFamily="34" charset="0"/>
                </a:rPr>
                <a:t>10.0.1.0/24</a:t>
              </a:r>
              <a:r>
                <a:rPr lang="en-US" sz="1400" dirty="0">
                  <a:ea typeface="Amazon Ember Light" panose="020B0403020204020204" pitchFamily="34" charset="0"/>
                  <a:cs typeface="Amazon Ember Light" panose="020B0403020204020204" pitchFamily="34" charset="0"/>
                </a:rPr>
                <a:t/>
              </a:r>
              <a:br>
                <a:rPr lang="en-US" sz="1400" dirty="0">
                  <a:ea typeface="Amazon Ember Light" panose="020B0403020204020204" pitchFamily="34" charset="0"/>
                  <a:cs typeface="Amazon Ember Light" panose="020B0403020204020204" pitchFamily="34" charset="0"/>
                </a:rPr>
              </a:br>
              <a:r>
                <a:rPr lang="pt-BR" sz="1400">
                  <a:ea typeface="Amazon Ember Light" panose="020B0403020204020204" pitchFamily="34" charset="0"/>
                  <a:cs typeface="Amazon Ember Light" panose="020B0403020204020204" pitchFamily="34" charset="0"/>
                </a:rPr>
                <a:t>251 endereços IP</a:t>
              </a:r>
            </a:p>
          </p:txBody>
        </p:sp>
        <p:sp>
          <p:nvSpPr>
            <p:cNvPr id="25" name="TextBox 24">
              <a:extLst>
                <a:ext uri="{FF2B5EF4-FFF2-40B4-BE49-F238E27FC236}">
                  <a16:creationId xmlns:a16="http://schemas.microsoft.com/office/drawing/2014/main" id="{58B5E310-A948-4C03-A0FF-F3C097D2A1B2}"/>
                </a:ext>
              </a:extLst>
            </p:cNvPr>
            <p:cNvSpPr txBox="1"/>
            <p:nvPr/>
          </p:nvSpPr>
          <p:spPr>
            <a:xfrm>
              <a:off x="10056718" y="4698577"/>
              <a:ext cx="1548821" cy="523220"/>
            </a:xfrm>
            <a:prstGeom prst="rect">
              <a:avLst/>
            </a:prstGeom>
            <a:noFill/>
          </p:spPr>
          <p:txBody>
            <a:bodyPr wrap="none" rtlCol="0">
              <a:spAutoFit/>
            </a:bodyPr>
            <a:lstStyle/>
            <a:p>
              <a:pPr algn="ctr" rtl="0"/>
              <a:r>
                <a:rPr lang="pt-BR" sz="1400" dirty="0">
                  <a:ea typeface="Amazon Ember Light" panose="020B0403020204020204" pitchFamily="34" charset="0"/>
                  <a:cs typeface="Amazon Ember Light" panose="020B0403020204020204" pitchFamily="34" charset="0"/>
                </a:rPr>
                <a:t>10.0.3.0/24</a:t>
              </a:r>
              <a:r>
                <a:rPr lang="en-US" sz="1400" dirty="0">
                  <a:ea typeface="Amazon Ember Light" panose="020B0403020204020204" pitchFamily="34" charset="0"/>
                  <a:cs typeface="Amazon Ember Light" panose="020B0403020204020204" pitchFamily="34" charset="0"/>
                </a:rPr>
                <a:t/>
              </a:r>
              <a:br>
                <a:rPr lang="en-US" sz="1400" dirty="0">
                  <a:ea typeface="Amazon Ember Light" panose="020B0403020204020204" pitchFamily="34" charset="0"/>
                  <a:cs typeface="Amazon Ember Light" panose="020B0403020204020204" pitchFamily="34" charset="0"/>
                </a:rPr>
              </a:br>
              <a:r>
                <a:rPr lang="pt-BR" sz="1400" dirty="0">
                  <a:ea typeface="Amazon Ember Light" panose="020B0403020204020204" pitchFamily="34" charset="0"/>
                  <a:cs typeface="Amazon Ember Light" panose="020B0403020204020204" pitchFamily="34" charset="0"/>
                </a:rPr>
                <a:t>251 endereços IP</a:t>
              </a:r>
            </a:p>
          </p:txBody>
        </p:sp>
      </p:grpSp>
      <p:sp>
        <p:nvSpPr>
          <p:cNvPr id="10" name="TextBox 9">
            <a:extLst>
              <a:ext uri="{FF2B5EF4-FFF2-40B4-BE49-F238E27FC236}">
                <a16:creationId xmlns:a16="http://schemas.microsoft.com/office/drawing/2014/main" id="{8519F7D3-C33B-4441-86BB-8A4A8B5B3DDB}"/>
              </a:ext>
            </a:extLst>
          </p:cNvPr>
          <p:cNvSpPr txBox="1"/>
          <p:nvPr/>
        </p:nvSpPr>
        <p:spPr>
          <a:xfrm>
            <a:off x="6894786" y="5751763"/>
            <a:ext cx="4893397" cy="769441"/>
          </a:xfrm>
          <a:prstGeom prst="rect">
            <a:avLst/>
          </a:prstGeom>
          <a:noFill/>
        </p:spPr>
        <p:txBody>
          <a:bodyPr wrap="square" rtlCol="0">
            <a:spAutoFit/>
          </a:bodyPr>
          <a:lstStyle/>
          <a:p>
            <a:pPr rtl="0"/>
            <a:r>
              <a:rPr lang="pt-BR" sz="2200" dirty="0">
                <a:latin typeface="Amazon Ember" panose="020B0603020204020204" pitchFamily="34" charset="0"/>
                <a:ea typeface="Amazon Ember" panose="020B0603020204020204" pitchFamily="34" charset="0"/>
                <a:cs typeface="Amazon Ember" panose="020B0603020204020204" pitchFamily="34" charset="0"/>
              </a:rPr>
              <a:t>Exemplo</a:t>
            </a:r>
            <a:r>
              <a:rPr lang="pt-BR" sz="2200" dirty="0">
                <a:ea typeface="Amazon Ember" panose="020B0603020204020204" pitchFamily="34" charset="0"/>
                <a:cs typeface="Amazon Ember" panose="020B0603020204020204" pitchFamily="34" charset="0"/>
              </a:rPr>
              <a:t>: uma VPC com </a:t>
            </a:r>
            <a:r>
              <a:rPr lang="pt-BR" sz="2200" dirty="0">
                <a:solidFill>
                  <a:schemeClr val="accent5"/>
                </a:solidFill>
                <a:latin typeface="Amazon Ember" panose="02000000000000000000" pitchFamily="2" charset="0"/>
                <a:ea typeface="Amazon Ember" panose="02000000000000000000" pitchFamily="2" charset="0"/>
                <a:cs typeface="Amazon Ember" panose="020B0603020204020204" pitchFamily="34" charset="0"/>
              </a:rPr>
              <a:t>CIDR /22 </a:t>
            </a:r>
            <a:r>
              <a:rPr lang="pt-BR" sz="2200" dirty="0">
                <a:ea typeface="Amazon Ember" panose="020B0603020204020204" pitchFamily="34" charset="0"/>
                <a:cs typeface="Amazon Ember" panose="020B0603020204020204" pitchFamily="34" charset="0"/>
              </a:rPr>
              <a:t>inclui um total de 1.024 endereços IP.</a:t>
            </a:r>
          </a:p>
        </p:txBody>
      </p:sp>
    </p:spTree>
    <p:custDataLst>
      <p:tags r:id="rId1"/>
    </p:custDataLst>
    <p:extLst>
      <p:ext uri="{BB962C8B-B14F-4D97-AF65-F5344CB8AC3E}">
        <p14:creationId xmlns:p14="http://schemas.microsoft.com/office/powerpoint/2010/main" val="1464251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081BB-E5CB-42F1-83C9-3D7219C84449}"/>
              </a:ext>
            </a:extLst>
          </p:cNvPr>
          <p:cNvSpPr>
            <a:spLocks noGrp="1"/>
          </p:cNvSpPr>
          <p:nvPr>
            <p:ph type="title"/>
          </p:nvPr>
        </p:nvSpPr>
        <p:spPr/>
        <p:txBody>
          <a:bodyPr rtlCol="0"/>
          <a:lstStyle/>
          <a:p>
            <a:pPr rtl="0"/>
            <a:r>
              <a:rPr lang="pt-BR"/>
              <a:t>Melhores práticas de design da VPC</a:t>
            </a:r>
          </a:p>
        </p:txBody>
      </p:sp>
      <p:sp>
        <p:nvSpPr>
          <p:cNvPr id="3" name="Content Placeholder 2">
            <a:extLst>
              <a:ext uri="{FF2B5EF4-FFF2-40B4-BE49-F238E27FC236}">
                <a16:creationId xmlns:a16="http://schemas.microsoft.com/office/drawing/2014/main" id="{B61EDF56-C479-4679-BE37-4A2EEA46C8BA}"/>
              </a:ext>
            </a:extLst>
          </p:cNvPr>
          <p:cNvSpPr>
            <a:spLocks noGrp="1"/>
          </p:cNvSpPr>
          <p:nvPr>
            <p:ph idx="1"/>
          </p:nvPr>
        </p:nvSpPr>
        <p:spPr/>
        <p:txBody>
          <a:bodyPr rtlCol="0"/>
          <a:lstStyle/>
          <a:p>
            <a:pPr rtl="0">
              <a:buClr>
                <a:schemeClr val="tx1"/>
              </a:buClr>
            </a:pPr>
            <a:r>
              <a:rPr lang="pt-BR"/>
              <a:t>Crie </a:t>
            </a:r>
            <a:r>
              <a:rPr lang="pt-BR">
                <a:solidFill>
                  <a:schemeClr val="accent5"/>
                </a:solidFill>
                <a:latin typeface="Amazon Ember" panose="02000000000000000000" pitchFamily="2" charset="0"/>
                <a:ea typeface="Amazon Ember" panose="02000000000000000000" pitchFamily="2" charset="0"/>
              </a:rPr>
              <a:t>uma sub-rede </a:t>
            </a:r>
            <a:r>
              <a:rPr lang="pt-BR"/>
              <a:t>por zona de disponibilidade disponível para </a:t>
            </a:r>
            <a:r>
              <a:rPr lang="pt-BR">
                <a:solidFill>
                  <a:schemeClr val="accent5"/>
                </a:solidFill>
                <a:latin typeface="Amazon Ember" panose="02000000000000000000" pitchFamily="2" charset="0"/>
                <a:ea typeface="Amazon Ember" panose="02000000000000000000" pitchFamily="2" charset="0"/>
              </a:rPr>
              <a:t>cada grupo de hosts</a:t>
            </a:r>
            <a:r>
              <a:rPr lang="pt-BR"/>
              <a:t> que tenham requisitos exclusivos de roteamento.</a:t>
            </a:r>
          </a:p>
          <a:p>
            <a:pPr rtl="0">
              <a:buClr>
                <a:schemeClr val="tx1"/>
              </a:buClr>
            </a:pPr>
            <a:r>
              <a:rPr lang="pt-BR">
                <a:solidFill>
                  <a:schemeClr val="accent5"/>
                </a:solidFill>
                <a:latin typeface="Amazon Ember" panose="02000000000000000000" pitchFamily="2" charset="0"/>
                <a:ea typeface="Amazon Ember" panose="02000000000000000000" pitchFamily="2" charset="0"/>
              </a:rPr>
              <a:t>Divida o intervalo de rede da VPC uniformemente </a:t>
            </a:r>
            <a:r>
              <a:rPr lang="pt-BR"/>
              <a:t>entre todas as zonas de disponibilidade disponíveis em uma região.</a:t>
            </a:r>
          </a:p>
          <a:p>
            <a:pPr rtl="0">
              <a:buClr>
                <a:schemeClr val="tx1"/>
              </a:buClr>
            </a:pPr>
            <a:r>
              <a:rPr lang="pt-BR"/>
              <a:t>Não aloque todos os endereços de rede de uma só vez. Em vez disso, </a:t>
            </a:r>
            <a:r>
              <a:rPr lang="pt-BR">
                <a:solidFill>
                  <a:schemeClr val="accent5"/>
                </a:solidFill>
                <a:latin typeface="Amazon Ember" panose="02000000000000000000" pitchFamily="2" charset="0"/>
                <a:ea typeface="Amazon Ember" panose="02000000000000000000" pitchFamily="2" charset="0"/>
              </a:rPr>
              <a:t>reserve um pouco de espaço de endereço</a:t>
            </a:r>
            <a:r>
              <a:rPr lang="pt-BR">
                <a:latin typeface="Amazon Ember" panose="02000000000000000000" pitchFamily="2" charset="0"/>
                <a:ea typeface="Amazon Ember" panose="02000000000000000000" pitchFamily="2" charset="0"/>
              </a:rPr>
              <a:t> </a:t>
            </a:r>
            <a:r>
              <a:rPr lang="pt-BR"/>
              <a:t>para uso futuro.</a:t>
            </a:r>
          </a:p>
          <a:p>
            <a:pPr rtl="0">
              <a:buClr>
                <a:schemeClr val="tx1"/>
              </a:buClr>
            </a:pPr>
            <a:r>
              <a:rPr lang="pt-BR"/>
              <a:t>Dimensione as sub-redes e o CIDR da VPC de modo a </a:t>
            </a:r>
            <a:r>
              <a:rPr lang="pt-BR">
                <a:solidFill>
                  <a:schemeClr val="accent5"/>
                </a:solidFill>
                <a:latin typeface="Amazon Ember" panose="02000000000000000000" pitchFamily="2" charset="0"/>
                <a:ea typeface="Amazon Ember" panose="02000000000000000000" pitchFamily="2" charset="0"/>
              </a:rPr>
              <a:t>auxiliar um crescimento significativo</a:t>
            </a:r>
            <a:r>
              <a:rPr lang="pt-BR">
                <a:latin typeface="Amazon Ember" panose="02000000000000000000" pitchFamily="2" charset="0"/>
                <a:ea typeface="Amazon Ember" panose="02000000000000000000" pitchFamily="2" charset="0"/>
              </a:rPr>
              <a:t> </a:t>
            </a:r>
            <a:r>
              <a:rPr lang="pt-BR"/>
              <a:t>para as cargas de trabalho esperadas.</a:t>
            </a:r>
          </a:p>
          <a:p>
            <a:pPr rtl="0">
              <a:buClr>
                <a:schemeClr val="tx1"/>
              </a:buClr>
            </a:pPr>
            <a:r>
              <a:rPr lang="pt-BR"/>
              <a:t>Certifique-se de que o intervalo de rede da VPC (bloco CIDR) </a:t>
            </a:r>
            <a:r>
              <a:rPr lang="pt-BR">
                <a:solidFill>
                  <a:schemeClr val="accent5"/>
                </a:solidFill>
                <a:latin typeface="Amazon Ember" panose="02000000000000000000" pitchFamily="2" charset="0"/>
                <a:ea typeface="Amazon Ember" panose="02000000000000000000" pitchFamily="2" charset="0"/>
              </a:rPr>
              <a:t>não se sobreponha </a:t>
            </a:r>
            <a:r>
              <a:rPr lang="pt-BR"/>
              <a:t>a outros intervalos de rede privada da sua organização.</a:t>
            </a:r>
          </a:p>
          <a:p>
            <a:pPr marL="0" indent="0" rtl="0">
              <a:buNone/>
            </a:pPr>
            <a:endParaRPr lang="en-US" dirty="0"/>
          </a:p>
        </p:txBody>
      </p:sp>
    </p:spTree>
    <p:custDataLst>
      <p:tags r:id="rId1"/>
    </p:custDataLst>
    <p:extLst>
      <p:ext uri="{BB962C8B-B14F-4D97-AF65-F5344CB8AC3E}">
        <p14:creationId xmlns:p14="http://schemas.microsoft.com/office/powerpoint/2010/main" val="113119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A8457-0CE7-C14F-BACD-2A40D3FE4194}"/>
              </a:ext>
            </a:extLst>
          </p:cNvPr>
          <p:cNvSpPr>
            <a:spLocks noGrp="1"/>
          </p:cNvSpPr>
          <p:nvPr>
            <p:ph type="title"/>
          </p:nvPr>
        </p:nvSpPr>
        <p:spPr/>
        <p:txBody>
          <a:bodyPr rtlCol="0"/>
          <a:lstStyle/>
          <a:p>
            <a:pPr rtl="0"/>
            <a:r>
              <a:rPr lang="pt-BR"/>
              <a:t>Implantação de VPC única</a:t>
            </a:r>
          </a:p>
        </p:txBody>
      </p:sp>
      <p:sp>
        <p:nvSpPr>
          <p:cNvPr id="3" name="Content Placeholder 2">
            <a:extLst>
              <a:ext uri="{FF2B5EF4-FFF2-40B4-BE49-F238E27FC236}">
                <a16:creationId xmlns:a16="http://schemas.microsoft.com/office/drawing/2014/main" id="{00E818F3-5B30-44AB-B58B-33281F2C8C64}"/>
              </a:ext>
            </a:extLst>
          </p:cNvPr>
          <p:cNvSpPr>
            <a:spLocks noGrp="1"/>
          </p:cNvSpPr>
          <p:nvPr>
            <p:ph idx="1"/>
          </p:nvPr>
        </p:nvSpPr>
        <p:spPr/>
        <p:txBody>
          <a:bodyPr rtlCol="0"/>
          <a:lstStyle/>
          <a:p>
            <a:pPr marL="0" indent="0" rtl="0">
              <a:buNone/>
            </a:pPr>
            <a:r>
              <a:rPr lang="pt-BR"/>
              <a:t>Há casos de uso limitados em que a implantação de </a:t>
            </a:r>
            <a:r>
              <a:rPr lang="pt-BR">
                <a:solidFill>
                  <a:schemeClr val="accent5"/>
                </a:solidFill>
                <a:latin typeface="Amazon Ember" panose="02000000000000000000" pitchFamily="2" charset="0"/>
                <a:ea typeface="Amazon Ember" panose="02000000000000000000" pitchFamily="2" charset="0"/>
              </a:rPr>
              <a:t>uma VPC </a:t>
            </a:r>
            <a:r>
              <a:rPr lang="pt-BR"/>
              <a:t>pode ser apropriada:</a:t>
            </a:r>
          </a:p>
          <a:p>
            <a:pPr rtl="0"/>
            <a:r>
              <a:rPr lang="pt-BR" sz="2400"/>
              <a:t>Aplicações pequenas e únicas gerenciadas por uma equipe pequena</a:t>
            </a:r>
          </a:p>
          <a:p>
            <a:pPr rtl="0"/>
            <a:r>
              <a:rPr lang="pt-BR" sz="2400"/>
              <a:t>Computação de Alta Performance (HPC)</a:t>
            </a:r>
          </a:p>
          <a:p>
            <a:pPr rtl="0"/>
            <a:r>
              <a:rPr lang="pt-BR" sz="2400"/>
              <a:t>Gerenciamento de identidades</a:t>
            </a:r>
          </a:p>
          <a:p>
            <a:pPr rtl="0"/>
            <a:endParaRPr lang="en-US" dirty="0"/>
          </a:p>
          <a:p>
            <a:pPr marL="0" indent="0" rtl="0">
              <a:buNone/>
            </a:pPr>
            <a:r>
              <a:rPr lang="pt-BR"/>
              <a:t>Na </a:t>
            </a:r>
            <a:r>
              <a:rPr lang="pt-BR">
                <a:solidFill>
                  <a:schemeClr val="accent5"/>
                </a:solidFill>
                <a:latin typeface="Amazon Ember" panose="02000000000000000000" pitchFamily="2" charset="0"/>
                <a:ea typeface="Amazon Ember" panose="02000000000000000000" pitchFamily="2" charset="0"/>
              </a:rPr>
              <a:t>maioria</a:t>
            </a:r>
            <a:r>
              <a:rPr lang="pt-BR"/>
              <a:t> dos casos de uso, há dois padrões principais para organizar sua infraestrutura: várias VPCs e várias contas.</a:t>
            </a:r>
          </a:p>
          <a:p>
            <a:pPr rtl="0"/>
            <a:endParaRPr lang="en-US" dirty="0"/>
          </a:p>
        </p:txBody>
      </p:sp>
    </p:spTree>
    <p:custDataLst>
      <p:tags r:id="rId1"/>
    </p:custDataLst>
    <p:extLst>
      <p:ext uri="{BB962C8B-B14F-4D97-AF65-F5344CB8AC3E}">
        <p14:creationId xmlns:p14="http://schemas.microsoft.com/office/powerpoint/2010/main" val="2818928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83ED7840-FBB2-CF4B-936C-F091D2C91E3C}"/>
              </a:ext>
            </a:extLst>
          </p:cNvPr>
          <p:cNvSpPr>
            <a:spLocks noGrp="1"/>
          </p:cNvSpPr>
          <p:nvPr>
            <p:ph type="title"/>
          </p:nvPr>
        </p:nvSpPr>
        <p:spPr/>
        <p:txBody>
          <a:bodyPr rtlCol="0"/>
          <a:lstStyle/>
          <a:p>
            <a:pPr rtl="0"/>
            <a:r>
              <a:rPr lang="pt-BR"/>
              <a:t>Várias VPCs</a:t>
            </a:r>
          </a:p>
        </p:txBody>
      </p:sp>
      <p:sp>
        <p:nvSpPr>
          <p:cNvPr id="3" name="Content Placeholder 2"/>
          <p:cNvSpPr>
            <a:spLocks noGrp="1"/>
          </p:cNvSpPr>
          <p:nvPr>
            <p:ph idx="1"/>
          </p:nvPr>
        </p:nvSpPr>
        <p:spPr>
          <a:xfrm>
            <a:off x="419100" y="1528175"/>
            <a:ext cx="11353800" cy="4648788"/>
          </a:xfrm>
        </p:spPr>
        <p:txBody>
          <a:bodyPr rtlCol="0"/>
          <a:lstStyle/>
          <a:p>
            <a:pPr rtl="0"/>
            <a:r>
              <a:rPr lang="pt-BR"/>
              <a:t>Ideal para: </a:t>
            </a:r>
          </a:p>
          <a:p>
            <a:pPr lvl="1" rtl="0">
              <a:buClr>
                <a:schemeClr val="tx1"/>
              </a:buClr>
            </a:pPr>
            <a:r>
              <a:rPr lang="pt-BR">
                <a:solidFill>
                  <a:schemeClr val="accent5"/>
                </a:solidFill>
                <a:latin typeface="Amazon Ember" panose="02000000000000000000" pitchFamily="2" charset="0"/>
                <a:ea typeface="Amazon Ember" panose="02000000000000000000" pitchFamily="2" charset="0"/>
              </a:rPr>
              <a:t>Uma única equipe</a:t>
            </a:r>
            <a:r>
              <a:rPr lang="pt-BR">
                <a:latin typeface="+mn-lt"/>
                <a:ea typeface="Amazon Ember" panose="02000000000000000000" pitchFamily="2" charset="0"/>
              </a:rPr>
              <a:t> ou </a:t>
            </a:r>
            <a:r>
              <a:rPr lang="pt-BR">
                <a:solidFill>
                  <a:schemeClr val="accent5"/>
                </a:solidFill>
                <a:latin typeface="Amazon Ember" panose="02000000000000000000" pitchFamily="2" charset="0"/>
                <a:ea typeface="Amazon Ember" panose="02000000000000000000" pitchFamily="2" charset="0"/>
              </a:rPr>
              <a:t>organização</a:t>
            </a:r>
            <a:r>
              <a:rPr lang="pt-BR"/>
              <a:t>, como provedores de serviços gerenciados</a:t>
            </a:r>
          </a:p>
          <a:p>
            <a:pPr lvl="1" rtl="0">
              <a:buClr>
                <a:schemeClr val="tx1"/>
              </a:buClr>
            </a:pPr>
            <a:r>
              <a:rPr lang="pt-BR"/>
              <a:t>Equipes limitadas, o que facilita a </a:t>
            </a:r>
            <a:r>
              <a:rPr lang="pt-BR">
                <a:solidFill>
                  <a:schemeClr val="accent5"/>
                </a:solidFill>
                <a:latin typeface="Amazon Ember" panose="02000000000000000000" pitchFamily="2" charset="0"/>
                <a:ea typeface="Amazon Ember" panose="02000000000000000000" pitchFamily="2" charset="0"/>
              </a:rPr>
              <a:t>manutenção dos padrões</a:t>
            </a:r>
            <a:r>
              <a:rPr lang="pt-BR">
                <a:latin typeface="Amazon Ember" panose="02000000000000000000" pitchFamily="2" charset="0"/>
                <a:ea typeface="Amazon Ember" panose="02000000000000000000" pitchFamily="2" charset="0"/>
              </a:rPr>
              <a:t> </a:t>
            </a:r>
            <a:r>
              <a:rPr lang="pt-BR"/>
              <a:t>e o </a:t>
            </a:r>
            <a:r>
              <a:rPr lang="pt-BR">
                <a:solidFill>
                  <a:schemeClr val="accent5"/>
                </a:solidFill>
                <a:latin typeface="Amazon Ember" panose="02000000000000000000" pitchFamily="2" charset="0"/>
                <a:ea typeface="Amazon Ember" panose="02000000000000000000" pitchFamily="2" charset="0"/>
              </a:rPr>
              <a:t>gerenciamento do acesso</a:t>
            </a:r>
          </a:p>
          <a:p>
            <a:pPr rtl="0">
              <a:buClr>
                <a:schemeClr val="tx1"/>
              </a:buClr>
            </a:pPr>
            <a:r>
              <a:rPr lang="pt-BR"/>
              <a:t>Exceção: </a:t>
            </a:r>
          </a:p>
          <a:p>
            <a:pPr lvl="1" rtl="0">
              <a:buClr>
                <a:schemeClr val="tx1"/>
              </a:buClr>
            </a:pPr>
            <a:r>
              <a:rPr lang="pt-BR">
                <a:solidFill>
                  <a:schemeClr val="accent5"/>
                </a:solidFill>
                <a:latin typeface="Amazon Ember" panose="02000000000000000000" pitchFamily="2" charset="0"/>
                <a:ea typeface="Amazon Ember" panose="02000000000000000000" pitchFamily="2" charset="0"/>
              </a:rPr>
              <a:t>Padrões de governança</a:t>
            </a:r>
            <a:r>
              <a:rPr lang="pt-BR"/>
              <a:t> e </a:t>
            </a:r>
            <a:r>
              <a:rPr lang="pt-BR">
                <a:solidFill>
                  <a:schemeClr val="accent5"/>
                </a:solidFill>
                <a:latin typeface="Amazon Ember" panose="02000000000000000000" pitchFamily="2" charset="0"/>
                <a:ea typeface="Amazon Ember" panose="02000000000000000000" pitchFamily="2" charset="0"/>
              </a:rPr>
              <a:t>conformidade </a:t>
            </a:r>
            <a:r>
              <a:rPr lang="pt-BR"/>
              <a:t>podem exigir maior isolamento das cargas de trabalho, independentemente da complexidade organizacional</a:t>
            </a:r>
          </a:p>
        </p:txBody>
      </p:sp>
      <p:grpSp>
        <p:nvGrpSpPr>
          <p:cNvPr id="13" name="Group 12" descr="architecture diagram of the aws cloud with four vpcs in it.">
            <a:extLst>
              <a:ext uri="{FF2B5EF4-FFF2-40B4-BE49-F238E27FC236}">
                <a16:creationId xmlns:a16="http://schemas.microsoft.com/office/drawing/2014/main" id="{E12F5216-DC7F-4FB4-9D7B-2DC0D527EDD0}"/>
              </a:ext>
            </a:extLst>
          </p:cNvPr>
          <p:cNvGrpSpPr/>
          <p:nvPr/>
        </p:nvGrpSpPr>
        <p:grpSpPr>
          <a:xfrm>
            <a:off x="2921657" y="4655558"/>
            <a:ext cx="6675120" cy="1463040"/>
            <a:chOff x="2921657" y="4713923"/>
            <a:chExt cx="6675120" cy="1463040"/>
          </a:xfrm>
        </p:grpSpPr>
        <p:sp>
          <p:nvSpPr>
            <p:cNvPr id="20" name="Rectangle 19">
              <a:extLst>
                <a:ext uri="{FF2B5EF4-FFF2-40B4-BE49-F238E27FC236}">
                  <a16:creationId xmlns:a16="http://schemas.microsoft.com/office/drawing/2014/main" id="{BA37BB42-3C8E-410C-B3FE-246A32352AD2}"/>
                </a:ext>
              </a:extLst>
            </p:cNvPr>
            <p:cNvSpPr/>
            <p:nvPr/>
          </p:nvSpPr>
          <p:spPr>
            <a:xfrm>
              <a:off x="2921657" y="4713923"/>
              <a:ext cx="6675120" cy="1463040"/>
            </a:xfrm>
            <a:prstGeom prst="rect">
              <a:avLst/>
            </a:prstGeom>
            <a:noFill/>
            <a:ln w="12700" cap="flat" cmpd="sng" algn="ctr">
              <a:solidFill>
                <a:srgbClr val="232F3D"/>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ysClr val="windowText" lastClr="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Nuvem AWS</a:t>
              </a:r>
            </a:p>
          </p:txBody>
        </p:sp>
        <p:pic>
          <p:nvPicPr>
            <p:cNvPr id="21" name="Graphic 20">
              <a:extLst>
                <a:ext uri="{FF2B5EF4-FFF2-40B4-BE49-F238E27FC236}">
                  <a16:creationId xmlns:a16="http://schemas.microsoft.com/office/drawing/2014/main" id="{9F3628FB-F635-484A-AF98-59BEBCEDDF3A}"/>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2921659" y="4713923"/>
              <a:ext cx="457200" cy="457200"/>
            </a:xfrm>
            <a:prstGeom prst="rect">
              <a:avLst/>
            </a:prstGeom>
          </p:spPr>
        </p:pic>
        <p:grpSp>
          <p:nvGrpSpPr>
            <p:cNvPr id="8" name="Group 7">
              <a:extLst>
                <a:ext uri="{FF2B5EF4-FFF2-40B4-BE49-F238E27FC236}">
                  <a16:creationId xmlns:a16="http://schemas.microsoft.com/office/drawing/2014/main" id="{01AF10EB-4198-40AE-9F48-542F434F7894}"/>
                </a:ext>
              </a:extLst>
            </p:cNvPr>
            <p:cNvGrpSpPr/>
            <p:nvPr/>
          </p:nvGrpSpPr>
          <p:grpSpPr>
            <a:xfrm>
              <a:off x="3426621" y="5228158"/>
              <a:ext cx="1371600" cy="822960"/>
              <a:chOff x="3309891" y="5228158"/>
              <a:chExt cx="1371600" cy="822960"/>
            </a:xfrm>
          </p:grpSpPr>
          <p:sp>
            <p:nvSpPr>
              <p:cNvPr id="22" name="Rectangle 21">
                <a:extLst>
                  <a:ext uri="{FF2B5EF4-FFF2-40B4-BE49-F238E27FC236}">
                    <a16:creationId xmlns:a16="http://schemas.microsoft.com/office/drawing/2014/main" id="{B41BA62D-EE98-49A6-B01B-5336A88DB508}"/>
                  </a:ext>
                </a:extLst>
              </p:cNvPr>
              <p:cNvSpPr/>
              <p:nvPr/>
            </p:nvSpPr>
            <p:spPr>
              <a:xfrm>
                <a:off x="3309891" y="5228158"/>
                <a:ext cx="1371600" cy="82296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p>
            </p:txBody>
          </p:sp>
          <p:pic>
            <p:nvPicPr>
              <p:cNvPr id="23" name="Graphic 22">
                <a:extLst>
                  <a:ext uri="{FF2B5EF4-FFF2-40B4-BE49-F238E27FC236}">
                    <a16:creationId xmlns:a16="http://schemas.microsoft.com/office/drawing/2014/main" id="{858DEFA7-A385-4C1A-8E95-33AE6EFAF88E}"/>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3309891" y="5228158"/>
                <a:ext cx="457200" cy="457200"/>
              </a:xfrm>
              <a:prstGeom prst="rect">
                <a:avLst/>
              </a:prstGeom>
            </p:spPr>
          </p:pic>
        </p:grpSp>
        <p:grpSp>
          <p:nvGrpSpPr>
            <p:cNvPr id="9" name="Group 8">
              <a:extLst>
                <a:ext uri="{FF2B5EF4-FFF2-40B4-BE49-F238E27FC236}">
                  <a16:creationId xmlns:a16="http://schemas.microsoft.com/office/drawing/2014/main" id="{D32E6328-DF9C-4963-8123-9BEAFB4618EA}"/>
                </a:ext>
              </a:extLst>
            </p:cNvPr>
            <p:cNvGrpSpPr/>
            <p:nvPr/>
          </p:nvGrpSpPr>
          <p:grpSpPr>
            <a:xfrm>
              <a:off x="4974055" y="5227677"/>
              <a:ext cx="1371600" cy="822960"/>
              <a:chOff x="4820376" y="5227677"/>
              <a:chExt cx="1371600" cy="822960"/>
            </a:xfrm>
          </p:grpSpPr>
          <p:sp>
            <p:nvSpPr>
              <p:cNvPr id="24" name="Rectangle 23">
                <a:extLst>
                  <a:ext uri="{FF2B5EF4-FFF2-40B4-BE49-F238E27FC236}">
                    <a16:creationId xmlns:a16="http://schemas.microsoft.com/office/drawing/2014/main" id="{A95BB925-DBA3-4C4D-BBF5-113FF177FF07}"/>
                  </a:ext>
                </a:extLst>
              </p:cNvPr>
              <p:cNvSpPr/>
              <p:nvPr/>
            </p:nvSpPr>
            <p:spPr>
              <a:xfrm>
                <a:off x="4820376" y="5227677"/>
                <a:ext cx="1371600" cy="82296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endParaRPr kumimoji="0" lang="en-US" sz="1200" b="0" i="0" u="none" strike="noStrike" kern="0" cap="none" spc="0" normalizeH="0" baseline="0" noProof="0" dirty="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25" name="Graphic 24">
                <a:extLst>
                  <a:ext uri="{FF2B5EF4-FFF2-40B4-BE49-F238E27FC236}">
                    <a16:creationId xmlns:a16="http://schemas.microsoft.com/office/drawing/2014/main" id="{7C4A7FB1-20E0-438F-AFC1-80EDDA055022}"/>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4820376" y="5227677"/>
                <a:ext cx="457200" cy="457200"/>
              </a:xfrm>
              <a:prstGeom prst="rect">
                <a:avLst/>
              </a:prstGeom>
            </p:spPr>
          </p:pic>
        </p:grpSp>
        <p:grpSp>
          <p:nvGrpSpPr>
            <p:cNvPr id="10" name="Group 9">
              <a:extLst>
                <a:ext uri="{FF2B5EF4-FFF2-40B4-BE49-F238E27FC236}">
                  <a16:creationId xmlns:a16="http://schemas.microsoft.com/office/drawing/2014/main" id="{D2242E86-48A7-4F06-8E9D-724D53298564}"/>
                </a:ext>
              </a:extLst>
            </p:cNvPr>
            <p:cNvGrpSpPr/>
            <p:nvPr/>
          </p:nvGrpSpPr>
          <p:grpSpPr>
            <a:xfrm>
              <a:off x="6521489" y="5221407"/>
              <a:ext cx="1371600" cy="822960"/>
              <a:chOff x="6354519" y="5221407"/>
              <a:chExt cx="1371600" cy="822960"/>
            </a:xfrm>
          </p:grpSpPr>
          <p:sp>
            <p:nvSpPr>
              <p:cNvPr id="26" name="Rectangle 25">
                <a:extLst>
                  <a:ext uri="{FF2B5EF4-FFF2-40B4-BE49-F238E27FC236}">
                    <a16:creationId xmlns:a16="http://schemas.microsoft.com/office/drawing/2014/main" id="{BD0683EB-CDC9-4809-BE71-D3D5C6A4BA80}"/>
                  </a:ext>
                </a:extLst>
              </p:cNvPr>
              <p:cNvSpPr/>
              <p:nvPr/>
            </p:nvSpPr>
            <p:spPr>
              <a:xfrm>
                <a:off x="6354519" y="5221407"/>
                <a:ext cx="1371600" cy="82296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p>
            </p:txBody>
          </p:sp>
          <p:pic>
            <p:nvPicPr>
              <p:cNvPr id="27" name="Graphic 26">
                <a:extLst>
                  <a:ext uri="{FF2B5EF4-FFF2-40B4-BE49-F238E27FC236}">
                    <a16:creationId xmlns:a16="http://schemas.microsoft.com/office/drawing/2014/main" id="{A472547B-144D-4D29-A0D7-06E5FA4DA834}"/>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6354519" y="5221407"/>
                <a:ext cx="457200" cy="457200"/>
              </a:xfrm>
              <a:prstGeom prst="rect">
                <a:avLst/>
              </a:prstGeom>
            </p:spPr>
          </p:pic>
        </p:grpSp>
        <p:grpSp>
          <p:nvGrpSpPr>
            <p:cNvPr id="11" name="Group 10">
              <a:extLst>
                <a:ext uri="{FF2B5EF4-FFF2-40B4-BE49-F238E27FC236}">
                  <a16:creationId xmlns:a16="http://schemas.microsoft.com/office/drawing/2014/main" id="{B1628C58-D37D-4851-BF7C-248C4E56D132}"/>
                </a:ext>
              </a:extLst>
            </p:cNvPr>
            <p:cNvGrpSpPr/>
            <p:nvPr/>
          </p:nvGrpSpPr>
          <p:grpSpPr>
            <a:xfrm>
              <a:off x="8068924" y="5221407"/>
              <a:ext cx="1371600" cy="822960"/>
              <a:chOff x="7854919" y="5221407"/>
              <a:chExt cx="1371600" cy="822960"/>
            </a:xfrm>
          </p:grpSpPr>
          <p:sp>
            <p:nvSpPr>
              <p:cNvPr id="28" name="Rectangle 27">
                <a:extLst>
                  <a:ext uri="{FF2B5EF4-FFF2-40B4-BE49-F238E27FC236}">
                    <a16:creationId xmlns:a16="http://schemas.microsoft.com/office/drawing/2014/main" id="{1CFDF220-5190-408B-9C83-58E1A9234412}"/>
                  </a:ext>
                </a:extLst>
              </p:cNvPr>
              <p:cNvSpPr/>
              <p:nvPr/>
            </p:nvSpPr>
            <p:spPr>
              <a:xfrm>
                <a:off x="7854919" y="5221407"/>
                <a:ext cx="1371600" cy="82296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endParaRPr kumimoji="0" lang="en-US" sz="1200" b="0" i="0" u="none" strike="noStrike" kern="0" cap="none" spc="0" normalizeH="0" baseline="0" noProof="0" dirty="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29" name="Graphic 28">
                <a:extLst>
                  <a:ext uri="{FF2B5EF4-FFF2-40B4-BE49-F238E27FC236}">
                    <a16:creationId xmlns:a16="http://schemas.microsoft.com/office/drawing/2014/main" id="{AB4A4B61-D70D-421C-86AB-FBA095ED68B7}"/>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7854919" y="5221407"/>
                <a:ext cx="457200" cy="457200"/>
              </a:xfrm>
              <a:prstGeom prst="rect">
                <a:avLst/>
              </a:prstGeom>
            </p:spPr>
          </p:pic>
        </p:grpSp>
      </p:grpSp>
    </p:spTree>
    <p:custDataLst>
      <p:tags r:id="rId1"/>
    </p:custDataLst>
    <p:extLst>
      <p:ext uri="{BB962C8B-B14F-4D97-AF65-F5344CB8AC3E}">
        <p14:creationId xmlns:p14="http://schemas.microsoft.com/office/powerpoint/2010/main" val="28812878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Várias contas</a:t>
            </a:r>
          </a:p>
        </p:txBody>
      </p:sp>
      <p:sp>
        <p:nvSpPr>
          <p:cNvPr id="3" name="Content Placeholder 2"/>
          <p:cNvSpPr>
            <a:spLocks noGrp="1"/>
          </p:cNvSpPr>
          <p:nvPr>
            <p:ph idx="1"/>
          </p:nvPr>
        </p:nvSpPr>
        <p:spPr>
          <a:xfrm>
            <a:off x="419100" y="1528175"/>
            <a:ext cx="11353800" cy="4648788"/>
          </a:xfrm>
        </p:spPr>
        <p:txBody>
          <a:bodyPr rtlCol="0"/>
          <a:lstStyle/>
          <a:p>
            <a:pPr rtl="0"/>
            <a:r>
              <a:rPr lang="pt-BR"/>
              <a:t>Ideal para:</a:t>
            </a:r>
          </a:p>
          <a:p>
            <a:pPr lvl="1" rtl="0">
              <a:buClr>
                <a:schemeClr val="tx1"/>
              </a:buClr>
            </a:pPr>
            <a:r>
              <a:rPr lang="pt-BR">
                <a:solidFill>
                  <a:schemeClr val="accent5"/>
                </a:solidFill>
                <a:latin typeface="Amazon Ember" panose="02000000000000000000" pitchFamily="2" charset="0"/>
                <a:ea typeface="Amazon Ember" panose="02000000000000000000" pitchFamily="2" charset="0"/>
              </a:rPr>
              <a:t>Organizações grandes</a:t>
            </a:r>
            <a:r>
              <a:rPr lang="pt-BR">
                <a:latin typeface="Amazon Ember" panose="02000000000000000000" pitchFamily="2" charset="0"/>
                <a:ea typeface="Amazon Ember" panose="02000000000000000000" pitchFamily="2" charset="0"/>
              </a:rPr>
              <a:t> </a:t>
            </a:r>
            <a:r>
              <a:rPr lang="pt-BR"/>
              <a:t>e </a:t>
            </a:r>
            <a:r>
              <a:rPr lang="pt-BR">
                <a:solidFill>
                  <a:schemeClr val="accent5"/>
                </a:solidFill>
                <a:latin typeface="Amazon Ember" panose="02000000000000000000" pitchFamily="2" charset="0"/>
                <a:ea typeface="Amazon Ember" panose="02000000000000000000" pitchFamily="2" charset="0"/>
              </a:rPr>
              <a:t>organizações com várias equipes de TI</a:t>
            </a:r>
          </a:p>
          <a:p>
            <a:pPr lvl="1" rtl="0">
              <a:buClr>
                <a:schemeClr val="tx1"/>
              </a:buClr>
            </a:pPr>
            <a:r>
              <a:rPr lang="pt-BR">
                <a:solidFill>
                  <a:schemeClr val="accent5"/>
                </a:solidFill>
                <a:latin typeface="Amazon Ember" panose="02000000000000000000" pitchFamily="2" charset="0"/>
                <a:ea typeface="Amazon Ember" panose="02000000000000000000" pitchFamily="2" charset="0"/>
              </a:rPr>
              <a:t>Organizações de médio porte </a:t>
            </a:r>
            <a:r>
              <a:rPr lang="pt-BR"/>
              <a:t>que esperam um crescimento rápido</a:t>
            </a:r>
          </a:p>
          <a:p>
            <a:pPr rtl="0"/>
            <a:r>
              <a:rPr lang="pt-BR"/>
              <a:t>Por quê?</a:t>
            </a:r>
          </a:p>
          <a:p>
            <a:pPr lvl="1" rtl="0"/>
            <a:r>
              <a:rPr lang="pt-BR"/>
              <a:t>Pode ser mais desafiador gerenciar o acesso e os padrões em organizações mais complexas</a:t>
            </a:r>
          </a:p>
        </p:txBody>
      </p:sp>
      <p:grpSp>
        <p:nvGrpSpPr>
          <p:cNvPr id="17" name="Group 16" descr="architecture diagram of four separate aws clouds, each with a vpc.">
            <a:extLst>
              <a:ext uri="{FF2B5EF4-FFF2-40B4-BE49-F238E27FC236}">
                <a16:creationId xmlns:a16="http://schemas.microsoft.com/office/drawing/2014/main" id="{125DC2EB-FA48-4B53-8B06-FF18CCA8A6EB}"/>
              </a:ext>
            </a:extLst>
          </p:cNvPr>
          <p:cNvGrpSpPr/>
          <p:nvPr/>
        </p:nvGrpSpPr>
        <p:grpSpPr>
          <a:xfrm>
            <a:off x="1780115" y="4453628"/>
            <a:ext cx="8631770" cy="1465674"/>
            <a:chOff x="2066736" y="4414718"/>
            <a:chExt cx="8631770" cy="1465674"/>
          </a:xfrm>
        </p:grpSpPr>
        <p:grpSp>
          <p:nvGrpSpPr>
            <p:cNvPr id="16" name="Group 15">
              <a:extLst>
                <a:ext uri="{FF2B5EF4-FFF2-40B4-BE49-F238E27FC236}">
                  <a16:creationId xmlns:a16="http://schemas.microsoft.com/office/drawing/2014/main" id="{03A906E5-8449-4E36-B387-6C4B9692D285}"/>
                </a:ext>
              </a:extLst>
            </p:cNvPr>
            <p:cNvGrpSpPr/>
            <p:nvPr/>
          </p:nvGrpSpPr>
          <p:grpSpPr>
            <a:xfrm>
              <a:off x="2066736" y="4417352"/>
              <a:ext cx="2011680" cy="1463040"/>
              <a:chOff x="-4045768" y="4832247"/>
              <a:chExt cx="2011680" cy="1463040"/>
            </a:xfrm>
          </p:grpSpPr>
          <p:sp>
            <p:nvSpPr>
              <p:cNvPr id="54" name="Rectangle 53">
                <a:extLst>
                  <a:ext uri="{FF2B5EF4-FFF2-40B4-BE49-F238E27FC236}">
                    <a16:creationId xmlns:a16="http://schemas.microsoft.com/office/drawing/2014/main" id="{B66D08D1-3E27-4485-9ECF-4AC954086945}"/>
                  </a:ext>
                </a:extLst>
              </p:cNvPr>
              <p:cNvSpPr/>
              <p:nvPr/>
            </p:nvSpPr>
            <p:spPr>
              <a:xfrm>
                <a:off x="-4045768" y="4832247"/>
                <a:ext cx="2011680" cy="1463040"/>
              </a:xfrm>
              <a:prstGeom prst="rect">
                <a:avLst/>
              </a:prstGeom>
              <a:noFill/>
              <a:ln w="12700" cap="flat" cmpd="sng" algn="ctr">
                <a:solidFill>
                  <a:srgbClr val="232F3D"/>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ysClr val="windowText" lastClr="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Nuvem AWS</a:t>
                </a:r>
              </a:p>
            </p:txBody>
          </p:sp>
          <p:pic>
            <p:nvPicPr>
              <p:cNvPr id="55" name="Graphic 54">
                <a:extLst>
                  <a:ext uri="{FF2B5EF4-FFF2-40B4-BE49-F238E27FC236}">
                    <a16:creationId xmlns:a16="http://schemas.microsoft.com/office/drawing/2014/main" id="{1DB0198D-A8FE-48DC-8ECD-A6140361A39E}"/>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045766" y="4832247"/>
                <a:ext cx="457200" cy="457200"/>
              </a:xfrm>
              <a:prstGeom prst="rect">
                <a:avLst/>
              </a:prstGeom>
            </p:spPr>
          </p:pic>
          <p:grpSp>
            <p:nvGrpSpPr>
              <p:cNvPr id="56" name="Group 55">
                <a:extLst>
                  <a:ext uri="{FF2B5EF4-FFF2-40B4-BE49-F238E27FC236}">
                    <a16:creationId xmlns:a16="http://schemas.microsoft.com/office/drawing/2014/main" id="{E243F043-E192-40F5-A17F-F4BA1357DAB3}"/>
                  </a:ext>
                </a:extLst>
              </p:cNvPr>
              <p:cNvGrpSpPr/>
              <p:nvPr/>
            </p:nvGrpSpPr>
            <p:grpSpPr>
              <a:xfrm>
                <a:off x="-3540804" y="5346482"/>
                <a:ext cx="1371600" cy="822960"/>
                <a:chOff x="3309891" y="5228158"/>
                <a:chExt cx="1371600" cy="822960"/>
              </a:xfrm>
            </p:grpSpPr>
            <p:sp>
              <p:nvSpPr>
                <p:cNvPr id="66" name="Rectangle 65">
                  <a:extLst>
                    <a:ext uri="{FF2B5EF4-FFF2-40B4-BE49-F238E27FC236}">
                      <a16:creationId xmlns:a16="http://schemas.microsoft.com/office/drawing/2014/main" id="{C50989A3-053B-4F20-BB65-5D4F6EB92524}"/>
                    </a:ext>
                  </a:extLst>
                </p:cNvPr>
                <p:cNvSpPr/>
                <p:nvPr/>
              </p:nvSpPr>
              <p:spPr>
                <a:xfrm>
                  <a:off x="3309891" y="5228158"/>
                  <a:ext cx="1371600" cy="82296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p>
              </p:txBody>
            </p:sp>
            <p:pic>
              <p:nvPicPr>
                <p:cNvPr id="67" name="Graphic 66">
                  <a:extLst>
                    <a:ext uri="{FF2B5EF4-FFF2-40B4-BE49-F238E27FC236}">
                      <a16:creationId xmlns:a16="http://schemas.microsoft.com/office/drawing/2014/main" id="{256806F8-98AE-47C5-BE3C-36810E92ABBC}"/>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3309891" y="5228158"/>
                  <a:ext cx="457200" cy="457200"/>
                </a:xfrm>
                <a:prstGeom prst="rect">
                  <a:avLst/>
                </a:prstGeom>
              </p:spPr>
            </p:pic>
          </p:grpSp>
        </p:grpSp>
        <p:grpSp>
          <p:nvGrpSpPr>
            <p:cNvPr id="68" name="Group 67">
              <a:extLst>
                <a:ext uri="{FF2B5EF4-FFF2-40B4-BE49-F238E27FC236}">
                  <a16:creationId xmlns:a16="http://schemas.microsoft.com/office/drawing/2014/main" id="{42D96B9F-D01C-4F3E-9EEA-F777BA2E9380}"/>
                </a:ext>
              </a:extLst>
            </p:cNvPr>
            <p:cNvGrpSpPr/>
            <p:nvPr/>
          </p:nvGrpSpPr>
          <p:grpSpPr>
            <a:xfrm>
              <a:off x="4273433" y="4414718"/>
              <a:ext cx="2011680" cy="1463040"/>
              <a:chOff x="-4045768" y="4832247"/>
              <a:chExt cx="2011680" cy="1463040"/>
            </a:xfrm>
          </p:grpSpPr>
          <p:sp>
            <p:nvSpPr>
              <p:cNvPr id="69" name="Rectangle 68">
                <a:extLst>
                  <a:ext uri="{FF2B5EF4-FFF2-40B4-BE49-F238E27FC236}">
                    <a16:creationId xmlns:a16="http://schemas.microsoft.com/office/drawing/2014/main" id="{C4C205E8-E0BC-48F3-B1CA-554B1245CCA0}"/>
                  </a:ext>
                </a:extLst>
              </p:cNvPr>
              <p:cNvSpPr/>
              <p:nvPr/>
            </p:nvSpPr>
            <p:spPr>
              <a:xfrm>
                <a:off x="-4045768" y="4832247"/>
                <a:ext cx="2011680" cy="1463040"/>
              </a:xfrm>
              <a:prstGeom prst="rect">
                <a:avLst/>
              </a:prstGeom>
              <a:noFill/>
              <a:ln w="12700" cap="flat" cmpd="sng" algn="ctr">
                <a:solidFill>
                  <a:srgbClr val="232F3D"/>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ysClr val="windowText" lastClr="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Nuvem AWS</a:t>
                </a:r>
              </a:p>
            </p:txBody>
          </p:sp>
          <p:pic>
            <p:nvPicPr>
              <p:cNvPr id="70" name="Graphic 69">
                <a:extLst>
                  <a:ext uri="{FF2B5EF4-FFF2-40B4-BE49-F238E27FC236}">
                    <a16:creationId xmlns:a16="http://schemas.microsoft.com/office/drawing/2014/main" id="{377DE130-DD08-4D84-A5F6-B79B8C219E85}"/>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045766" y="4832247"/>
                <a:ext cx="457200" cy="457200"/>
              </a:xfrm>
              <a:prstGeom prst="rect">
                <a:avLst/>
              </a:prstGeom>
            </p:spPr>
          </p:pic>
          <p:grpSp>
            <p:nvGrpSpPr>
              <p:cNvPr id="71" name="Group 70">
                <a:extLst>
                  <a:ext uri="{FF2B5EF4-FFF2-40B4-BE49-F238E27FC236}">
                    <a16:creationId xmlns:a16="http://schemas.microsoft.com/office/drawing/2014/main" id="{C8FD669D-6B84-4B46-A236-E250D30C2877}"/>
                  </a:ext>
                </a:extLst>
              </p:cNvPr>
              <p:cNvGrpSpPr/>
              <p:nvPr/>
            </p:nvGrpSpPr>
            <p:grpSpPr>
              <a:xfrm>
                <a:off x="-3540804" y="5346482"/>
                <a:ext cx="1371600" cy="822960"/>
                <a:chOff x="3309891" y="5228158"/>
                <a:chExt cx="1371600" cy="822960"/>
              </a:xfrm>
            </p:grpSpPr>
            <p:sp>
              <p:nvSpPr>
                <p:cNvPr id="72" name="Rectangle 71">
                  <a:extLst>
                    <a:ext uri="{FF2B5EF4-FFF2-40B4-BE49-F238E27FC236}">
                      <a16:creationId xmlns:a16="http://schemas.microsoft.com/office/drawing/2014/main" id="{703097BF-4875-4509-B6D3-4F6E8F6D1EDF}"/>
                    </a:ext>
                  </a:extLst>
                </p:cNvPr>
                <p:cNvSpPr/>
                <p:nvPr/>
              </p:nvSpPr>
              <p:spPr>
                <a:xfrm>
                  <a:off x="3309891" y="5228158"/>
                  <a:ext cx="1371600" cy="82296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p>
              </p:txBody>
            </p:sp>
            <p:pic>
              <p:nvPicPr>
                <p:cNvPr id="73" name="Graphic 72">
                  <a:extLst>
                    <a:ext uri="{FF2B5EF4-FFF2-40B4-BE49-F238E27FC236}">
                      <a16:creationId xmlns:a16="http://schemas.microsoft.com/office/drawing/2014/main" id="{3F37CB55-66EA-4E0D-9342-546A7647EAB1}"/>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3309891" y="5228158"/>
                  <a:ext cx="457200" cy="457200"/>
                </a:xfrm>
                <a:prstGeom prst="rect">
                  <a:avLst/>
                </a:prstGeom>
              </p:spPr>
            </p:pic>
          </p:grpSp>
        </p:grpSp>
        <p:grpSp>
          <p:nvGrpSpPr>
            <p:cNvPr id="74" name="Group 73">
              <a:extLst>
                <a:ext uri="{FF2B5EF4-FFF2-40B4-BE49-F238E27FC236}">
                  <a16:creationId xmlns:a16="http://schemas.microsoft.com/office/drawing/2014/main" id="{5CB7EB11-9F60-4560-9576-7DCFF95B59EF}"/>
                </a:ext>
              </a:extLst>
            </p:cNvPr>
            <p:cNvGrpSpPr/>
            <p:nvPr/>
          </p:nvGrpSpPr>
          <p:grpSpPr>
            <a:xfrm>
              <a:off x="6480130" y="4414718"/>
              <a:ext cx="2011680" cy="1463040"/>
              <a:chOff x="-4045768" y="4832247"/>
              <a:chExt cx="2011680" cy="1463040"/>
            </a:xfrm>
          </p:grpSpPr>
          <p:sp>
            <p:nvSpPr>
              <p:cNvPr id="75" name="Rectangle 74">
                <a:extLst>
                  <a:ext uri="{FF2B5EF4-FFF2-40B4-BE49-F238E27FC236}">
                    <a16:creationId xmlns:a16="http://schemas.microsoft.com/office/drawing/2014/main" id="{AF2A65F4-68CD-4A46-B068-C46D0FBBA382}"/>
                  </a:ext>
                </a:extLst>
              </p:cNvPr>
              <p:cNvSpPr/>
              <p:nvPr/>
            </p:nvSpPr>
            <p:spPr>
              <a:xfrm>
                <a:off x="-4045768" y="4832247"/>
                <a:ext cx="2011680" cy="1463040"/>
              </a:xfrm>
              <a:prstGeom prst="rect">
                <a:avLst/>
              </a:prstGeom>
              <a:noFill/>
              <a:ln w="12700" cap="flat" cmpd="sng" algn="ctr">
                <a:solidFill>
                  <a:srgbClr val="232F3D"/>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ysClr val="windowText" lastClr="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Nuvem AWS</a:t>
                </a:r>
              </a:p>
            </p:txBody>
          </p:sp>
          <p:pic>
            <p:nvPicPr>
              <p:cNvPr id="76" name="Graphic 75">
                <a:extLst>
                  <a:ext uri="{FF2B5EF4-FFF2-40B4-BE49-F238E27FC236}">
                    <a16:creationId xmlns:a16="http://schemas.microsoft.com/office/drawing/2014/main" id="{3282854D-5422-476E-9748-2A67B4F7296D}"/>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045766" y="4832247"/>
                <a:ext cx="457200" cy="457200"/>
              </a:xfrm>
              <a:prstGeom prst="rect">
                <a:avLst/>
              </a:prstGeom>
            </p:spPr>
          </p:pic>
          <p:grpSp>
            <p:nvGrpSpPr>
              <p:cNvPr id="77" name="Group 76">
                <a:extLst>
                  <a:ext uri="{FF2B5EF4-FFF2-40B4-BE49-F238E27FC236}">
                    <a16:creationId xmlns:a16="http://schemas.microsoft.com/office/drawing/2014/main" id="{383F5EE8-4C0E-422D-9B36-36E3AD5EAC62}"/>
                  </a:ext>
                </a:extLst>
              </p:cNvPr>
              <p:cNvGrpSpPr/>
              <p:nvPr/>
            </p:nvGrpSpPr>
            <p:grpSpPr>
              <a:xfrm>
                <a:off x="-3540804" y="5346482"/>
                <a:ext cx="1371600" cy="822960"/>
                <a:chOff x="3309891" y="5228158"/>
                <a:chExt cx="1371600" cy="822960"/>
              </a:xfrm>
            </p:grpSpPr>
            <p:sp>
              <p:nvSpPr>
                <p:cNvPr id="78" name="Rectangle 77">
                  <a:extLst>
                    <a:ext uri="{FF2B5EF4-FFF2-40B4-BE49-F238E27FC236}">
                      <a16:creationId xmlns:a16="http://schemas.microsoft.com/office/drawing/2014/main" id="{8E42DFBB-7A8B-4304-ADDF-CE9221911E9E}"/>
                    </a:ext>
                  </a:extLst>
                </p:cNvPr>
                <p:cNvSpPr/>
                <p:nvPr/>
              </p:nvSpPr>
              <p:spPr>
                <a:xfrm>
                  <a:off x="3309891" y="5228158"/>
                  <a:ext cx="1371600" cy="82296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p>
              </p:txBody>
            </p:sp>
            <p:pic>
              <p:nvPicPr>
                <p:cNvPr id="79" name="Graphic 78">
                  <a:extLst>
                    <a:ext uri="{FF2B5EF4-FFF2-40B4-BE49-F238E27FC236}">
                      <a16:creationId xmlns:a16="http://schemas.microsoft.com/office/drawing/2014/main" id="{388E9B32-7585-4278-A7EF-9376C8DA9DE5}"/>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3309891" y="5228158"/>
                  <a:ext cx="457200" cy="457200"/>
                </a:xfrm>
                <a:prstGeom prst="rect">
                  <a:avLst/>
                </a:prstGeom>
              </p:spPr>
            </p:pic>
          </p:grpSp>
        </p:grpSp>
        <p:grpSp>
          <p:nvGrpSpPr>
            <p:cNvPr id="80" name="Group 79">
              <a:extLst>
                <a:ext uri="{FF2B5EF4-FFF2-40B4-BE49-F238E27FC236}">
                  <a16:creationId xmlns:a16="http://schemas.microsoft.com/office/drawing/2014/main" id="{D04DC895-3123-4294-975D-BF626F14F529}"/>
                </a:ext>
              </a:extLst>
            </p:cNvPr>
            <p:cNvGrpSpPr/>
            <p:nvPr/>
          </p:nvGrpSpPr>
          <p:grpSpPr>
            <a:xfrm>
              <a:off x="8686826" y="4414718"/>
              <a:ext cx="2011680" cy="1463040"/>
              <a:chOff x="-4045768" y="4832247"/>
              <a:chExt cx="2011680" cy="1463040"/>
            </a:xfrm>
          </p:grpSpPr>
          <p:sp>
            <p:nvSpPr>
              <p:cNvPr id="81" name="Rectangle 80">
                <a:extLst>
                  <a:ext uri="{FF2B5EF4-FFF2-40B4-BE49-F238E27FC236}">
                    <a16:creationId xmlns:a16="http://schemas.microsoft.com/office/drawing/2014/main" id="{98F44DB8-7A6D-43E2-969C-B75D2220F9E6}"/>
                  </a:ext>
                </a:extLst>
              </p:cNvPr>
              <p:cNvSpPr/>
              <p:nvPr/>
            </p:nvSpPr>
            <p:spPr>
              <a:xfrm>
                <a:off x="-4045768" y="4832247"/>
                <a:ext cx="2011680" cy="1463040"/>
              </a:xfrm>
              <a:prstGeom prst="rect">
                <a:avLst/>
              </a:prstGeom>
              <a:noFill/>
              <a:ln w="12700" cap="flat" cmpd="sng" algn="ctr">
                <a:solidFill>
                  <a:srgbClr val="232F3D"/>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ysClr val="windowText" lastClr="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Nuvem AWS</a:t>
                </a:r>
              </a:p>
            </p:txBody>
          </p:sp>
          <p:pic>
            <p:nvPicPr>
              <p:cNvPr id="82" name="Graphic 81">
                <a:extLst>
                  <a:ext uri="{FF2B5EF4-FFF2-40B4-BE49-F238E27FC236}">
                    <a16:creationId xmlns:a16="http://schemas.microsoft.com/office/drawing/2014/main" id="{12E560F0-6B9A-4EE1-8E93-DDD6D45483C6}"/>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045766" y="4832247"/>
                <a:ext cx="457200" cy="457200"/>
              </a:xfrm>
              <a:prstGeom prst="rect">
                <a:avLst/>
              </a:prstGeom>
            </p:spPr>
          </p:pic>
          <p:grpSp>
            <p:nvGrpSpPr>
              <p:cNvPr id="83" name="Group 82">
                <a:extLst>
                  <a:ext uri="{FF2B5EF4-FFF2-40B4-BE49-F238E27FC236}">
                    <a16:creationId xmlns:a16="http://schemas.microsoft.com/office/drawing/2014/main" id="{4109CA89-EE3C-4E05-9BF1-EE438BE69853}"/>
                  </a:ext>
                </a:extLst>
              </p:cNvPr>
              <p:cNvGrpSpPr/>
              <p:nvPr/>
            </p:nvGrpSpPr>
            <p:grpSpPr>
              <a:xfrm>
                <a:off x="-3540804" y="5346482"/>
                <a:ext cx="1371600" cy="822960"/>
                <a:chOff x="3309891" y="5228158"/>
                <a:chExt cx="1371600" cy="822960"/>
              </a:xfrm>
            </p:grpSpPr>
            <p:sp>
              <p:nvSpPr>
                <p:cNvPr id="84" name="Rectangle 83">
                  <a:extLst>
                    <a:ext uri="{FF2B5EF4-FFF2-40B4-BE49-F238E27FC236}">
                      <a16:creationId xmlns:a16="http://schemas.microsoft.com/office/drawing/2014/main" id="{5A81B679-42CD-441E-96A6-8BD609B4395B}"/>
                    </a:ext>
                  </a:extLst>
                </p:cNvPr>
                <p:cNvSpPr/>
                <p:nvPr/>
              </p:nvSpPr>
              <p:spPr>
                <a:xfrm>
                  <a:off x="3309891" y="5228158"/>
                  <a:ext cx="1371600" cy="82296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p>
              </p:txBody>
            </p:sp>
            <p:pic>
              <p:nvPicPr>
                <p:cNvPr id="85" name="Graphic 84">
                  <a:extLst>
                    <a:ext uri="{FF2B5EF4-FFF2-40B4-BE49-F238E27FC236}">
                      <a16:creationId xmlns:a16="http://schemas.microsoft.com/office/drawing/2014/main" id="{03BD25DB-6EAE-470C-80D8-120E4141BC36}"/>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3309891" y="5228158"/>
                  <a:ext cx="457200" cy="457200"/>
                </a:xfrm>
                <a:prstGeom prst="rect">
                  <a:avLst/>
                </a:prstGeom>
              </p:spPr>
            </p:pic>
          </p:grpSp>
        </p:grpSp>
      </p:grpSp>
    </p:spTree>
    <p:custDataLst>
      <p:tags r:id="rId1"/>
    </p:custDataLst>
    <p:extLst>
      <p:ext uri="{BB962C8B-B14F-4D97-AF65-F5344CB8AC3E}">
        <p14:creationId xmlns:p14="http://schemas.microsoft.com/office/powerpoint/2010/main" val="1077001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202AD-4491-EA4A-BBF5-F9C09FF1CE6E}"/>
              </a:ext>
            </a:extLst>
          </p:cNvPr>
          <p:cNvSpPr>
            <a:spLocks noGrp="1"/>
          </p:cNvSpPr>
          <p:nvPr>
            <p:ph type="title"/>
          </p:nvPr>
        </p:nvSpPr>
        <p:spPr/>
        <p:txBody>
          <a:bodyPr rtlCol="0"/>
          <a:lstStyle/>
          <a:p>
            <a:pPr rtl="0"/>
            <a:r>
              <a:rPr lang="pt-BR"/>
              <a:t>Cotas da Amazon VPC</a:t>
            </a:r>
          </a:p>
        </p:txBody>
      </p:sp>
      <p:sp>
        <p:nvSpPr>
          <p:cNvPr id="14" name="TextBox 13">
            <a:extLst>
              <a:ext uri="{FF2B5EF4-FFF2-40B4-BE49-F238E27FC236}">
                <a16:creationId xmlns:a16="http://schemas.microsoft.com/office/drawing/2014/main" id="{672FDA11-6538-48B9-B11C-DDC0C4B2E838}"/>
              </a:ext>
            </a:extLst>
          </p:cNvPr>
          <p:cNvSpPr txBox="1"/>
          <p:nvPr/>
        </p:nvSpPr>
        <p:spPr>
          <a:xfrm>
            <a:off x="2211764" y="1741714"/>
            <a:ext cx="7768473" cy="523220"/>
          </a:xfrm>
          <a:prstGeom prst="rect">
            <a:avLst/>
          </a:prstGeom>
          <a:noFill/>
        </p:spPr>
        <p:txBody>
          <a:bodyPr wrap="none" rtlCol="0">
            <a:spAutoFit/>
          </a:bodyPr>
          <a:lstStyle/>
          <a:p>
            <a:pPr rtl="0"/>
            <a:r>
              <a:rPr lang="pt-BR" sz="2800">
                <a:latin typeface="Amazon Ember" panose="02000000000000000000" pitchFamily="2" charset="0"/>
                <a:ea typeface="Amazon Ember" panose="02000000000000000000" pitchFamily="2" charset="0"/>
                <a:cs typeface="Amazon Ember Light" panose="020B0403020204020204" pitchFamily="34" charset="0"/>
              </a:rPr>
              <a:t>Cota padrão: </a:t>
            </a:r>
            <a:r>
              <a:rPr lang="pt-BR" sz="2800">
                <a:latin typeface="Amazon Ember Light" panose="020B0403020204020204" pitchFamily="34" charset="0"/>
                <a:ea typeface="Amazon Ember Light" panose="020B0403020204020204" pitchFamily="34" charset="0"/>
                <a:cs typeface="Amazon Ember Light" panose="020B0403020204020204" pitchFamily="34" charset="0"/>
              </a:rPr>
              <a:t>5 VPCs por região por conta *</a:t>
            </a:r>
          </a:p>
        </p:txBody>
      </p:sp>
      <p:grpSp>
        <p:nvGrpSpPr>
          <p:cNvPr id="13" name="Group 12" descr="architecture diagram of the aws cloud with a region and 5 vpc icons.">
            <a:extLst>
              <a:ext uri="{FF2B5EF4-FFF2-40B4-BE49-F238E27FC236}">
                <a16:creationId xmlns:a16="http://schemas.microsoft.com/office/drawing/2014/main" id="{C1B6C364-5261-498F-8735-570AB4FCADC4}"/>
              </a:ext>
            </a:extLst>
          </p:cNvPr>
          <p:cNvGrpSpPr/>
          <p:nvPr/>
        </p:nvGrpSpPr>
        <p:grpSpPr>
          <a:xfrm>
            <a:off x="3904058" y="2683498"/>
            <a:ext cx="4383883" cy="3028534"/>
            <a:chOff x="3828783" y="2373199"/>
            <a:chExt cx="4383883" cy="3028534"/>
          </a:xfrm>
        </p:grpSpPr>
        <p:grpSp>
          <p:nvGrpSpPr>
            <p:cNvPr id="10" name="Group 9">
              <a:extLst>
                <a:ext uri="{FF2B5EF4-FFF2-40B4-BE49-F238E27FC236}">
                  <a16:creationId xmlns:a16="http://schemas.microsoft.com/office/drawing/2014/main" id="{D0DD9AEB-0663-47AA-9126-638E20E551D9}"/>
                </a:ext>
              </a:extLst>
            </p:cNvPr>
            <p:cNvGrpSpPr/>
            <p:nvPr/>
          </p:nvGrpSpPr>
          <p:grpSpPr>
            <a:xfrm>
              <a:off x="4317999" y="2840203"/>
              <a:ext cx="3657600" cy="2286000"/>
              <a:chOff x="2284379" y="2806337"/>
              <a:chExt cx="3657600" cy="2286000"/>
            </a:xfrm>
          </p:grpSpPr>
          <p:grpSp>
            <p:nvGrpSpPr>
              <p:cNvPr id="8" name="Group 7">
                <a:extLst>
                  <a:ext uri="{FF2B5EF4-FFF2-40B4-BE49-F238E27FC236}">
                    <a16:creationId xmlns:a16="http://schemas.microsoft.com/office/drawing/2014/main" id="{9DCA3E88-47F3-4383-AC27-B37F96AFD282}"/>
                  </a:ext>
                </a:extLst>
              </p:cNvPr>
              <p:cNvGrpSpPr/>
              <p:nvPr/>
            </p:nvGrpSpPr>
            <p:grpSpPr>
              <a:xfrm>
                <a:off x="2806539" y="3279979"/>
                <a:ext cx="2700370" cy="1615440"/>
                <a:chOff x="-2904017" y="3334549"/>
                <a:chExt cx="2700370" cy="1615440"/>
              </a:xfrm>
            </p:grpSpPr>
            <p:pic>
              <p:nvPicPr>
                <p:cNvPr id="27" name="Graphic 26">
                  <a:extLst>
                    <a:ext uri="{FF2B5EF4-FFF2-40B4-BE49-F238E27FC236}">
                      <a16:creationId xmlns:a16="http://schemas.microsoft.com/office/drawing/2014/main" id="{D5138951-AD45-4C7C-8361-3840C47873AD}"/>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2411805" y="3334549"/>
                  <a:ext cx="731520" cy="731520"/>
                </a:xfrm>
                <a:prstGeom prst="rect">
                  <a:avLst/>
                </a:prstGeom>
              </p:spPr>
            </p:pic>
            <p:pic>
              <p:nvPicPr>
                <p:cNvPr id="28" name="Graphic 27">
                  <a:extLst>
                    <a:ext uri="{FF2B5EF4-FFF2-40B4-BE49-F238E27FC236}">
                      <a16:creationId xmlns:a16="http://schemas.microsoft.com/office/drawing/2014/main" id="{A1B2FB74-2D13-433E-927D-8E847D9748E2}"/>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1427380" y="3334549"/>
                  <a:ext cx="731520" cy="731520"/>
                </a:xfrm>
                <a:prstGeom prst="rect">
                  <a:avLst/>
                </a:prstGeom>
              </p:spPr>
            </p:pic>
            <p:pic>
              <p:nvPicPr>
                <p:cNvPr id="29" name="Graphic 28">
                  <a:extLst>
                    <a:ext uri="{FF2B5EF4-FFF2-40B4-BE49-F238E27FC236}">
                      <a16:creationId xmlns:a16="http://schemas.microsoft.com/office/drawing/2014/main" id="{B0F9071F-E923-4B68-A64C-EFF8532C0F7B}"/>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2904017" y="4218469"/>
                  <a:ext cx="731520" cy="731520"/>
                </a:xfrm>
                <a:prstGeom prst="rect">
                  <a:avLst/>
                </a:prstGeom>
              </p:spPr>
            </p:pic>
            <p:pic>
              <p:nvPicPr>
                <p:cNvPr id="30" name="Graphic 29">
                  <a:extLst>
                    <a:ext uri="{FF2B5EF4-FFF2-40B4-BE49-F238E27FC236}">
                      <a16:creationId xmlns:a16="http://schemas.microsoft.com/office/drawing/2014/main" id="{4BE6FBFC-BB41-4C88-B222-06209F0A368C}"/>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1919592" y="4218469"/>
                  <a:ext cx="731520" cy="731520"/>
                </a:xfrm>
                <a:prstGeom prst="rect">
                  <a:avLst/>
                </a:prstGeom>
              </p:spPr>
            </p:pic>
            <p:pic>
              <p:nvPicPr>
                <p:cNvPr id="31" name="Graphic 30">
                  <a:extLst>
                    <a:ext uri="{FF2B5EF4-FFF2-40B4-BE49-F238E27FC236}">
                      <a16:creationId xmlns:a16="http://schemas.microsoft.com/office/drawing/2014/main" id="{D21E5DFD-63B7-47D9-8E18-261FD0147D6D}"/>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935167" y="4218469"/>
                  <a:ext cx="731520" cy="731520"/>
                </a:xfrm>
                <a:prstGeom prst="rect">
                  <a:avLst/>
                </a:prstGeom>
              </p:spPr>
            </p:pic>
          </p:grpSp>
          <p:sp>
            <p:nvSpPr>
              <p:cNvPr id="32" name="Rectangle 31">
                <a:extLst>
                  <a:ext uri="{FF2B5EF4-FFF2-40B4-BE49-F238E27FC236}">
                    <a16:creationId xmlns:a16="http://schemas.microsoft.com/office/drawing/2014/main" id="{9ABE0C46-C31D-4CFB-9BA5-86CA2264B7FB}"/>
                  </a:ext>
                </a:extLst>
              </p:cNvPr>
              <p:cNvSpPr/>
              <p:nvPr/>
            </p:nvSpPr>
            <p:spPr>
              <a:xfrm>
                <a:off x="2284379" y="2806337"/>
                <a:ext cx="3657600" cy="2286000"/>
              </a:xfrm>
              <a:prstGeom prst="rect">
                <a:avLst/>
              </a:prstGeom>
              <a:noFill/>
              <a:ln w="12700" cap="flat" cmpd="sng" algn="ctr">
                <a:solidFill>
                  <a:srgbClr val="007CBC"/>
                </a:solidFill>
                <a:prstDash val="sysDash"/>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Região</a:t>
                </a:r>
                <a:endParaRPr kumimoji="0" lang="en-US" sz="1200" b="0" i="0" u="none" strike="noStrike" kern="0" cap="none" spc="0" normalizeH="0" baseline="0" noProof="0" dirty="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33" name="Graphic 32">
                <a:extLst>
                  <a:ext uri="{FF2B5EF4-FFF2-40B4-BE49-F238E27FC236}">
                    <a16:creationId xmlns:a16="http://schemas.microsoft.com/office/drawing/2014/main" id="{7481466B-34ED-40EA-ABB9-8EB0D24CD853}"/>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2284379" y="2806339"/>
                <a:ext cx="457200" cy="457200"/>
              </a:xfrm>
              <a:prstGeom prst="rect">
                <a:avLst/>
              </a:prstGeom>
            </p:spPr>
          </p:pic>
        </p:grpSp>
        <p:grpSp>
          <p:nvGrpSpPr>
            <p:cNvPr id="12" name="Group 11">
              <a:extLst>
                <a:ext uri="{FF2B5EF4-FFF2-40B4-BE49-F238E27FC236}">
                  <a16:creationId xmlns:a16="http://schemas.microsoft.com/office/drawing/2014/main" id="{25553FAF-F4B8-49B4-AC31-DB22151DE44C}"/>
                </a:ext>
              </a:extLst>
            </p:cNvPr>
            <p:cNvGrpSpPr/>
            <p:nvPr/>
          </p:nvGrpSpPr>
          <p:grpSpPr>
            <a:xfrm>
              <a:off x="3828783" y="2373199"/>
              <a:ext cx="4383883" cy="3028534"/>
              <a:chOff x="3828783" y="2373199"/>
              <a:chExt cx="4383883" cy="3028534"/>
            </a:xfrm>
          </p:grpSpPr>
          <p:sp>
            <p:nvSpPr>
              <p:cNvPr id="25" name="Rectangle 24">
                <a:extLst>
                  <a:ext uri="{FF2B5EF4-FFF2-40B4-BE49-F238E27FC236}">
                    <a16:creationId xmlns:a16="http://schemas.microsoft.com/office/drawing/2014/main" id="{21663983-7399-4C91-B24B-88B0A9E68A75}"/>
                  </a:ext>
                </a:extLst>
              </p:cNvPr>
              <p:cNvSpPr/>
              <p:nvPr/>
            </p:nvSpPr>
            <p:spPr>
              <a:xfrm>
                <a:off x="3828783" y="2373199"/>
                <a:ext cx="4383883" cy="3028534"/>
              </a:xfrm>
              <a:prstGeom prst="rect">
                <a:avLst/>
              </a:prstGeom>
              <a:noFill/>
              <a:ln w="12700" cap="flat" cmpd="sng" algn="ctr">
                <a:solidFill>
                  <a:srgbClr val="232F3D"/>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ysClr val="windowText" lastClr="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Nuvem AWS</a:t>
                </a:r>
              </a:p>
            </p:txBody>
          </p:sp>
          <p:pic>
            <p:nvPicPr>
              <p:cNvPr id="26" name="Graphic 25">
                <a:extLst>
                  <a:ext uri="{FF2B5EF4-FFF2-40B4-BE49-F238E27FC236}">
                    <a16:creationId xmlns:a16="http://schemas.microsoft.com/office/drawing/2014/main" id="{6F2E6549-7CC7-47BA-993C-790A08B67073}"/>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3828784" y="2373199"/>
                <a:ext cx="457200" cy="457200"/>
              </a:xfrm>
              <a:prstGeom prst="rect">
                <a:avLst/>
              </a:prstGeom>
            </p:spPr>
          </p:pic>
        </p:grpSp>
      </p:grpSp>
      <p:sp>
        <p:nvSpPr>
          <p:cNvPr id="5" name="TextBox 4">
            <a:extLst>
              <a:ext uri="{FF2B5EF4-FFF2-40B4-BE49-F238E27FC236}">
                <a16:creationId xmlns:a16="http://schemas.microsoft.com/office/drawing/2014/main" id="{EE3EC099-E752-472A-B0A7-2956775DD5E4}"/>
              </a:ext>
            </a:extLst>
          </p:cNvPr>
          <p:cNvSpPr txBox="1"/>
          <p:nvPr/>
        </p:nvSpPr>
        <p:spPr>
          <a:xfrm>
            <a:off x="2459428" y="5943442"/>
            <a:ext cx="7273145" cy="338554"/>
          </a:xfrm>
          <a:prstGeom prst="rect">
            <a:avLst/>
          </a:prstGeom>
          <a:no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 A cota padrão é de 5 VPCs por região, mas você pode solicitar um aumento.</a:t>
            </a:r>
          </a:p>
        </p:txBody>
      </p:sp>
    </p:spTree>
    <p:custDataLst>
      <p:tags r:id="rId1"/>
    </p:custDataLst>
    <p:extLst>
      <p:ext uri="{BB962C8B-B14F-4D97-AF65-F5344CB8AC3E}">
        <p14:creationId xmlns:p14="http://schemas.microsoft.com/office/powerpoint/2010/main" val="12068640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4A9215D-56A1-C14C-8D1D-ECD06964D449}"/>
              </a:ext>
            </a:extLst>
          </p:cNvPr>
          <p:cNvSpPr>
            <a:spLocks noGrp="1"/>
          </p:cNvSpPr>
          <p:nvPr>
            <p:ph type="title"/>
          </p:nvPr>
        </p:nvSpPr>
        <p:spPr/>
        <p:txBody>
          <a:bodyPr rtlCol="0"/>
          <a:lstStyle/>
          <a:p>
            <a:pPr rtl="0"/>
            <a:r>
              <a:rPr lang="pt-BR">
                <a:latin typeface="+mj-lt"/>
              </a:rPr>
              <a:t>Principais lições da Seção 2</a:t>
            </a:r>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xmlns="" val="1"/>
              </a:ext>
            </a:extLst>
          </p:cNvPr>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597222" y="2835670"/>
            <a:ext cx="3931314" cy="3104201"/>
          </a:xfrm>
          <a:prstGeom prst="rect">
            <a:avLst/>
          </a:prstGeom>
        </p:spPr>
      </p:pic>
      <p:sp>
        <p:nvSpPr>
          <p:cNvPr id="5" name="Content Placeholder 4">
            <a:extLst>
              <a:ext uri="{FF2B5EF4-FFF2-40B4-BE49-F238E27FC236}">
                <a16:creationId xmlns:a16="http://schemas.microsoft.com/office/drawing/2014/main" id="{5DED86B2-95F3-E144-93EC-D7312615DDBA}"/>
              </a:ext>
            </a:extLst>
          </p:cNvPr>
          <p:cNvSpPr>
            <a:spLocks noGrp="1"/>
          </p:cNvSpPr>
          <p:nvPr>
            <p:ph idx="16"/>
          </p:nvPr>
        </p:nvSpPr>
        <p:spPr>
          <a:xfrm>
            <a:off x="5714474" y="923195"/>
            <a:ext cx="5767612" cy="5543099"/>
          </a:xfrm>
        </p:spPr>
        <p:txBody>
          <a:bodyPr rtlCol="0"/>
          <a:lstStyle/>
          <a:p>
            <a:pPr rtl="0"/>
            <a:r>
              <a:rPr lang="pt-BR" sz="2400">
                <a:latin typeface="+mn-lt"/>
              </a:rPr>
              <a:t>A Amazon VPC permite provisionar VPCs, que são </a:t>
            </a:r>
            <a:r>
              <a:rPr lang="pt-BR" sz="2400">
                <a:solidFill>
                  <a:schemeClr val="accent5"/>
                </a:solidFill>
                <a:latin typeface="Amazon Ember" panose="02000000000000000000" pitchFamily="2" charset="0"/>
                <a:ea typeface="Amazon Ember" panose="02000000000000000000" pitchFamily="2" charset="0"/>
              </a:rPr>
              <a:t>seções isoladas logicamente da Nuvem AWS, </a:t>
            </a:r>
            <a:r>
              <a:rPr lang="pt-BR" sz="2400">
                <a:latin typeface="+mn-lt"/>
              </a:rPr>
              <a:t>em que é possível executar os recursos da AWS.</a:t>
            </a:r>
          </a:p>
          <a:p>
            <a:pPr rtl="0"/>
            <a:r>
              <a:rPr lang="pt-BR" sz="2400">
                <a:latin typeface="+mn-lt"/>
              </a:rPr>
              <a:t>Uma VPC pertence a apenas uma região e é dividida em sub-redes.</a:t>
            </a:r>
          </a:p>
          <a:p>
            <a:pPr rtl="0"/>
            <a:r>
              <a:rPr lang="pt-BR" sz="2400">
                <a:latin typeface="+mn-lt"/>
              </a:rPr>
              <a:t>Uma sub-rede pertence a uma zona de disponibilidade ou zona local. Ela é um subconjunto do bloco CIDR da VPC.</a:t>
            </a:r>
          </a:p>
          <a:p>
            <a:pPr rtl="0"/>
            <a:r>
              <a:rPr lang="pt-BR" sz="2400">
                <a:latin typeface="+mn-lt"/>
              </a:rPr>
              <a:t>Você pode criar várias VPCs na mesma região ou em regiões diferentes e na mesma conta ou em contas diferentes.</a:t>
            </a:r>
          </a:p>
          <a:p>
            <a:pPr rtl="0"/>
            <a:r>
              <a:rPr lang="pt-BR" sz="2400">
                <a:latin typeface="+mn-lt"/>
              </a:rPr>
              <a:t>Siga as melhores práticas ao projetar sua VPC.</a:t>
            </a:r>
          </a:p>
        </p:txBody>
      </p:sp>
    </p:spTree>
    <p:custDataLst>
      <p:tags r:id="rId1"/>
    </p:custDataLst>
    <p:extLst>
      <p:ext uri="{BB962C8B-B14F-4D97-AF65-F5344CB8AC3E}">
        <p14:creationId xmlns:p14="http://schemas.microsoft.com/office/powerpoint/2010/main" val="2977567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64B8E0-60AD-514D-93D6-076C58CF731E}"/>
              </a:ext>
            </a:extLst>
          </p:cNvPr>
          <p:cNvSpPr>
            <a:spLocks noGrp="1"/>
          </p:cNvSpPr>
          <p:nvPr>
            <p:ph type="body" sz="quarter" idx="10"/>
          </p:nvPr>
        </p:nvSpPr>
        <p:spPr>
          <a:xfrm>
            <a:off x="419100" y="2554356"/>
            <a:ext cx="9247414" cy="488498"/>
          </a:xfrm>
        </p:spPr>
        <p:txBody>
          <a:bodyPr rtlCol="0">
            <a:normAutofit/>
          </a:bodyPr>
          <a:lstStyle/>
          <a:p>
            <a:pPr rtl="0"/>
            <a:r>
              <a:rPr lang="pt-BR" b="1">
                <a:latin typeface="+mn-lt"/>
              </a:rPr>
              <a:t>Módulo 6: Criar um ambiente de redes</a:t>
            </a:r>
          </a:p>
        </p:txBody>
      </p:sp>
      <p:sp>
        <p:nvSpPr>
          <p:cNvPr id="2" name="Title 1"/>
          <p:cNvSpPr>
            <a:spLocks noGrp="1"/>
          </p:cNvSpPr>
          <p:nvPr>
            <p:ph type="title"/>
          </p:nvPr>
        </p:nvSpPr>
        <p:spPr>
          <a:xfrm>
            <a:off x="419100" y="3191940"/>
            <a:ext cx="11353800" cy="1062560"/>
          </a:xfrm>
        </p:spPr>
        <p:txBody>
          <a:bodyPr rtlCol="0">
            <a:noAutofit/>
          </a:bodyPr>
          <a:lstStyle/>
          <a:p>
            <a:pPr rtl="0"/>
            <a:r>
              <a:rPr lang="pt-BR" sz="4000">
                <a:latin typeface="+mj-lt"/>
              </a:rPr>
              <a:t>Seção 3: Conectar o ambiente de rede da AWS à Internet</a:t>
            </a:r>
          </a:p>
        </p:txBody>
      </p:sp>
    </p:spTree>
    <p:custDataLst>
      <p:tags r:id="rId1"/>
    </p:custDataLst>
    <p:extLst>
      <p:ext uri="{BB962C8B-B14F-4D97-AF65-F5344CB8AC3E}">
        <p14:creationId xmlns:p14="http://schemas.microsoft.com/office/powerpoint/2010/main" val="5727162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3619D-A5D2-A040-98A6-F1038DF8126A}"/>
              </a:ext>
            </a:extLst>
          </p:cNvPr>
          <p:cNvSpPr>
            <a:spLocks noGrp="1"/>
          </p:cNvSpPr>
          <p:nvPr>
            <p:ph type="title"/>
          </p:nvPr>
        </p:nvSpPr>
        <p:spPr/>
        <p:txBody>
          <a:bodyPr rtlCol="0"/>
          <a:lstStyle/>
          <a:p>
            <a:pPr rtl="0"/>
            <a:r>
              <a:rPr lang="pt-BR"/>
              <a:t>Criar uma sub-rede pública</a:t>
            </a:r>
          </a:p>
        </p:txBody>
      </p:sp>
      <p:pic>
        <p:nvPicPr>
          <p:cNvPr id="23" name="Graphic 22">
            <a:extLst>
              <a:ext uri="{FF2B5EF4-FFF2-40B4-BE49-F238E27FC236}">
                <a16:creationId xmlns:a16="http://schemas.microsoft.com/office/drawing/2014/main" id="{02154ED7-4F48-4A74-95B8-E9D0D06361DD}"/>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19100" y="1534075"/>
            <a:ext cx="914400" cy="914400"/>
          </a:xfrm>
          <a:prstGeom prst="rect">
            <a:avLst/>
          </a:prstGeom>
        </p:spPr>
      </p:pic>
      <p:sp>
        <p:nvSpPr>
          <p:cNvPr id="7" name="TextBox 6">
            <a:extLst>
              <a:ext uri="{FF2B5EF4-FFF2-40B4-BE49-F238E27FC236}">
                <a16:creationId xmlns:a16="http://schemas.microsoft.com/office/drawing/2014/main" id="{83BFA340-8381-49C9-8292-7AFEE779BEC8}"/>
              </a:ext>
            </a:extLst>
          </p:cNvPr>
          <p:cNvSpPr txBox="1"/>
          <p:nvPr/>
        </p:nvSpPr>
        <p:spPr>
          <a:xfrm>
            <a:off x="1367512" y="1729665"/>
            <a:ext cx="3118161" cy="523220"/>
          </a:xfrm>
          <a:prstGeom prst="rect">
            <a:avLst/>
          </a:prstGeom>
          <a:noFill/>
        </p:spPr>
        <p:txBody>
          <a:bodyPr wrap="none" rtlCol="0">
            <a:spAutoFit/>
          </a:bodyPr>
          <a:lstStyle/>
          <a:p>
            <a:pPr rtl="0"/>
            <a:r>
              <a:rPr lang="pt-BR" sz="2800">
                <a:latin typeface="Amazon Ember" panose="02000000000000000000" pitchFamily="2" charset="0"/>
                <a:ea typeface="Amazon Ember" panose="02000000000000000000" pitchFamily="2" charset="0"/>
                <a:cs typeface="Amazon Ember Light" panose="020B0403020204020204" pitchFamily="34" charset="0"/>
              </a:rPr>
              <a:t>Gateways da Internet</a:t>
            </a:r>
          </a:p>
        </p:txBody>
      </p:sp>
      <p:sp>
        <p:nvSpPr>
          <p:cNvPr id="21" name="Content Placeholder 20">
            <a:extLst>
              <a:ext uri="{FF2B5EF4-FFF2-40B4-BE49-F238E27FC236}">
                <a16:creationId xmlns:a16="http://schemas.microsoft.com/office/drawing/2014/main" id="{1DE8863F-772C-4A10-8469-E8BDD5415642}"/>
              </a:ext>
            </a:extLst>
          </p:cNvPr>
          <p:cNvSpPr>
            <a:spLocks noGrp="1"/>
          </p:cNvSpPr>
          <p:nvPr>
            <p:ph idx="1"/>
          </p:nvPr>
        </p:nvSpPr>
        <p:spPr>
          <a:xfrm>
            <a:off x="419100" y="2794152"/>
            <a:ext cx="5805639" cy="3571807"/>
          </a:xfrm>
        </p:spPr>
        <p:txBody>
          <a:bodyPr rtlCol="0"/>
          <a:lstStyle/>
          <a:p>
            <a:pPr rtl="0"/>
            <a:r>
              <a:rPr lang="pt-BR"/>
              <a:t>Permitem a comunicação entre recursos em sua VPC e na Internet</a:t>
            </a:r>
          </a:p>
          <a:p>
            <a:pPr rtl="0"/>
            <a:r>
              <a:rPr lang="pt-BR"/>
              <a:t>São dimensionados horizontalmente, redundantes e altamente disponíveis por padrão</a:t>
            </a:r>
          </a:p>
          <a:p>
            <a:pPr rtl="0"/>
            <a:r>
              <a:rPr lang="pt-BR"/>
              <a:t>Fornecem um alvo nas tabelas de rotas de sub-rede para o tráfego roteável pela Internet</a:t>
            </a:r>
          </a:p>
        </p:txBody>
      </p:sp>
      <p:grpSp>
        <p:nvGrpSpPr>
          <p:cNvPr id="4" name="Group 3" descr="architecture diagram of a vpc with a public subnet that has an ec2 instance with private and public IP addresses that connects to the internet gateway.">
            <a:extLst>
              <a:ext uri="{FF2B5EF4-FFF2-40B4-BE49-F238E27FC236}">
                <a16:creationId xmlns:a16="http://schemas.microsoft.com/office/drawing/2014/main" id="{056DB675-D589-4669-9F2B-8A858B8EFC34}"/>
              </a:ext>
            </a:extLst>
          </p:cNvPr>
          <p:cNvGrpSpPr/>
          <p:nvPr/>
        </p:nvGrpSpPr>
        <p:grpSpPr>
          <a:xfrm>
            <a:off x="6960359" y="1994293"/>
            <a:ext cx="5182746" cy="4079837"/>
            <a:chOff x="6960359" y="1994293"/>
            <a:chExt cx="5182746" cy="4079837"/>
          </a:xfrm>
        </p:grpSpPr>
        <p:sp>
          <p:nvSpPr>
            <p:cNvPr id="41" name="Rectangle 40">
              <a:extLst>
                <a:ext uri="{FF2B5EF4-FFF2-40B4-BE49-F238E27FC236}">
                  <a16:creationId xmlns:a16="http://schemas.microsoft.com/office/drawing/2014/main" id="{850063CE-6567-4539-BFD4-20DE07901BEB}"/>
                </a:ext>
              </a:extLst>
            </p:cNvPr>
            <p:cNvSpPr/>
            <p:nvPr/>
          </p:nvSpPr>
          <p:spPr>
            <a:xfrm>
              <a:off x="7206020" y="4237638"/>
              <a:ext cx="4335984" cy="164592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Sub-rede pública: 10.0.0.0/24</a:t>
              </a:r>
            </a:p>
          </p:txBody>
        </p:sp>
        <p:sp>
          <p:nvSpPr>
            <p:cNvPr id="29" name="Rectangle 28">
              <a:extLst>
                <a:ext uri="{FF2B5EF4-FFF2-40B4-BE49-F238E27FC236}">
                  <a16:creationId xmlns:a16="http://schemas.microsoft.com/office/drawing/2014/main" id="{94657D38-1B97-4090-A53E-4CFA83C9083E}"/>
                </a:ext>
              </a:extLst>
            </p:cNvPr>
            <p:cNvSpPr/>
            <p:nvPr/>
          </p:nvSpPr>
          <p:spPr>
            <a:xfrm>
              <a:off x="6960359" y="3424846"/>
              <a:ext cx="4812544" cy="2649284"/>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 10.0.0.0/16</a:t>
              </a:r>
            </a:p>
          </p:txBody>
        </p:sp>
        <p:pic>
          <p:nvPicPr>
            <p:cNvPr id="31" name="Graphic 30">
              <a:extLst>
                <a:ext uri="{FF2B5EF4-FFF2-40B4-BE49-F238E27FC236}">
                  <a16:creationId xmlns:a16="http://schemas.microsoft.com/office/drawing/2014/main" id="{5AFD9623-10D7-4265-9494-1B8535A84407}"/>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6961224" y="3424846"/>
              <a:ext cx="457200" cy="457200"/>
            </a:xfrm>
            <a:prstGeom prst="rect">
              <a:avLst/>
            </a:prstGeom>
          </p:spPr>
        </p:pic>
        <p:pic>
          <p:nvPicPr>
            <p:cNvPr id="32" name="Graphic 31">
              <a:extLst>
                <a:ext uri="{FF2B5EF4-FFF2-40B4-BE49-F238E27FC236}">
                  <a16:creationId xmlns:a16="http://schemas.microsoft.com/office/drawing/2014/main" id="{D84009C8-AC2C-45A8-8BAC-710E3BEB841A}"/>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10245081" y="3165396"/>
              <a:ext cx="469900" cy="469900"/>
            </a:xfrm>
            <a:prstGeom prst="rect">
              <a:avLst/>
            </a:prstGeom>
          </p:spPr>
        </p:pic>
        <p:pic>
          <p:nvPicPr>
            <p:cNvPr id="35" name="Graphic 34">
              <a:extLst>
                <a:ext uri="{FF2B5EF4-FFF2-40B4-BE49-F238E27FC236}">
                  <a16:creationId xmlns:a16="http://schemas.microsoft.com/office/drawing/2014/main" id="{79FA931B-8135-4071-8EE1-7B85D7831C36}"/>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10245081" y="4953281"/>
              <a:ext cx="469900" cy="469900"/>
            </a:xfrm>
            <a:prstGeom prst="rect">
              <a:avLst/>
            </a:prstGeom>
          </p:spPr>
        </p:pic>
        <p:sp>
          <p:nvSpPr>
            <p:cNvPr id="36" name="TextBox 35">
              <a:extLst>
                <a:ext uri="{FF2B5EF4-FFF2-40B4-BE49-F238E27FC236}">
                  <a16:creationId xmlns:a16="http://schemas.microsoft.com/office/drawing/2014/main" id="{112F8C6E-8667-4108-8756-136B80DCA983}"/>
                </a:ext>
              </a:extLst>
            </p:cNvPr>
            <p:cNvSpPr txBox="1"/>
            <p:nvPr/>
          </p:nvSpPr>
          <p:spPr>
            <a:xfrm>
              <a:off x="10734427" y="3129260"/>
              <a:ext cx="1408678" cy="830997"/>
            </a:xfrm>
            <a:prstGeom prst="rect">
              <a:avLst/>
            </a:prstGeom>
            <a:solidFill>
              <a:schemeClr val="bg1"/>
            </a:solid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Gateway da Internet </a:t>
              </a:r>
              <a:r>
                <a:rPr lang="pt-BR" sz="1600">
                  <a:ea typeface="Amazon Ember" panose="020B0603020204020204" pitchFamily="34" charset="0"/>
                  <a:cs typeface="Amazon Ember" panose="020B0603020204020204" pitchFamily="34" charset="0"/>
                </a:rPr>
                <a:t>&lt;igw-id&gt;</a:t>
              </a:r>
            </a:p>
          </p:txBody>
        </p:sp>
        <p:sp>
          <p:nvSpPr>
            <p:cNvPr id="37" name="TextBox 36">
              <a:extLst>
                <a:ext uri="{FF2B5EF4-FFF2-40B4-BE49-F238E27FC236}">
                  <a16:creationId xmlns:a16="http://schemas.microsoft.com/office/drawing/2014/main" id="{EEF887CA-D730-40DB-BC2A-CA0E0C40A8BB}"/>
                </a:ext>
              </a:extLst>
            </p:cNvPr>
            <p:cNvSpPr txBox="1"/>
            <p:nvPr/>
          </p:nvSpPr>
          <p:spPr>
            <a:xfrm>
              <a:off x="10866818" y="2186421"/>
              <a:ext cx="675186" cy="338554"/>
            </a:xfrm>
            <a:prstGeom prst="rect">
              <a:avLst/>
            </a:prstGeom>
            <a:no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Usuários</a:t>
              </a:r>
            </a:p>
          </p:txBody>
        </p:sp>
        <p:cxnSp>
          <p:nvCxnSpPr>
            <p:cNvPr id="38" name="Straight Connector 37">
              <a:extLst>
                <a:ext uri="{FF2B5EF4-FFF2-40B4-BE49-F238E27FC236}">
                  <a16:creationId xmlns:a16="http://schemas.microsoft.com/office/drawing/2014/main" id="{C4079910-4D13-4AF0-92E7-A63BAF6FA6A9}"/>
                </a:ext>
              </a:extLst>
            </p:cNvPr>
            <p:cNvCxnSpPr>
              <a:cxnSpLocks/>
              <a:stCxn id="35" idx="0"/>
              <a:endCxn id="32" idx="2"/>
            </p:cNvCxnSpPr>
            <p:nvPr/>
          </p:nvCxnSpPr>
          <p:spPr>
            <a:xfrm flipV="1">
              <a:off x="10480031" y="3635296"/>
              <a:ext cx="0" cy="1317985"/>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33BF9A6-2D99-4C65-B633-D73D9BE051EA}"/>
                </a:ext>
              </a:extLst>
            </p:cNvPr>
            <p:cNvSpPr txBox="1"/>
            <p:nvPr/>
          </p:nvSpPr>
          <p:spPr>
            <a:xfrm>
              <a:off x="7356057" y="4866751"/>
              <a:ext cx="3114955" cy="830997"/>
            </a:xfrm>
            <a:prstGeom prst="rect">
              <a:avLst/>
            </a:prstGeom>
            <a:no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Instância do EC2:</a:t>
              </a:r>
            </a:p>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Endereço IP privado – 10.0.0.5</a:t>
              </a:r>
            </a:p>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Endereço IP público – 198.51.100.2</a:t>
              </a:r>
            </a:p>
          </p:txBody>
        </p:sp>
        <p:cxnSp>
          <p:nvCxnSpPr>
            <p:cNvPr id="39" name="Straight Connector 38">
              <a:extLst>
                <a:ext uri="{FF2B5EF4-FFF2-40B4-BE49-F238E27FC236}">
                  <a16:creationId xmlns:a16="http://schemas.microsoft.com/office/drawing/2014/main" id="{4897E401-073C-49C7-AF4B-EE1C982966F5}"/>
                </a:ext>
              </a:extLst>
            </p:cNvPr>
            <p:cNvCxnSpPr>
              <a:cxnSpLocks/>
              <a:stCxn id="32" idx="0"/>
              <a:endCxn id="40" idx="2"/>
            </p:cNvCxnSpPr>
            <p:nvPr/>
          </p:nvCxnSpPr>
          <p:spPr>
            <a:xfrm flipV="1">
              <a:off x="10480031" y="2634373"/>
              <a:ext cx="0" cy="531023"/>
            </a:xfrm>
            <a:prstGeom prst="line">
              <a:avLst/>
            </a:prstGeom>
            <a:ln>
              <a:prstDash val="dash"/>
            </a:ln>
          </p:spPr>
          <p:style>
            <a:lnRef idx="1">
              <a:schemeClr val="accent1"/>
            </a:lnRef>
            <a:fillRef idx="0">
              <a:schemeClr val="accent1"/>
            </a:fillRef>
            <a:effectRef idx="0">
              <a:schemeClr val="accent1"/>
            </a:effectRef>
            <a:fontRef idx="minor">
              <a:schemeClr val="tx1"/>
            </a:fontRef>
          </p:style>
        </p:cxnSp>
        <p:pic>
          <p:nvPicPr>
            <p:cNvPr id="40" name="Graphic 39">
              <a:extLst>
                <a:ext uri="{FF2B5EF4-FFF2-40B4-BE49-F238E27FC236}">
                  <a16:creationId xmlns:a16="http://schemas.microsoft.com/office/drawing/2014/main" id="{F455B843-4A89-4C12-899D-33F68DAD42DD}"/>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flipH="1">
              <a:off x="10150670" y="1994293"/>
              <a:ext cx="658722" cy="640080"/>
            </a:xfrm>
            <a:prstGeom prst="rect">
              <a:avLst/>
            </a:prstGeom>
          </p:spPr>
        </p:pic>
        <p:pic>
          <p:nvPicPr>
            <p:cNvPr id="22" name="Graphic 21">
              <a:extLst>
                <a:ext uri="{FF2B5EF4-FFF2-40B4-BE49-F238E27FC236}">
                  <a16:creationId xmlns:a16="http://schemas.microsoft.com/office/drawing/2014/main" id="{FA48849E-F881-45DD-BE6C-65E0D6FAF9A4}"/>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a:off x="7206020" y="4237638"/>
              <a:ext cx="457200" cy="457200"/>
            </a:xfrm>
            <a:prstGeom prst="rect">
              <a:avLst/>
            </a:prstGeom>
          </p:spPr>
        </p:pic>
      </p:grpSp>
    </p:spTree>
    <p:custDataLst>
      <p:tags r:id="rId1"/>
    </p:custDataLst>
    <p:extLst>
      <p:ext uri="{BB962C8B-B14F-4D97-AF65-F5344CB8AC3E}">
        <p14:creationId xmlns:p14="http://schemas.microsoft.com/office/powerpoint/2010/main" val="795565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latin typeface="+mj-lt"/>
              </a:rPr>
              <a:t>Visão geral do módulo</a:t>
            </a:r>
          </a:p>
        </p:txBody>
      </p:sp>
      <p:sp>
        <p:nvSpPr>
          <p:cNvPr id="5" name="Content Placeholder 4"/>
          <p:cNvSpPr>
            <a:spLocks noGrp="1"/>
          </p:cNvSpPr>
          <p:nvPr>
            <p:ph idx="1"/>
          </p:nvPr>
        </p:nvSpPr>
        <p:spPr>
          <a:xfrm>
            <a:off x="419100" y="1528175"/>
            <a:ext cx="5827212" cy="4648788"/>
          </a:xfrm>
        </p:spPr>
        <p:txBody>
          <a:bodyPr rtlCol="0">
            <a:noAutofit/>
          </a:bodyPr>
          <a:lstStyle/>
          <a:p>
            <a:pPr marL="0" indent="0" rtl="0">
              <a:spcBef>
                <a:spcPts val="1800"/>
              </a:spcBef>
              <a:buNone/>
            </a:pPr>
            <a:r>
              <a:rPr lang="pt-BR" dirty="0">
                <a:latin typeface="Amazon Ember" panose="020B0603020204020204" pitchFamily="34" charset="0"/>
                <a:ea typeface="Amazon Ember" panose="020B0603020204020204" pitchFamily="34" charset="0"/>
                <a:cs typeface="Amazon Ember" panose="020B0603020204020204" pitchFamily="34" charset="0"/>
              </a:rPr>
              <a:t>Seções</a:t>
            </a:r>
          </a:p>
          <a:p>
            <a:pPr marL="457200" indent="-457200" rtl="0">
              <a:spcBef>
                <a:spcPts val="1800"/>
              </a:spcBef>
              <a:buFont typeface="+mj-lt"/>
              <a:buAutoNum type="arabicPeriod"/>
            </a:pPr>
            <a:r>
              <a:rPr lang="pt-BR" sz="2400" dirty="0">
                <a:latin typeface="+mn-lt"/>
              </a:rPr>
              <a:t>Necessidade arquitetônica</a:t>
            </a:r>
          </a:p>
          <a:p>
            <a:pPr marL="457200" indent="-457200" rtl="0">
              <a:spcBef>
                <a:spcPts val="1800"/>
              </a:spcBef>
              <a:buFont typeface="+mj-lt"/>
              <a:buAutoNum type="arabicPeriod"/>
            </a:pPr>
            <a:r>
              <a:rPr lang="pt-BR" sz="2400" dirty="0">
                <a:latin typeface="+mn-lt"/>
              </a:rPr>
              <a:t>Criar um ambiente de rede da AWS</a:t>
            </a:r>
          </a:p>
          <a:p>
            <a:pPr marL="457200" indent="-457200" rtl="0">
              <a:spcBef>
                <a:spcPts val="1800"/>
              </a:spcBef>
              <a:buFont typeface="+mj-lt"/>
              <a:buAutoNum type="arabicPeriod"/>
            </a:pPr>
            <a:r>
              <a:rPr lang="pt-BR" sz="2400" dirty="0">
                <a:latin typeface="+mn-lt"/>
              </a:rPr>
              <a:t>Conectar o ambiente de rede da AWS à Internet</a:t>
            </a:r>
          </a:p>
          <a:p>
            <a:pPr marL="457200" indent="-457200" rtl="0">
              <a:spcBef>
                <a:spcPts val="1800"/>
              </a:spcBef>
              <a:buFont typeface="+mj-lt"/>
              <a:buAutoNum type="arabicPeriod"/>
            </a:pPr>
            <a:r>
              <a:rPr lang="pt-BR" sz="2400" dirty="0">
                <a:latin typeface="+mn-lt"/>
              </a:rPr>
              <a:t>Proteger o ambiente de rede da AWS</a:t>
            </a:r>
            <a:endParaRPr lang="en-US" b="1" dirty="0">
              <a:latin typeface="+mn-lt"/>
            </a:endParaRPr>
          </a:p>
        </p:txBody>
      </p:sp>
      <p:sp>
        <p:nvSpPr>
          <p:cNvPr id="6" name="Content Placeholder 5">
            <a:extLst>
              <a:ext uri="{FF2B5EF4-FFF2-40B4-BE49-F238E27FC236}">
                <a16:creationId xmlns:a16="http://schemas.microsoft.com/office/drawing/2014/main" id="{79AB60CE-670C-974B-8C37-C3795121745F}"/>
              </a:ext>
            </a:extLst>
          </p:cNvPr>
          <p:cNvSpPr>
            <a:spLocks noGrp="1"/>
          </p:cNvSpPr>
          <p:nvPr>
            <p:ph idx="13"/>
          </p:nvPr>
        </p:nvSpPr>
        <p:spPr>
          <a:xfrm>
            <a:off x="6246312" y="1524228"/>
            <a:ext cx="5504688" cy="4648788"/>
          </a:xfrm>
        </p:spPr>
        <p:txBody>
          <a:bodyPr rtlCol="0"/>
          <a:lstStyle/>
          <a:p>
            <a:pPr marL="0" indent="0" rtl="0">
              <a:buNone/>
            </a:pPr>
            <a:r>
              <a:rPr lang="pt-BR" dirty="0">
                <a:latin typeface="Amazon Ember" panose="020B0603020204020204" pitchFamily="34" charset="0"/>
                <a:ea typeface="Amazon Ember" panose="020B0603020204020204" pitchFamily="34" charset="0"/>
                <a:cs typeface="Amazon Ember" panose="020B0603020204020204" pitchFamily="34" charset="0"/>
              </a:rPr>
              <a:t>Demonstração</a:t>
            </a:r>
          </a:p>
          <a:p>
            <a:pPr rtl="0"/>
            <a:r>
              <a:rPr lang="pt-BR" sz="2400" dirty="0"/>
              <a:t>Criar uma Virtual Private </a:t>
            </a:r>
            <a:r>
              <a:rPr lang="pt-BR" sz="2400" dirty="0" err="1"/>
              <a:t>Cloud</a:t>
            </a:r>
            <a:endParaRPr lang="pt-BR" sz="2400" dirty="0"/>
          </a:p>
          <a:p>
            <a:pPr marL="0" indent="0" rtl="0">
              <a:buNone/>
            </a:pPr>
            <a:endParaRPr lang="en-US" b="1" dirty="0">
              <a:latin typeface="+mn-lt"/>
            </a:endParaRPr>
          </a:p>
          <a:p>
            <a:pPr marL="0" indent="0" rtl="0">
              <a:buNone/>
            </a:pPr>
            <a:r>
              <a:rPr lang="pt-BR" dirty="0">
                <a:latin typeface="Amazon Ember" panose="020B0603020204020204" pitchFamily="34" charset="0"/>
                <a:ea typeface="Amazon Ember" panose="020B0603020204020204" pitchFamily="34" charset="0"/>
                <a:cs typeface="Amazon Ember" panose="020B0603020204020204" pitchFamily="34" charset="0"/>
              </a:rPr>
              <a:t>Laboratórios</a:t>
            </a:r>
          </a:p>
          <a:p>
            <a:pPr rtl="0"/>
            <a:r>
              <a:rPr lang="pt-BR" sz="2400" dirty="0">
                <a:latin typeface="+mn-lt"/>
              </a:rPr>
              <a:t>Laboratório guiado: Criar uma Virtual Private </a:t>
            </a:r>
            <a:r>
              <a:rPr lang="pt-BR" sz="2400" dirty="0" err="1">
                <a:latin typeface="+mn-lt"/>
              </a:rPr>
              <a:t>Cloud</a:t>
            </a:r>
            <a:endParaRPr lang="pt-BR" sz="2400" dirty="0">
              <a:latin typeface="+mn-lt"/>
            </a:endParaRPr>
          </a:p>
          <a:p>
            <a:pPr rtl="0"/>
            <a:r>
              <a:rPr lang="pt-BR" sz="2400" dirty="0">
                <a:latin typeface="+mn-lt"/>
              </a:rPr>
              <a:t>Laboratório de desafio: Criar um ambiente de rede da VPC para a cafeteria</a:t>
            </a:r>
            <a:endParaRPr lang="en-US" sz="2400" dirty="0">
              <a:latin typeface="+mn-lt"/>
            </a:endParaRPr>
          </a:p>
          <a:p>
            <a:pPr rtl="0"/>
            <a:endParaRPr lang="en-US" dirty="0">
              <a:latin typeface="+mn-lt"/>
            </a:endParaRPr>
          </a:p>
          <a:p>
            <a:pPr marL="0" indent="0" rtl="0">
              <a:buNone/>
            </a:pPr>
            <a:endParaRPr lang="en-US" sz="2400" dirty="0">
              <a:latin typeface="+mn-lt"/>
            </a:endParaRPr>
          </a:p>
        </p:txBody>
      </p:sp>
      <p:grpSp>
        <p:nvGrpSpPr>
          <p:cNvPr id="7" name="Group 6" descr="knowledge check.">
            <a:extLst>
              <a:ext uri="{FF2B5EF4-FFF2-40B4-BE49-F238E27FC236}">
                <a16:creationId xmlns:a16="http://schemas.microsoft.com/office/drawing/2014/main" id="{5A386CF2-48DE-3E4F-B27A-6F6B12236D70}"/>
              </a:ext>
              <a:ext uri="{C183D7F6-B498-43B3-948B-1728B52AA6E4}">
                <adec:decorative xmlns:adec="http://schemas.microsoft.com/office/drawing/2017/decorative" xmlns="" val="0"/>
              </a:ext>
            </a:extLst>
          </p:cNvPr>
          <p:cNvGrpSpPr/>
          <p:nvPr/>
        </p:nvGrpSpPr>
        <p:grpSpPr>
          <a:xfrm>
            <a:off x="6246312" y="5640693"/>
            <a:ext cx="2832953" cy="532323"/>
            <a:chOff x="4188879" y="4810544"/>
            <a:chExt cx="2832953" cy="532323"/>
          </a:xfrm>
        </p:grpSpPr>
        <p:sp>
          <p:nvSpPr>
            <p:cNvPr id="8" name="TextBox 7">
              <a:extLst>
                <a:ext uri="{FF2B5EF4-FFF2-40B4-BE49-F238E27FC236}">
                  <a16:creationId xmlns:a16="http://schemas.microsoft.com/office/drawing/2014/main" id="{94F8C5C3-D9C4-4E4C-8D0B-BD50A1C962C5}"/>
                </a:ext>
              </a:extLst>
            </p:cNvPr>
            <p:cNvSpPr txBox="1"/>
            <p:nvPr/>
          </p:nvSpPr>
          <p:spPr>
            <a:xfrm>
              <a:off x="4721202" y="4892040"/>
              <a:ext cx="2300630" cy="400110"/>
            </a:xfrm>
            <a:prstGeom prst="rect">
              <a:avLst/>
            </a:prstGeom>
            <a:noFill/>
          </p:spPr>
          <p:txBody>
            <a:bodyPr wrap="none" rtlCol="0">
              <a:spAutoFit/>
            </a:bodyPr>
            <a:lstStyle/>
            <a:p>
              <a:pPr rtl="0"/>
              <a:r>
                <a:rPr lang="pt-BR" sz="2000" b="1">
                  <a:latin typeface="Amazon Ember" panose="020B0603020204020204" pitchFamily="34" charset="0"/>
                  <a:ea typeface="Amazon Ember" panose="020B0603020204020204" pitchFamily="34" charset="0"/>
                  <a:cs typeface="Amazon Ember" panose="020B0603020204020204" pitchFamily="34" charset="0"/>
                </a:rPr>
                <a:t>Teste de conhecimento</a:t>
              </a:r>
              <a:endParaRPr lang="en-US" sz="2000" b="1"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9" name="Picture 8">
              <a:extLst>
                <a:ext uri="{FF2B5EF4-FFF2-40B4-BE49-F238E27FC236}">
                  <a16:creationId xmlns:a16="http://schemas.microsoft.com/office/drawing/2014/main" id="{7C7503A9-F744-2745-8305-1056CF885D90}"/>
                </a:ext>
                <a:ext uri="{C183D7F6-B498-43B3-948B-1728B52AA6E4}">
                  <adec:decorative xmlns:adec="http://schemas.microsoft.com/office/drawing/2017/decorative" xmlns="" val="1"/>
                </a:ext>
              </a:extLst>
            </p:cNvPr>
            <p:cNvPicPr>
              <a:picLocks noChangeAspect="1"/>
            </p:cNvPicPr>
            <p:nvPr/>
          </p:nvPicPr>
          <p:blipFill>
            <a:blip r:embed="rId4" cstate="print">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4188879" y="4810544"/>
              <a:ext cx="532323" cy="532323"/>
            </a:xfrm>
            <a:prstGeom prst="rect">
              <a:avLst/>
            </a:prstGeom>
          </p:spPr>
        </p:pic>
      </p:grpSp>
    </p:spTree>
    <p:custDataLst>
      <p:tags r:id="rId1"/>
    </p:custDataLst>
    <p:extLst>
      <p:ext uri="{BB962C8B-B14F-4D97-AF65-F5344CB8AC3E}">
        <p14:creationId xmlns:p14="http://schemas.microsoft.com/office/powerpoint/2010/main" val="17450045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CDDFA-FAC2-0349-8AB4-7D299A358AEF}"/>
              </a:ext>
            </a:extLst>
          </p:cNvPr>
          <p:cNvSpPr>
            <a:spLocks noGrp="1"/>
          </p:cNvSpPr>
          <p:nvPr>
            <p:ph type="title"/>
          </p:nvPr>
        </p:nvSpPr>
        <p:spPr/>
        <p:txBody>
          <a:bodyPr rtlCol="0"/>
          <a:lstStyle/>
          <a:p>
            <a:pPr rtl="0"/>
            <a:r>
              <a:rPr lang="pt-BR" dirty="0"/>
              <a:t>Direcionamento de tráfego entre recursos da VPC</a:t>
            </a:r>
          </a:p>
        </p:txBody>
      </p:sp>
      <p:sp>
        <p:nvSpPr>
          <p:cNvPr id="4" name="Content Placeholder 3">
            <a:extLst>
              <a:ext uri="{FF2B5EF4-FFF2-40B4-BE49-F238E27FC236}">
                <a16:creationId xmlns:a16="http://schemas.microsoft.com/office/drawing/2014/main" id="{5F92262C-C677-4AFB-AD46-C618A0DB4FE0}"/>
              </a:ext>
            </a:extLst>
          </p:cNvPr>
          <p:cNvSpPr>
            <a:spLocks noGrp="1"/>
          </p:cNvSpPr>
          <p:nvPr>
            <p:ph idx="1"/>
          </p:nvPr>
        </p:nvSpPr>
        <p:spPr>
          <a:xfrm>
            <a:off x="419100" y="1528175"/>
            <a:ext cx="6372679" cy="4648788"/>
          </a:xfrm>
        </p:spPr>
        <p:txBody>
          <a:bodyPr rtlCol="0"/>
          <a:lstStyle/>
          <a:p>
            <a:pPr rtl="0">
              <a:buClr>
                <a:schemeClr val="tx1"/>
              </a:buClr>
            </a:pPr>
            <a:r>
              <a:rPr lang="pt-BR" sz="2600" dirty="0">
                <a:solidFill>
                  <a:schemeClr val="accent5"/>
                </a:solidFill>
                <a:latin typeface="Amazon Ember" panose="02000000000000000000" pitchFamily="2" charset="0"/>
                <a:ea typeface="Amazon Ember" panose="02000000000000000000" pitchFamily="2" charset="0"/>
              </a:rPr>
              <a:t>Tabelas de rotas</a:t>
            </a:r>
            <a:r>
              <a:rPr lang="pt-BR" sz="2600" dirty="0">
                <a:latin typeface="Amazon Ember" panose="02000000000000000000" pitchFamily="2" charset="0"/>
                <a:ea typeface="Amazon Ember" panose="02000000000000000000" pitchFamily="2" charset="0"/>
              </a:rPr>
              <a:t> </a:t>
            </a:r>
            <a:r>
              <a:rPr lang="pt-BR" sz="2600" dirty="0"/>
              <a:t>são necessárias para direcionar o tráfego entre recursos da VPC</a:t>
            </a:r>
          </a:p>
          <a:p>
            <a:pPr rtl="0">
              <a:buClr>
                <a:schemeClr val="tx1"/>
              </a:buClr>
            </a:pPr>
            <a:r>
              <a:rPr lang="pt-BR" sz="2600" dirty="0"/>
              <a:t>Cada VPC tem uma tabela de rotas </a:t>
            </a:r>
            <a:r>
              <a:rPr lang="pt-BR" sz="2600" dirty="0">
                <a:solidFill>
                  <a:schemeClr val="accent5"/>
                </a:solidFill>
                <a:latin typeface="Amazon Ember" panose="02000000000000000000" pitchFamily="2" charset="0"/>
                <a:ea typeface="Amazon Ember" panose="02000000000000000000" pitchFamily="2" charset="0"/>
              </a:rPr>
              <a:t>principal (padrão)</a:t>
            </a:r>
            <a:r>
              <a:rPr lang="pt-BR" sz="2600" dirty="0">
                <a:latin typeface="Amazon Ember" panose="02000000000000000000" pitchFamily="2" charset="0"/>
                <a:ea typeface="Amazon Ember" panose="02000000000000000000" pitchFamily="2" charset="0"/>
              </a:rPr>
              <a:t> </a:t>
            </a:r>
          </a:p>
          <a:p>
            <a:pPr rtl="0">
              <a:buClr>
                <a:schemeClr val="tx1"/>
              </a:buClr>
            </a:pPr>
            <a:r>
              <a:rPr lang="pt-BR" sz="2600" dirty="0"/>
              <a:t>Todas as </a:t>
            </a:r>
            <a:r>
              <a:rPr lang="pt-BR" sz="2600" dirty="0" err="1"/>
              <a:t>sub-redes</a:t>
            </a:r>
            <a:r>
              <a:rPr lang="pt-BR" sz="2600" dirty="0"/>
              <a:t> </a:t>
            </a:r>
            <a:r>
              <a:rPr lang="pt-BR" sz="2600" dirty="0">
                <a:solidFill>
                  <a:schemeClr val="accent5"/>
                </a:solidFill>
                <a:latin typeface="Amazon Ember" panose="02000000000000000000" pitchFamily="2" charset="0"/>
                <a:ea typeface="Amazon Ember" panose="02000000000000000000" pitchFamily="2" charset="0"/>
              </a:rPr>
              <a:t>devem</a:t>
            </a:r>
            <a:r>
              <a:rPr lang="pt-BR" sz="2600" dirty="0"/>
              <a:t> ser associadas a uma tabela de rotas</a:t>
            </a:r>
          </a:p>
          <a:p>
            <a:pPr rtl="0">
              <a:buClr>
                <a:schemeClr val="tx1"/>
              </a:buClr>
            </a:pPr>
            <a:r>
              <a:rPr lang="pt-BR" sz="2600" dirty="0"/>
              <a:t>Você pode criar tabelas de rotas </a:t>
            </a:r>
            <a:r>
              <a:rPr lang="pt-BR" sz="2600" dirty="0">
                <a:solidFill>
                  <a:schemeClr val="accent5"/>
                </a:solidFill>
                <a:latin typeface="Amazon Ember" panose="02000000000000000000" pitchFamily="2" charset="0"/>
                <a:ea typeface="Amazon Ember" panose="02000000000000000000" pitchFamily="2" charset="0"/>
              </a:rPr>
              <a:t>personalizadas</a:t>
            </a:r>
          </a:p>
          <a:p>
            <a:pPr rtl="0">
              <a:buClr>
                <a:schemeClr val="tx1"/>
              </a:buClr>
            </a:pPr>
            <a:endParaRPr lang="en-US" sz="2600" dirty="0"/>
          </a:p>
          <a:p>
            <a:pPr marL="0" indent="0" rtl="0">
              <a:buClr>
                <a:schemeClr val="tx1"/>
              </a:buClr>
              <a:buNone/>
            </a:pPr>
            <a:r>
              <a:rPr lang="pt-BR" sz="2600" dirty="0">
                <a:solidFill>
                  <a:schemeClr val="accent5"/>
                </a:solidFill>
                <a:latin typeface="Amazon Ember" panose="02000000000000000000" pitchFamily="2" charset="0"/>
                <a:ea typeface="Amazon Ember" panose="02000000000000000000" pitchFamily="2" charset="0"/>
              </a:rPr>
              <a:t>Melhor prática:</a:t>
            </a:r>
            <a:r>
              <a:rPr lang="pt-BR" sz="2600" dirty="0">
                <a:latin typeface="Amazon Ember" panose="02000000000000000000" pitchFamily="2" charset="0"/>
                <a:ea typeface="Amazon Ember" panose="02000000000000000000" pitchFamily="2" charset="0"/>
              </a:rPr>
              <a:t>: </a:t>
            </a:r>
            <a:r>
              <a:rPr lang="pt-BR" sz="2600" dirty="0"/>
              <a:t>use tabelas de rotas personalizadas para cada </a:t>
            </a:r>
            <a:r>
              <a:rPr lang="pt-BR" sz="2600" dirty="0" err="1"/>
              <a:t>sub-rede</a:t>
            </a:r>
            <a:r>
              <a:rPr lang="pt-BR" sz="2600" dirty="0"/>
              <a:t>.</a:t>
            </a:r>
          </a:p>
        </p:txBody>
      </p:sp>
      <p:grpSp>
        <p:nvGrpSpPr>
          <p:cNvPr id="7" name="Group 6" descr="architecture diagram of a vpc with a public subnet that has an ec2 instance with private and public IP addresses that connects to the internet gateway.">
            <a:extLst>
              <a:ext uri="{FF2B5EF4-FFF2-40B4-BE49-F238E27FC236}">
                <a16:creationId xmlns:a16="http://schemas.microsoft.com/office/drawing/2014/main" id="{2A223320-47AE-4A45-9E91-0149A692FCBF}"/>
              </a:ext>
            </a:extLst>
          </p:cNvPr>
          <p:cNvGrpSpPr/>
          <p:nvPr/>
        </p:nvGrpSpPr>
        <p:grpSpPr>
          <a:xfrm>
            <a:off x="7219666" y="1534259"/>
            <a:ext cx="4652545" cy="2926293"/>
            <a:chOff x="7219666" y="1534259"/>
            <a:chExt cx="4652545" cy="2926293"/>
          </a:xfrm>
        </p:grpSpPr>
        <p:sp>
          <p:nvSpPr>
            <p:cNvPr id="15" name="Rectangle 14">
              <a:extLst>
                <a:ext uri="{FF2B5EF4-FFF2-40B4-BE49-F238E27FC236}">
                  <a16:creationId xmlns:a16="http://schemas.microsoft.com/office/drawing/2014/main" id="{84941E69-4121-4F86-92DF-0892F5434F32}"/>
                </a:ext>
              </a:extLst>
            </p:cNvPr>
            <p:cNvSpPr/>
            <p:nvPr/>
          </p:nvSpPr>
          <p:spPr>
            <a:xfrm>
              <a:off x="7438034" y="2624060"/>
              <a:ext cx="4195586" cy="164592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7" name="Rectangle 16">
              <a:extLst>
                <a:ext uri="{FF2B5EF4-FFF2-40B4-BE49-F238E27FC236}">
                  <a16:creationId xmlns:a16="http://schemas.microsoft.com/office/drawing/2014/main" id="{75E0A5E8-8BCE-4284-9A47-48FECF6E6E40}"/>
                </a:ext>
              </a:extLst>
            </p:cNvPr>
            <p:cNvSpPr/>
            <p:nvPr/>
          </p:nvSpPr>
          <p:spPr>
            <a:xfrm>
              <a:off x="7219666" y="1811268"/>
              <a:ext cx="4644851" cy="2649284"/>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 10.0.0.0/16</a:t>
              </a:r>
            </a:p>
          </p:txBody>
        </p:sp>
        <p:pic>
          <p:nvPicPr>
            <p:cNvPr id="18" name="Graphic 17">
              <a:extLst>
                <a:ext uri="{FF2B5EF4-FFF2-40B4-BE49-F238E27FC236}">
                  <a16:creationId xmlns:a16="http://schemas.microsoft.com/office/drawing/2014/main" id="{7FB523C2-77B4-4E5F-B1A2-F2830DFD6004}"/>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7219666" y="1813783"/>
              <a:ext cx="457200" cy="457200"/>
            </a:xfrm>
            <a:prstGeom prst="rect">
              <a:avLst/>
            </a:prstGeom>
          </p:spPr>
        </p:pic>
        <p:pic>
          <p:nvPicPr>
            <p:cNvPr id="19" name="Graphic 18">
              <a:extLst>
                <a:ext uri="{FF2B5EF4-FFF2-40B4-BE49-F238E27FC236}">
                  <a16:creationId xmlns:a16="http://schemas.microsoft.com/office/drawing/2014/main" id="{C0A4BD6F-EC5A-42F0-9D00-AA7673FD7F77}"/>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10336696" y="1551818"/>
              <a:ext cx="469900" cy="469900"/>
            </a:xfrm>
            <a:prstGeom prst="rect">
              <a:avLst/>
            </a:prstGeom>
          </p:spPr>
        </p:pic>
        <p:pic>
          <p:nvPicPr>
            <p:cNvPr id="20" name="Graphic 19">
              <a:extLst>
                <a:ext uri="{FF2B5EF4-FFF2-40B4-BE49-F238E27FC236}">
                  <a16:creationId xmlns:a16="http://schemas.microsoft.com/office/drawing/2014/main" id="{BD7E7823-7A14-4FF3-8AC2-576AB80B2FA7}"/>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10336696" y="3394295"/>
              <a:ext cx="469900" cy="469900"/>
            </a:xfrm>
            <a:prstGeom prst="rect">
              <a:avLst/>
            </a:prstGeom>
          </p:spPr>
        </p:pic>
        <p:sp>
          <p:nvSpPr>
            <p:cNvPr id="21" name="TextBox 20">
              <a:extLst>
                <a:ext uri="{FF2B5EF4-FFF2-40B4-BE49-F238E27FC236}">
                  <a16:creationId xmlns:a16="http://schemas.microsoft.com/office/drawing/2014/main" id="{51423430-0542-416B-A0A1-10BDC99B342C}"/>
                </a:ext>
              </a:extLst>
            </p:cNvPr>
            <p:cNvSpPr txBox="1"/>
            <p:nvPr/>
          </p:nvSpPr>
          <p:spPr>
            <a:xfrm>
              <a:off x="10863602" y="1534259"/>
              <a:ext cx="1008609" cy="830997"/>
            </a:xfrm>
            <a:prstGeom prst="rect">
              <a:avLst/>
            </a:prstGeom>
            <a:solidFill>
              <a:schemeClr val="bg1"/>
            </a:solid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Gateway </a:t>
              </a:r>
              <a: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t/>
              </a:r>
              <a:b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a:latin typeface="Amazon Ember Light" panose="020B0403020204020204" pitchFamily="34" charset="0"/>
                  <a:ea typeface="Amazon Ember Light" panose="020B0403020204020204" pitchFamily="34" charset="0"/>
                  <a:cs typeface="Amazon Ember Light" panose="020B0403020204020204" pitchFamily="34" charset="0"/>
                </a:rPr>
                <a:t>da Internet</a:t>
              </a:r>
              <a: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t/>
              </a:r>
              <a:b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a:ea typeface="Amazon Ember" panose="020B0603020204020204" pitchFamily="34" charset="0"/>
                  <a:cs typeface="Amazon Ember" panose="020B0603020204020204" pitchFamily="34" charset="0"/>
                </a:rPr>
                <a:t>&lt;igw-id&gt;</a:t>
              </a:r>
            </a:p>
          </p:txBody>
        </p:sp>
        <p:cxnSp>
          <p:nvCxnSpPr>
            <p:cNvPr id="23" name="Straight Connector 22">
              <a:extLst>
                <a:ext uri="{FF2B5EF4-FFF2-40B4-BE49-F238E27FC236}">
                  <a16:creationId xmlns:a16="http://schemas.microsoft.com/office/drawing/2014/main" id="{D9EE74B7-2701-44E3-AE36-C6C373AEBEA9}"/>
                </a:ext>
              </a:extLst>
            </p:cNvPr>
            <p:cNvCxnSpPr>
              <a:cxnSpLocks/>
              <a:stCxn id="20" idx="0"/>
              <a:endCxn id="19" idx="2"/>
            </p:cNvCxnSpPr>
            <p:nvPr/>
          </p:nvCxnSpPr>
          <p:spPr>
            <a:xfrm flipV="1">
              <a:off x="10571646" y="2021718"/>
              <a:ext cx="0" cy="1372577"/>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43BF6CEB-06B4-4C3E-9EAC-2E48E929DF18}"/>
                </a:ext>
              </a:extLst>
            </p:cNvPr>
            <p:cNvSpPr txBox="1"/>
            <p:nvPr/>
          </p:nvSpPr>
          <p:spPr>
            <a:xfrm>
              <a:off x="7512865" y="3318616"/>
              <a:ext cx="3169457" cy="830997"/>
            </a:xfrm>
            <a:prstGeom prst="rect">
              <a:avLst/>
            </a:prstGeom>
            <a:noFill/>
          </p:spPr>
          <p:txBody>
            <a:bodyPr wrap="none" rtlCol="0">
              <a:spAutoFit/>
            </a:bodyPr>
            <a:lstStyle/>
            <a:p>
              <a:pP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Instância do EC2:</a:t>
              </a:r>
            </a:p>
            <a:p>
              <a:pP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Endereço IP privado – 10.0.0.5</a:t>
              </a:r>
            </a:p>
            <a:p>
              <a:pP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Endereço IP público – 198.51.100.2</a:t>
              </a:r>
            </a:p>
          </p:txBody>
        </p:sp>
        <p:pic>
          <p:nvPicPr>
            <p:cNvPr id="22" name="Graphic 21">
              <a:extLst>
                <a:ext uri="{FF2B5EF4-FFF2-40B4-BE49-F238E27FC236}">
                  <a16:creationId xmlns:a16="http://schemas.microsoft.com/office/drawing/2014/main" id="{D3FE13FD-9628-49D1-9249-51102F97EB68}"/>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7438034" y="2624060"/>
              <a:ext cx="457200" cy="457200"/>
            </a:xfrm>
            <a:prstGeom prst="rect">
              <a:avLst/>
            </a:prstGeom>
          </p:spPr>
        </p:pic>
      </p:grpSp>
      <p:sp>
        <p:nvSpPr>
          <p:cNvPr id="13" name="TextBox 12">
            <a:extLst>
              <a:ext uri="{FF2B5EF4-FFF2-40B4-BE49-F238E27FC236}">
                <a16:creationId xmlns:a16="http://schemas.microsoft.com/office/drawing/2014/main" id="{00F0B61A-1DEB-42EE-B491-79C94779C38B}"/>
              </a:ext>
            </a:extLst>
          </p:cNvPr>
          <p:cNvSpPr txBox="1"/>
          <p:nvPr/>
        </p:nvSpPr>
        <p:spPr>
          <a:xfrm>
            <a:off x="7853752" y="4663208"/>
            <a:ext cx="3199240" cy="369332"/>
          </a:xfrm>
          <a:prstGeom prst="rect">
            <a:avLst/>
          </a:prstGeom>
          <a:noFill/>
        </p:spPr>
        <p:txBody>
          <a:bodyPr wrap="square" rtlCol="0">
            <a:spAutoFit/>
          </a:bodyPr>
          <a:lstStyle/>
          <a:p>
            <a:pPr algn="ctr" rtl="0"/>
            <a:r>
              <a:rPr lang="pt-BR" dirty="0">
                <a:latin typeface="Amazon Ember Light" panose="020B0403020204020204" pitchFamily="34" charset="0"/>
                <a:ea typeface="Amazon Ember Light" panose="020B0403020204020204" pitchFamily="34" charset="0"/>
                <a:cs typeface="Amazon Ember Light" panose="020B0403020204020204" pitchFamily="34" charset="0"/>
              </a:rPr>
              <a:t>Tabela de rotas pública</a:t>
            </a:r>
          </a:p>
        </p:txBody>
      </p:sp>
      <p:graphicFrame>
        <p:nvGraphicFramePr>
          <p:cNvPr id="10" name="Table 9">
            <a:extLst>
              <a:ext uri="{FF2B5EF4-FFF2-40B4-BE49-F238E27FC236}">
                <a16:creationId xmlns:a16="http://schemas.microsoft.com/office/drawing/2014/main" id="{BEB2CEBF-CD5B-4A43-AC0B-B540BEBA376F}"/>
              </a:ext>
            </a:extLst>
          </p:cNvPr>
          <p:cNvGraphicFramePr>
            <a:graphicFrameLocks noGrp="1"/>
          </p:cNvGraphicFramePr>
          <p:nvPr>
            <p:extLst>
              <p:ext uri="{D42A27DB-BD31-4B8C-83A1-F6EECF244321}">
                <p14:modId xmlns:p14="http://schemas.microsoft.com/office/powerpoint/2010/main" val="840585587"/>
              </p:ext>
            </p:extLst>
          </p:nvPr>
        </p:nvGraphicFramePr>
        <p:xfrm>
          <a:off x="8214994" y="5042229"/>
          <a:ext cx="2661888" cy="1127760"/>
        </p:xfrm>
        <a:graphic>
          <a:graphicData uri="http://schemas.openxmlformats.org/drawingml/2006/table">
            <a:tbl>
              <a:tblPr firstRow="1" bandRow="1">
                <a:tableStyleId>{1FECB4D8-DB02-4DC6-A0A2-4F2EBAE1DC90}</a:tableStyleId>
              </a:tblPr>
              <a:tblGrid>
                <a:gridCol w="1523341">
                  <a:extLst>
                    <a:ext uri="{9D8B030D-6E8A-4147-A177-3AD203B41FA5}">
                      <a16:colId xmlns:a16="http://schemas.microsoft.com/office/drawing/2014/main" val="20000"/>
                    </a:ext>
                  </a:extLst>
                </a:gridCol>
                <a:gridCol w="1138547">
                  <a:extLst>
                    <a:ext uri="{9D8B030D-6E8A-4147-A177-3AD203B41FA5}">
                      <a16:colId xmlns:a16="http://schemas.microsoft.com/office/drawing/2014/main" val="20001"/>
                    </a:ext>
                  </a:extLst>
                </a:gridCol>
              </a:tblGrid>
              <a:tr h="375920">
                <a:tc>
                  <a:txBody>
                    <a:bodyPr/>
                    <a:lstStyle/>
                    <a:p>
                      <a:pPr algn="ctr" rtl="0"/>
                      <a:r>
                        <a:rPr lang="pt-BR" sz="1800">
                          <a:solidFill>
                            <a:schemeClr val="tx1"/>
                          </a:solidFill>
                          <a:latin typeface="+mn-lt"/>
                          <a:ea typeface="Amazon Ember" panose="020B0603020204020204" pitchFamily="34" charset="0"/>
                          <a:cs typeface="Amazon Ember" panose="020B0603020204020204" pitchFamily="34" charset="0"/>
                        </a:rPr>
                        <a:t>Destino</a:t>
                      </a:r>
                    </a:p>
                  </a:txBody>
                  <a:tcPr anchor="ctr">
                    <a:solidFill>
                      <a:schemeClr val="accent3"/>
                    </a:solidFill>
                  </a:tcPr>
                </a:tc>
                <a:tc>
                  <a:txBody>
                    <a:bodyPr/>
                    <a:lstStyle/>
                    <a:p>
                      <a:pPr algn="ctr" rtl="0"/>
                      <a:r>
                        <a:rPr lang="pt-BR" sz="1800">
                          <a:solidFill>
                            <a:schemeClr val="tx1"/>
                          </a:solidFill>
                          <a:latin typeface="+mn-lt"/>
                          <a:ea typeface="Amazon Ember" panose="020B0603020204020204" pitchFamily="34" charset="0"/>
                          <a:cs typeface="Amazon Ember" panose="020B0603020204020204" pitchFamily="34" charset="0"/>
                        </a:rPr>
                        <a:t>Alvo</a:t>
                      </a:r>
                    </a:p>
                  </a:txBody>
                  <a:tcPr anchor="ctr">
                    <a:solidFill>
                      <a:schemeClr val="accent3"/>
                    </a:solidFill>
                  </a:tcPr>
                </a:tc>
                <a:extLst>
                  <a:ext uri="{0D108BD9-81ED-4DB2-BD59-A6C34878D82A}">
                    <a16:rowId xmlns:a16="http://schemas.microsoft.com/office/drawing/2014/main" val="10000"/>
                  </a:ext>
                </a:extLst>
              </a:tr>
              <a:tr h="375920">
                <a:tc>
                  <a:txBody>
                    <a:bodyPr/>
                    <a:lstStyle/>
                    <a:p>
                      <a:pPr algn="ctr" rtl="0"/>
                      <a:r>
                        <a:rPr lang="pt-BR" sz="1800">
                          <a:latin typeface="+mn-lt"/>
                          <a:ea typeface="Amazon Ember" panose="020B0603020204020204" pitchFamily="34" charset="0"/>
                          <a:cs typeface="Amazon Ember" panose="020B0603020204020204" pitchFamily="34" charset="0"/>
                        </a:rPr>
                        <a:t>10.0.0.0/16</a:t>
                      </a:r>
                    </a:p>
                  </a:txBody>
                  <a:tcPr anchor="ctr"/>
                </a:tc>
                <a:tc>
                  <a:txBody>
                    <a:bodyPr/>
                    <a:lstStyle/>
                    <a:p>
                      <a:pPr algn="ctr" rtl="0"/>
                      <a:r>
                        <a:rPr lang="pt-BR" sz="1800">
                          <a:latin typeface="+mn-lt"/>
                          <a:ea typeface="Amazon Ember" panose="020B0603020204020204" pitchFamily="34" charset="0"/>
                          <a:cs typeface="Amazon Ember" panose="020B0603020204020204" pitchFamily="34" charset="0"/>
                        </a:rPr>
                        <a:t> local</a:t>
                      </a:r>
                    </a:p>
                  </a:txBody>
                  <a:tcPr anchor="ctr"/>
                </a:tc>
                <a:extLst>
                  <a:ext uri="{0D108BD9-81ED-4DB2-BD59-A6C34878D82A}">
                    <a16:rowId xmlns:a16="http://schemas.microsoft.com/office/drawing/2014/main" val="10001"/>
                  </a:ext>
                </a:extLst>
              </a:tr>
              <a:tr h="375920">
                <a:tc>
                  <a:txBody>
                    <a:bodyPr/>
                    <a:lstStyle/>
                    <a:p>
                      <a:pPr algn="ctr" rtl="0"/>
                      <a:r>
                        <a:rPr lang="pt-BR" sz="1800">
                          <a:latin typeface="+mn-lt"/>
                          <a:ea typeface="Amazon Ember" panose="020B0603020204020204" pitchFamily="34" charset="0"/>
                          <a:cs typeface="Amazon Ember" panose="020B0603020204020204" pitchFamily="34" charset="0"/>
                        </a:rPr>
                        <a:t>0.0.0.0/0</a:t>
                      </a:r>
                    </a:p>
                  </a:txBody>
                  <a:tcPr anchor="ctr"/>
                </a:tc>
                <a:tc>
                  <a:txBody>
                    <a:bodyPr/>
                    <a:lstStyle/>
                    <a:p>
                      <a:pPr algn="ctr" rtl="0"/>
                      <a:r>
                        <a:rPr lang="pt-BR" sz="1800">
                          <a:solidFill>
                            <a:schemeClr val="tx1"/>
                          </a:solidFill>
                          <a:latin typeface="+mn-lt"/>
                          <a:ea typeface="Amazon Ember" panose="020B0603020204020204" pitchFamily="34" charset="0"/>
                          <a:cs typeface="Amazon Ember" panose="020B0603020204020204" pitchFamily="34" charset="0"/>
                        </a:rPr>
                        <a:t>&lt;</a:t>
                      </a:r>
                      <a:r>
                        <a:rPr lang="pt-BR" sz="1800" b="0">
                          <a:solidFill>
                            <a:schemeClr val="tx1"/>
                          </a:solidFill>
                          <a:latin typeface="+mn-lt"/>
                          <a:ea typeface="Amazon Ember" panose="020B0603020204020204" pitchFamily="34" charset="0"/>
                          <a:cs typeface="Amazon Ember" panose="020B0603020204020204" pitchFamily="34" charset="0"/>
                        </a:rPr>
                        <a:t>igw-id</a:t>
                      </a:r>
                      <a:r>
                        <a:rPr lang="pt-BR" sz="1800">
                          <a:solidFill>
                            <a:schemeClr val="tx1"/>
                          </a:solidFill>
                          <a:latin typeface="+mn-lt"/>
                          <a:ea typeface="Amazon Ember" panose="020B0603020204020204" pitchFamily="34" charset="0"/>
                          <a:cs typeface="Amazon Ember" panose="020B0603020204020204" pitchFamily="34" charset="0"/>
                        </a:rPr>
                        <a:t>&gt;</a:t>
                      </a:r>
                    </a:p>
                  </a:txBody>
                  <a:tcPr anchor="ctr"/>
                </a:tc>
                <a:extLst>
                  <a:ext uri="{0D108BD9-81ED-4DB2-BD59-A6C34878D82A}">
                    <a16:rowId xmlns:a16="http://schemas.microsoft.com/office/drawing/2014/main" val="3715876779"/>
                  </a:ext>
                </a:extLst>
              </a:tr>
            </a:tbl>
          </a:graphicData>
        </a:graphic>
      </p:graphicFrame>
      <p:sp>
        <p:nvSpPr>
          <p:cNvPr id="6" name="TextBox 5"/>
          <p:cNvSpPr txBox="1"/>
          <p:nvPr/>
        </p:nvSpPr>
        <p:spPr>
          <a:xfrm>
            <a:off x="7895233" y="2624060"/>
            <a:ext cx="4187651" cy="584775"/>
          </a:xfrm>
          <a:prstGeom prst="rect">
            <a:avLst/>
          </a:prstGeom>
          <a:noFill/>
        </p:spPr>
        <p:txBody>
          <a:bodyPr wrap="square" rtlCol="0">
            <a:spAutoFit/>
          </a:bodyPr>
          <a:lstStyle/>
          <a:p>
            <a:pPr lvl="0" rtl="0"/>
            <a:r>
              <a:rPr lang="pt-BR" sz="1600" kern="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Sub-rede pública: 10.0.0.0/24</a:t>
            </a:r>
          </a:p>
          <a:p>
            <a:pPr rtl="0"/>
            <a:endParaRPr lang="en-US" sz="1600" dirty="0" err="1"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21608383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6041E-3516-B148-A80F-2E0FB2560362}"/>
              </a:ext>
            </a:extLst>
          </p:cNvPr>
          <p:cNvSpPr>
            <a:spLocks noGrp="1"/>
          </p:cNvSpPr>
          <p:nvPr>
            <p:ph type="title"/>
          </p:nvPr>
        </p:nvSpPr>
        <p:spPr/>
        <p:txBody>
          <a:bodyPr rtlCol="0"/>
          <a:lstStyle/>
          <a:p>
            <a:pPr rtl="0"/>
            <a:r>
              <a:rPr lang="pt-BR"/>
              <a:t>Remapeamento de um endereço IP de uma instância para outra</a:t>
            </a:r>
          </a:p>
        </p:txBody>
      </p:sp>
      <p:pic>
        <p:nvPicPr>
          <p:cNvPr id="29" name="Graphic 28">
            <a:extLst>
              <a:ext uri="{FF2B5EF4-FFF2-40B4-BE49-F238E27FC236}">
                <a16:creationId xmlns:a16="http://schemas.microsoft.com/office/drawing/2014/main" id="{17C395F7-EFDE-4DB8-9374-470D001332D2}"/>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23946" y="1284952"/>
            <a:ext cx="914400" cy="914400"/>
          </a:xfrm>
          <a:prstGeom prst="rect">
            <a:avLst/>
          </a:prstGeom>
        </p:spPr>
      </p:pic>
      <p:sp>
        <p:nvSpPr>
          <p:cNvPr id="28" name="TextBox 27">
            <a:extLst>
              <a:ext uri="{FF2B5EF4-FFF2-40B4-BE49-F238E27FC236}">
                <a16:creationId xmlns:a16="http://schemas.microsoft.com/office/drawing/2014/main" id="{6A8C4FC3-4176-455C-B224-AE6F4295FC7F}"/>
              </a:ext>
            </a:extLst>
          </p:cNvPr>
          <p:cNvSpPr txBox="1"/>
          <p:nvPr/>
        </p:nvSpPr>
        <p:spPr>
          <a:xfrm>
            <a:off x="1337229" y="1480542"/>
            <a:ext cx="3323346" cy="523220"/>
          </a:xfrm>
          <a:prstGeom prst="rect">
            <a:avLst/>
          </a:prstGeom>
          <a:noFill/>
        </p:spPr>
        <p:txBody>
          <a:bodyPr wrap="none" rtlCol="0">
            <a:spAutoFit/>
          </a:bodyPr>
          <a:lstStyle/>
          <a:p>
            <a:pPr rtl="0"/>
            <a:r>
              <a:rPr lang="pt-BR" sz="2800">
                <a:latin typeface="Amazon Ember" panose="02000000000000000000" pitchFamily="2" charset="0"/>
                <a:ea typeface="Amazon Ember" panose="02000000000000000000" pitchFamily="2" charset="0"/>
                <a:cs typeface="Amazon Ember Light" panose="020B0403020204020204" pitchFamily="34" charset="0"/>
              </a:rPr>
              <a:t>Endereços IP elásticos</a:t>
            </a:r>
          </a:p>
        </p:txBody>
      </p:sp>
      <p:sp>
        <p:nvSpPr>
          <p:cNvPr id="3" name="Text Placeholder 2">
            <a:extLst>
              <a:ext uri="{FF2B5EF4-FFF2-40B4-BE49-F238E27FC236}">
                <a16:creationId xmlns:a16="http://schemas.microsoft.com/office/drawing/2014/main" id="{84D40B04-E4D9-8D40-9192-6492CA40FF73}"/>
              </a:ext>
            </a:extLst>
          </p:cNvPr>
          <p:cNvSpPr>
            <a:spLocks noGrp="1"/>
          </p:cNvSpPr>
          <p:nvPr>
            <p:ph idx="1"/>
          </p:nvPr>
        </p:nvSpPr>
        <p:spPr>
          <a:xfrm>
            <a:off x="241739" y="2334419"/>
            <a:ext cx="5918420" cy="3842543"/>
          </a:xfrm>
        </p:spPr>
        <p:txBody>
          <a:bodyPr rtlCol="0"/>
          <a:lstStyle/>
          <a:p>
            <a:pPr rtl="0"/>
            <a:r>
              <a:rPr lang="pt-BR" sz="2600" dirty="0"/>
              <a:t>São endereços IPv4 públicos e estáticos associados à sua conta da AWS</a:t>
            </a:r>
          </a:p>
          <a:p>
            <a:pPr rtl="0"/>
            <a:r>
              <a:rPr lang="pt-BR" sz="2600" dirty="0"/>
              <a:t>Podem ser associados a uma instância ou a uma interface de rede elástica</a:t>
            </a:r>
          </a:p>
          <a:p>
            <a:pPr rtl="0"/>
            <a:r>
              <a:rPr lang="pt-BR" sz="2600" dirty="0"/>
              <a:t>Podem ser </a:t>
            </a:r>
            <a:r>
              <a:rPr lang="pt-BR" sz="2600" dirty="0" err="1"/>
              <a:t>remapeados</a:t>
            </a:r>
            <a:r>
              <a:rPr lang="pt-BR" sz="2600" dirty="0"/>
              <a:t> para outra instância em sua conta</a:t>
            </a:r>
          </a:p>
          <a:p>
            <a:pPr rtl="0"/>
            <a:r>
              <a:rPr lang="pt-BR" sz="2600" dirty="0"/>
              <a:t>São úteis para redundância quando </a:t>
            </a:r>
            <a:r>
              <a:rPr lang="pt-BR" sz="2600" dirty="0" err="1"/>
              <a:t>balanceadores</a:t>
            </a:r>
            <a:r>
              <a:rPr lang="pt-BR" sz="2600" dirty="0"/>
              <a:t> de carga não são uma opção</a:t>
            </a:r>
          </a:p>
        </p:txBody>
      </p:sp>
      <p:grpSp>
        <p:nvGrpSpPr>
          <p:cNvPr id="4" name="Group 3" descr="architecture diagram of a vpc with a public and private subnets. the public subnet has an ec2 instance with a private ip address and an elastic ip address that is crossed out. there is a second ec2 instance in the public subnet that has a different private ip address but the same elastic ip address. there is an arrow pointing from the crossed-out elastic ip address to the second elastic ip address.">
            <a:extLst>
              <a:ext uri="{FF2B5EF4-FFF2-40B4-BE49-F238E27FC236}">
                <a16:creationId xmlns:a16="http://schemas.microsoft.com/office/drawing/2014/main" id="{85D52E14-A365-4F03-B788-F9EC84283ACD}"/>
              </a:ext>
            </a:extLst>
          </p:cNvPr>
          <p:cNvGrpSpPr/>
          <p:nvPr/>
        </p:nvGrpSpPr>
        <p:grpSpPr>
          <a:xfrm>
            <a:off x="6193587" y="1200388"/>
            <a:ext cx="5817015" cy="5158008"/>
            <a:chOff x="6193587" y="1200388"/>
            <a:chExt cx="5817015" cy="5158008"/>
          </a:xfrm>
        </p:grpSpPr>
        <p:pic>
          <p:nvPicPr>
            <p:cNvPr id="54" name="Graphic 53">
              <a:extLst>
                <a:ext uri="{FF2B5EF4-FFF2-40B4-BE49-F238E27FC236}">
                  <a16:creationId xmlns:a16="http://schemas.microsoft.com/office/drawing/2014/main" id="{B846BDE3-BA33-4B9F-A223-4F53C3D11F01}"/>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8883299" y="1200388"/>
              <a:ext cx="640080" cy="640080"/>
            </a:xfrm>
            <a:prstGeom prst="rect">
              <a:avLst/>
            </a:prstGeom>
          </p:spPr>
        </p:pic>
        <p:sp>
          <p:nvSpPr>
            <p:cNvPr id="36" name="Rectangle 35">
              <a:extLst>
                <a:ext uri="{FF2B5EF4-FFF2-40B4-BE49-F238E27FC236}">
                  <a16:creationId xmlns:a16="http://schemas.microsoft.com/office/drawing/2014/main" id="{C1194C46-F602-455C-96D3-1A14D6FC04F4}"/>
                </a:ext>
              </a:extLst>
            </p:cNvPr>
            <p:cNvSpPr/>
            <p:nvPr/>
          </p:nvSpPr>
          <p:spPr>
            <a:xfrm>
              <a:off x="6398130" y="4820544"/>
              <a:ext cx="5486400" cy="1463040"/>
            </a:xfrm>
            <a:prstGeom prst="rect">
              <a:avLst/>
            </a:prstGeom>
            <a:solidFill>
              <a:srgbClr val="007CBC">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7" name="TextBox 36">
              <a:extLst>
                <a:ext uri="{FF2B5EF4-FFF2-40B4-BE49-F238E27FC236}">
                  <a16:creationId xmlns:a16="http://schemas.microsoft.com/office/drawing/2014/main" id="{B2ECCFB4-6867-4B52-BCCF-F26393A013D0}"/>
                </a:ext>
              </a:extLst>
            </p:cNvPr>
            <p:cNvSpPr txBox="1"/>
            <p:nvPr/>
          </p:nvSpPr>
          <p:spPr>
            <a:xfrm>
              <a:off x="6949148" y="5470311"/>
              <a:ext cx="2887329" cy="584775"/>
            </a:xfrm>
            <a:prstGeom prst="rect">
              <a:avLst/>
            </a:prstGeom>
            <a:no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Instância do EC2:</a:t>
              </a:r>
              <a: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t/>
              </a:r>
              <a:b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a:latin typeface="Amazon Ember Light" panose="020B0403020204020204" pitchFamily="34" charset="0"/>
                  <a:ea typeface="Amazon Ember Light" panose="020B0403020204020204" pitchFamily="34" charset="0"/>
                  <a:cs typeface="Amazon Ember Light" panose="020B0403020204020204" pitchFamily="34" charset="0"/>
                </a:rPr>
                <a:t>Endereço IP privado – 10.0.20.5</a:t>
              </a:r>
            </a:p>
          </p:txBody>
        </p:sp>
        <p:sp>
          <p:nvSpPr>
            <p:cNvPr id="38" name="Rectangle 37">
              <a:extLst>
                <a:ext uri="{FF2B5EF4-FFF2-40B4-BE49-F238E27FC236}">
                  <a16:creationId xmlns:a16="http://schemas.microsoft.com/office/drawing/2014/main" id="{441F3802-E806-4CF1-9AF4-4FFCEF7BCE55}"/>
                </a:ext>
              </a:extLst>
            </p:cNvPr>
            <p:cNvSpPr/>
            <p:nvPr/>
          </p:nvSpPr>
          <p:spPr>
            <a:xfrm>
              <a:off x="6398130" y="3034442"/>
              <a:ext cx="5486400" cy="1673284"/>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Sub-rede pública: 10.0.10.0/24</a:t>
              </a:r>
            </a:p>
          </p:txBody>
        </p:sp>
        <p:sp>
          <p:nvSpPr>
            <p:cNvPr id="40" name="Rectangle 39">
              <a:extLst>
                <a:ext uri="{FF2B5EF4-FFF2-40B4-BE49-F238E27FC236}">
                  <a16:creationId xmlns:a16="http://schemas.microsoft.com/office/drawing/2014/main" id="{58ACEB4D-3CB5-4A7D-BF29-7700964B8010}"/>
                </a:ext>
              </a:extLst>
            </p:cNvPr>
            <p:cNvSpPr/>
            <p:nvPr/>
          </p:nvSpPr>
          <p:spPr>
            <a:xfrm>
              <a:off x="6193587" y="2420297"/>
              <a:ext cx="5817015" cy="3938099"/>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 10.0.0.0/16</a:t>
              </a:r>
            </a:p>
          </p:txBody>
        </p:sp>
        <p:pic>
          <p:nvPicPr>
            <p:cNvPr id="41" name="Graphic 40">
              <a:extLst>
                <a:ext uri="{FF2B5EF4-FFF2-40B4-BE49-F238E27FC236}">
                  <a16:creationId xmlns:a16="http://schemas.microsoft.com/office/drawing/2014/main" id="{574A9372-8CF6-47BB-8CD1-D98E19337C52}"/>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6206198" y="2428191"/>
              <a:ext cx="457200" cy="457200"/>
            </a:xfrm>
            <a:prstGeom prst="rect">
              <a:avLst/>
            </a:prstGeom>
          </p:spPr>
        </p:pic>
        <p:pic>
          <p:nvPicPr>
            <p:cNvPr id="42" name="Graphic 41">
              <a:extLst>
                <a:ext uri="{FF2B5EF4-FFF2-40B4-BE49-F238E27FC236}">
                  <a16:creationId xmlns:a16="http://schemas.microsoft.com/office/drawing/2014/main" id="{917214A0-AE8C-430E-9CF7-D713E97CCCF2}"/>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8968389" y="2212799"/>
              <a:ext cx="469900" cy="469900"/>
            </a:xfrm>
            <a:prstGeom prst="rect">
              <a:avLst/>
            </a:prstGeom>
          </p:spPr>
        </p:pic>
        <p:pic>
          <p:nvPicPr>
            <p:cNvPr id="43" name="Graphic 42">
              <a:extLst>
                <a:ext uri="{FF2B5EF4-FFF2-40B4-BE49-F238E27FC236}">
                  <a16:creationId xmlns:a16="http://schemas.microsoft.com/office/drawing/2014/main" id="{EF8AC58D-994E-4306-AA16-6E1D1CDFFD6F}"/>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a:off x="6512844" y="5525112"/>
              <a:ext cx="469900" cy="469900"/>
            </a:xfrm>
            <a:prstGeom prst="rect">
              <a:avLst/>
            </a:prstGeom>
          </p:spPr>
        </p:pic>
        <p:sp>
          <p:nvSpPr>
            <p:cNvPr id="44" name="TextBox 43">
              <a:extLst>
                <a:ext uri="{FF2B5EF4-FFF2-40B4-BE49-F238E27FC236}">
                  <a16:creationId xmlns:a16="http://schemas.microsoft.com/office/drawing/2014/main" id="{1DB259E0-1AC3-4C12-AE6C-3C0870364A76}"/>
                </a:ext>
              </a:extLst>
            </p:cNvPr>
            <p:cNvSpPr txBox="1"/>
            <p:nvPr/>
          </p:nvSpPr>
          <p:spPr>
            <a:xfrm>
              <a:off x="9484329" y="1961860"/>
              <a:ext cx="1008609" cy="830997"/>
            </a:xfrm>
            <a:prstGeom prst="rect">
              <a:avLst/>
            </a:prstGeom>
            <a:solidFill>
              <a:schemeClr val="bg1"/>
            </a:solid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Gateway </a:t>
              </a:r>
              <a: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t/>
              </a:r>
              <a:b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a:latin typeface="Amazon Ember Light" panose="020B0403020204020204" pitchFamily="34" charset="0"/>
                  <a:ea typeface="Amazon Ember Light" panose="020B0403020204020204" pitchFamily="34" charset="0"/>
                  <a:cs typeface="Amazon Ember Light" panose="020B0403020204020204" pitchFamily="34" charset="0"/>
                </a:rPr>
                <a:t>da Internet</a:t>
              </a:r>
              <a: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t/>
              </a:r>
              <a:b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a:ea typeface="Amazon Ember" panose="020B0603020204020204" pitchFamily="34" charset="0"/>
                  <a:cs typeface="Amazon Ember" panose="020B0603020204020204" pitchFamily="34" charset="0"/>
                </a:rPr>
                <a:t>&lt;igw-id&gt;</a:t>
              </a:r>
            </a:p>
          </p:txBody>
        </p:sp>
        <p:sp>
          <p:nvSpPr>
            <p:cNvPr id="45" name="TextBox 44">
              <a:extLst>
                <a:ext uri="{FF2B5EF4-FFF2-40B4-BE49-F238E27FC236}">
                  <a16:creationId xmlns:a16="http://schemas.microsoft.com/office/drawing/2014/main" id="{4C887CC4-081A-411E-AA24-9DD5F8ED4A0C}"/>
                </a:ext>
              </a:extLst>
            </p:cNvPr>
            <p:cNvSpPr txBox="1"/>
            <p:nvPr/>
          </p:nvSpPr>
          <p:spPr>
            <a:xfrm>
              <a:off x="9568113" y="1428968"/>
              <a:ext cx="898003" cy="338554"/>
            </a:xfrm>
            <a:prstGeom prst="rect">
              <a:avLst/>
            </a:prstGeom>
            <a:no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Internet</a:t>
              </a:r>
            </a:p>
          </p:txBody>
        </p:sp>
        <p:cxnSp>
          <p:nvCxnSpPr>
            <p:cNvPr id="48" name="Straight Connector 47">
              <a:extLst>
                <a:ext uri="{FF2B5EF4-FFF2-40B4-BE49-F238E27FC236}">
                  <a16:creationId xmlns:a16="http://schemas.microsoft.com/office/drawing/2014/main" id="{6011D378-4D89-4B69-8A5D-A84FE1EE06AA}"/>
                </a:ext>
              </a:extLst>
            </p:cNvPr>
            <p:cNvCxnSpPr>
              <a:cxnSpLocks/>
              <a:stCxn id="42" idx="0"/>
            </p:cNvCxnSpPr>
            <p:nvPr/>
          </p:nvCxnSpPr>
          <p:spPr>
            <a:xfrm flipV="1">
              <a:off x="9203339" y="1702311"/>
              <a:ext cx="1" cy="510488"/>
            </a:xfrm>
            <a:prstGeom prst="line">
              <a:avLst/>
            </a:prstGeom>
            <a:ln>
              <a:prstDash val="dash"/>
            </a:ln>
          </p:spPr>
          <p:style>
            <a:lnRef idx="1">
              <a:schemeClr val="accent1"/>
            </a:lnRef>
            <a:fillRef idx="0">
              <a:schemeClr val="accent1"/>
            </a:fillRef>
            <a:effectRef idx="0">
              <a:schemeClr val="accent1"/>
            </a:effectRef>
            <a:fontRef idx="minor">
              <a:schemeClr val="tx1"/>
            </a:fontRef>
          </p:style>
        </p:cxnSp>
        <p:pic>
          <p:nvPicPr>
            <p:cNvPr id="50" name="Graphic 49">
              <a:extLst>
                <a:ext uri="{FF2B5EF4-FFF2-40B4-BE49-F238E27FC236}">
                  <a16:creationId xmlns:a16="http://schemas.microsoft.com/office/drawing/2014/main" id="{AD034D79-FCE7-4CF7-810E-46F680FFD665}"/>
                </a:ext>
                <a:ext uri="{C183D7F6-B498-43B3-948B-1728B52AA6E4}">
                  <adec:decorative xmlns:adec="http://schemas.microsoft.com/office/drawing/2017/decorative" xmlns="" val="1"/>
                </a:ext>
              </a:extLst>
            </p:cNvPr>
            <p:cNvPicPr>
              <a:picLocks noChangeAspect="1"/>
            </p:cNvPicPr>
            <p:nvPr/>
          </p:nvPicPr>
          <p:blipFill>
            <a:blip r:embed="rId14">
              <a:extLst>
                <a:ext uri="{96DAC541-7B7A-43D3-8B79-37D633B846F1}">
                  <asvg:svgBlip xmlns:asvg="http://schemas.microsoft.com/office/drawing/2016/SVG/main" xmlns="" r:embed="rId15"/>
                </a:ext>
              </a:extLst>
            </a:blip>
            <a:stretch>
              <a:fillRect/>
            </a:stretch>
          </p:blipFill>
          <p:spPr>
            <a:xfrm>
              <a:off x="6398130" y="4818185"/>
              <a:ext cx="457200" cy="457200"/>
            </a:xfrm>
            <a:prstGeom prst="rect">
              <a:avLst/>
            </a:prstGeom>
          </p:spPr>
        </p:pic>
        <p:sp>
          <p:nvSpPr>
            <p:cNvPr id="53" name="TextBox 52">
              <a:extLst>
                <a:ext uri="{FF2B5EF4-FFF2-40B4-BE49-F238E27FC236}">
                  <a16:creationId xmlns:a16="http://schemas.microsoft.com/office/drawing/2014/main" id="{511A65CA-DBB0-4B3E-A377-47DBEF0104E1}"/>
                </a:ext>
              </a:extLst>
            </p:cNvPr>
            <p:cNvSpPr txBox="1"/>
            <p:nvPr/>
          </p:nvSpPr>
          <p:spPr>
            <a:xfrm>
              <a:off x="7058332" y="3331609"/>
              <a:ext cx="2231549" cy="1077218"/>
            </a:xfrm>
            <a:prstGeom prst="rect">
              <a:avLst/>
            </a:prstGeom>
            <a:noFill/>
          </p:spPr>
          <p:txBody>
            <a:bodyPr wrap="squar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Endereço IP privado: 10.0.10.5</a:t>
              </a:r>
              <a: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t/>
              </a:r>
              <a:b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strike="sngStrike">
                  <a:latin typeface="Amazon Ember Light" panose="020B0403020204020204" pitchFamily="34" charset="0"/>
                  <a:ea typeface="Amazon Ember Light" panose="020B0403020204020204" pitchFamily="34" charset="0"/>
                  <a:cs typeface="Amazon Ember Light" panose="020B0403020204020204" pitchFamily="34" charset="0"/>
                </a:rPr>
                <a:t>Endereço IP elástico: 198.51.100.2</a:t>
              </a:r>
            </a:p>
          </p:txBody>
        </p:sp>
        <p:sp>
          <p:nvSpPr>
            <p:cNvPr id="55" name="TextBox 54">
              <a:extLst>
                <a:ext uri="{FF2B5EF4-FFF2-40B4-BE49-F238E27FC236}">
                  <a16:creationId xmlns:a16="http://schemas.microsoft.com/office/drawing/2014/main" id="{54DBF481-7862-47D0-8F74-949A9C0BC156}"/>
                </a:ext>
              </a:extLst>
            </p:cNvPr>
            <p:cNvSpPr txBox="1"/>
            <p:nvPr/>
          </p:nvSpPr>
          <p:spPr>
            <a:xfrm>
              <a:off x="9726187" y="3331609"/>
              <a:ext cx="2267528" cy="1077218"/>
            </a:xfrm>
            <a:prstGeom prst="rect">
              <a:avLst/>
            </a:prstGeom>
            <a:noFill/>
          </p:spPr>
          <p:txBody>
            <a:bodyPr wrap="squar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Endereço IP privado: 10.0.10.6</a:t>
              </a:r>
              <a: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t/>
              </a:r>
              <a:b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a:latin typeface="Amazon Ember Light" panose="020B0403020204020204" pitchFamily="34" charset="0"/>
                  <a:ea typeface="Amazon Ember Light" panose="020B0403020204020204" pitchFamily="34" charset="0"/>
                  <a:cs typeface="Amazon Ember Light" panose="020B0403020204020204" pitchFamily="34" charset="0"/>
                </a:rPr>
                <a:t>Endereço IP elástico: 198.51.100.2</a:t>
              </a:r>
            </a:p>
          </p:txBody>
        </p:sp>
        <p:cxnSp>
          <p:nvCxnSpPr>
            <p:cNvPr id="18" name="Connector: Elbow 17">
              <a:extLst>
                <a:ext uri="{FF2B5EF4-FFF2-40B4-BE49-F238E27FC236}">
                  <a16:creationId xmlns:a16="http://schemas.microsoft.com/office/drawing/2014/main" id="{0AE92188-CA6A-4EF1-9057-BA92C4AD455E}"/>
                </a:ext>
              </a:extLst>
            </p:cNvPr>
            <p:cNvCxnSpPr>
              <a:cxnSpLocks/>
              <a:stCxn id="53" idx="2"/>
              <a:endCxn id="55" idx="2"/>
            </p:cNvCxnSpPr>
            <p:nvPr/>
          </p:nvCxnSpPr>
          <p:spPr>
            <a:xfrm rot="16200000" flipH="1">
              <a:off x="9517029" y="3065905"/>
              <a:ext cx="12700" cy="2685844"/>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pic>
          <p:nvPicPr>
            <p:cNvPr id="56" name="Graphic 55">
              <a:extLst>
                <a:ext uri="{FF2B5EF4-FFF2-40B4-BE49-F238E27FC236}">
                  <a16:creationId xmlns:a16="http://schemas.microsoft.com/office/drawing/2014/main" id="{702696B8-AB81-4E66-922D-A165A2D37F58}"/>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a:off x="6622028" y="3592139"/>
              <a:ext cx="469900" cy="469900"/>
            </a:xfrm>
            <a:prstGeom prst="rect">
              <a:avLst/>
            </a:prstGeom>
          </p:spPr>
        </p:pic>
        <p:pic>
          <p:nvPicPr>
            <p:cNvPr id="57" name="Graphic 56">
              <a:extLst>
                <a:ext uri="{FF2B5EF4-FFF2-40B4-BE49-F238E27FC236}">
                  <a16:creationId xmlns:a16="http://schemas.microsoft.com/office/drawing/2014/main" id="{6F78A382-C035-4560-BB0D-002FA7D9B14B}"/>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a:off x="9289882" y="3592139"/>
              <a:ext cx="469900" cy="469900"/>
            </a:xfrm>
            <a:prstGeom prst="rect">
              <a:avLst/>
            </a:prstGeom>
          </p:spPr>
        </p:pic>
        <p:pic>
          <p:nvPicPr>
            <p:cNvPr id="27" name="Graphic 26">
              <a:extLst>
                <a:ext uri="{FF2B5EF4-FFF2-40B4-BE49-F238E27FC236}">
                  <a16:creationId xmlns:a16="http://schemas.microsoft.com/office/drawing/2014/main" id="{2E91FFF6-54A7-4BD5-8550-B66CC0FDE517}"/>
                </a:ext>
                <a:ext uri="{C183D7F6-B498-43B3-948B-1728B52AA6E4}">
                  <adec:decorative xmlns:adec="http://schemas.microsoft.com/office/drawing/2017/decorative" xmlns="" val="1"/>
                </a:ext>
              </a:extLst>
            </p:cNvPr>
            <p:cNvPicPr>
              <a:picLocks noChangeAspect="1"/>
            </p:cNvPicPr>
            <p:nvPr/>
          </p:nvPicPr>
          <p:blipFill>
            <a:blip r:embed="rId16">
              <a:extLst>
                <a:ext uri="{96DAC541-7B7A-43D3-8B79-37D633B846F1}">
                  <asvg:svgBlip xmlns:asvg="http://schemas.microsoft.com/office/drawing/2016/SVG/main" xmlns="" r:embed="rId17"/>
                </a:ext>
              </a:extLst>
            </a:blip>
            <a:stretch>
              <a:fillRect/>
            </a:stretch>
          </p:blipFill>
          <p:spPr>
            <a:xfrm>
              <a:off x="6398130" y="3034442"/>
              <a:ext cx="457200" cy="457200"/>
            </a:xfrm>
            <a:prstGeom prst="rect">
              <a:avLst/>
            </a:prstGeom>
          </p:spPr>
        </p:pic>
      </p:grpSp>
      <p:sp>
        <p:nvSpPr>
          <p:cNvPr id="5" name="TextBox 4"/>
          <p:cNvSpPr txBox="1"/>
          <p:nvPr/>
        </p:nvSpPr>
        <p:spPr>
          <a:xfrm>
            <a:off x="6949148" y="4820544"/>
            <a:ext cx="3697081" cy="338554"/>
          </a:xfrm>
          <a:prstGeom prst="rect">
            <a:avLst/>
          </a:prstGeom>
          <a:noFill/>
        </p:spPr>
        <p:txBody>
          <a:bodyPr wrap="square" rtlCol="0">
            <a:spAutoFit/>
          </a:bodyPr>
          <a:lstStyle/>
          <a:p>
            <a:pPr rtl="0"/>
            <a:r>
              <a:rPr lang="pt-BR" sz="1600" kern="0">
                <a:solidFill>
                  <a:srgbClr val="007CBC"/>
                </a:solidFill>
                <a:latin typeface="Amazon Ember Light" panose="020B0403020204020204" pitchFamily="34" charset="0"/>
                <a:ea typeface="Amazon Ember Light" panose="020B0403020204020204" pitchFamily="34" charset="0"/>
                <a:cs typeface="Amazon Ember Light" panose="020B0403020204020204" pitchFamily="34" charset="0"/>
              </a:rPr>
              <a:t>Sub-rede privada: 10.0.20.0/24</a:t>
            </a:r>
            <a:endParaRPr lang="en-US" sz="16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8407247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3619D-A5D2-A040-98A6-F1038DF8126A}"/>
              </a:ext>
            </a:extLst>
          </p:cNvPr>
          <p:cNvSpPr>
            <a:spLocks noGrp="1"/>
          </p:cNvSpPr>
          <p:nvPr>
            <p:ph type="title"/>
          </p:nvPr>
        </p:nvSpPr>
        <p:spPr/>
        <p:txBody>
          <a:bodyPr rtlCol="0"/>
          <a:lstStyle/>
          <a:p>
            <a:pPr rtl="0"/>
            <a:r>
              <a:rPr lang="pt-BR"/>
              <a:t>Conexão de sub-redes privadas à Internet</a:t>
            </a:r>
          </a:p>
        </p:txBody>
      </p:sp>
      <p:pic>
        <p:nvPicPr>
          <p:cNvPr id="30" name="Graphic 29">
            <a:extLst>
              <a:ext uri="{FF2B5EF4-FFF2-40B4-BE49-F238E27FC236}">
                <a16:creationId xmlns:a16="http://schemas.microsoft.com/office/drawing/2014/main" id="{7C36F1C2-5271-4C6B-AE00-3416BE857604}"/>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19100" y="1542058"/>
            <a:ext cx="914400" cy="914400"/>
          </a:xfrm>
          <a:prstGeom prst="rect">
            <a:avLst/>
          </a:prstGeom>
        </p:spPr>
      </p:pic>
      <p:sp>
        <p:nvSpPr>
          <p:cNvPr id="9" name="TextBox 8">
            <a:extLst>
              <a:ext uri="{FF2B5EF4-FFF2-40B4-BE49-F238E27FC236}">
                <a16:creationId xmlns:a16="http://schemas.microsoft.com/office/drawing/2014/main" id="{4F4E4C2B-C5B7-4D3C-A06A-D923442835C4}"/>
              </a:ext>
            </a:extLst>
          </p:cNvPr>
          <p:cNvSpPr txBox="1"/>
          <p:nvPr/>
        </p:nvSpPr>
        <p:spPr>
          <a:xfrm>
            <a:off x="1333500" y="1737648"/>
            <a:ext cx="2501006" cy="523220"/>
          </a:xfrm>
          <a:prstGeom prst="rect">
            <a:avLst/>
          </a:prstGeom>
          <a:noFill/>
        </p:spPr>
        <p:txBody>
          <a:bodyPr wrap="none" rtlCol="0">
            <a:spAutoFit/>
          </a:bodyPr>
          <a:lstStyle/>
          <a:p>
            <a:pPr rtl="0"/>
            <a:r>
              <a:rPr lang="pt-BR" sz="2800">
                <a:latin typeface="Amazon Ember" panose="02000000000000000000" pitchFamily="2" charset="0"/>
                <a:ea typeface="Amazon Ember" panose="02000000000000000000" pitchFamily="2" charset="0"/>
                <a:cs typeface="Amazon Ember Light" panose="020B0403020204020204" pitchFamily="34" charset="0"/>
              </a:rPr>
              <a:t>Gateways NAT</a:t>
            </a:r>
          </a:p>
        </p:txBody>
      </p:sp>
      <p:sp>
        <p:nvSpPr>
          <p:cNvPr id="10" name="Content Placeholder 9">
            <a:extLst>
              <a:ext uri="{FF2B5EF4-FFF2-40B4-BE49-F238E27FC236}">
                <a16:creationId xmlns:a16="http://schemas.microsoft.com/office/drawing/2014/main" id="{7E4DFA46-9B46-4E4A-B6C2-9243EF0ECD54}"/>
              </a:ext>
            </a:extLst>
          </p:cNvPr>
          <p:cNvSpPr>
            <a:spLocks noGrp="1"/>
          </p:cNvSpPr>
          <p:nvPr>
            <p:ph idx="1"/>
          </p:nvPr>
        </p:nvSpPr>
        <p:spPr>
          <a:xfrm>
            <a:off x="391804" y="2550796"/>
            <a:ext cx="4572000" cy="3657600"/>
          </a:xfrm>
        </p:spPr>
        <p:txBody>
          <a:bodyPr rtlCol="0"/>
          <a:lstStyle/>
          <a:p>
            <a:pPr rtl="0"/>
            <a:r>
              <a:rPr lang="pt-BR"/>
              <a:t>Permitem que instâncias em uma sub-rede privada iniciem tráfego de saída para a Internet ou outros serviços da AWS</a:t>
            </a:r>
          </a:p>
          <a:p>
            <a:pPr rtl="0"/>
            <a:r>
              <a:rPr lang="pt-BR"/>
              <a:t>Impedem que instâncias privadas recebam solicitações de conexão de entrada da Internet</a:t>
            </a:r>
          </a:p>
        </p:txBody>
      </p:sp>
      <p:sp>
        <p:nvSpPr>
          <p:cNvPr id="73" name="TextBox 72">
            <a:extLst>
              <a:ext uri="{FF2B5EF4-FFF2-40B4-BE49-F238E27FC236}">
                <a16:creationId xmlns:a16="http://schemas.microsoft.com/office/drawing/2014/main" id="{5A848746-E7F7-4F44-A2CF-A6E1FFF1012A}"/>
              </a:ext>
            </a:extLst>
          </p:cNvPr>
          <p:cNvSpPr txBox="1"/>
          <p:nvPr/>
        </p:nvSpPr>
        <p:spPr>
          <a:xfrm>
            <a:off x="4649480" y="2264554"/>
            <a:ext cx="3355036" cy="369332"/>
          </a:xfrm>
          <a:prstGeom prst="rect">
            <a:avLst/>
          </a:prstGeom>
          <a:noFill/>
        </p:spPr>
        <p:txBody>
          <a:bodyPr wrap="square" rtlCol="0">
            <a:spAutoFit/>
          </a:bodyPr>
          <a:lstStyle/>
          <a:p>
            <a:pPr algn="ctr" rtl="0"/>
            <a:r>
              <a:rPr lang="pt-BR" dirty="0">
                <a:latin typeface="Amazon Ember Light" panose="020B0403020204020204" pitchFamily="34" charset="0"/>
                <a:ea typeface="Amazon Ember Light" panose="020B0403020204020204" pitchFamily="34" charset="0"/>
                <a:cs typeface="Amazon Ember Light" panose="020B0403020204020204" pitchFamily="34" charset="0"/>
              </a:rPr>
              <a:t>Tabela de rotas pública</a:t>
            </a:r>
          </a:p>
        </p:txBody>
      </p:sp>
      <p:graphicFrame>
        <p:nvGraphicFramePr>
          <p:cNvPr id="71" name="Table 70">
            <a:extLst>
              <a:ext uri="{FF2B5EF4-FFF2-40B4-BE49-F238E27FC236}">
                <a16:creationId xmlns:a16="http://schemas.microsoft.com/office/drawing/2014/main" id="{DA38C7DA-F46A-5D45-8189-B69059F2E822}"/>
              </a:ext>
            </a:extLst>
          </p:cNvPr>
          <p:cNvGraphicFramePr>
            <a:graphicFrameLocks noGrp="1"/>
          </p:cNvGraphicFramePr>
          <p:nvPr>
            <p:extLst>
              <p:ext uri="{D42A27DB-BD31-4B8C-83A1-F6EECF244321}">
                <p14:modId xmlns:p14="http://schemas.microsoft.com/office/powerpoint/2010/main" val="207953746"/>
              </p:ext>
            </p:extLst>
          </p:nvPr>
        </p:nvGraphicFramePr>
        <p:xfrm>
          <a:off x="5009702" y="2661684"/>
          <a:ext cx="2661888" cy="1127760"/>
        </p:xfrm>
        <a:graphic>
          <a:graphicData uri="http://schemas.openxmlformats.org/drawingml/2006/table">
            <a:tbl>
              <a:tblPr firstRow="1" bandRow="1">
                <a:tableStyleId>{1FECB4D8-DB02-4DC6-A0A2-4F2EBAE1DC90}</a:tableStyleId>
              </a:tblPr>
              <a:tblGrid>
                <a:gridCol w="1523341">
                  <a:extLst>
                    <a:ext uri="{9D8B030D-6E8A-4147-A177-3AD203B41FA5}">
                      <a16:colId xmlns:a16="http://schemas.microsoft.com/office/drawing/2014/main" val="20000"/>
                    </a:ext>
                  </a:extLst>
                </a:gridCol>
                <a:gridCol w="1138547">
                  <a:extLst>
                    <a:ext uri="{9D8B030D-6E8A-4147-A177-3AD203B41FA5}">
                      <a16:colId xmlns:a16="http://schemas.microsoft.com/office/drawing/2014/main" val="20001"/>
                    </a:ext>
                  </a:extLst>
                </a:gridCol>
              </a:tblGrid>
              <a:tr h="375920">
                <a:tc>
                  <a:txBody>
                    <a:bodyPr/>
                    <a:lstStyle/>
                    <a:p>
                      <a:pPr algn="ctr" rtl="0"/>
                      <a:r>
                        <a:rPr lang="pt-BR" sz="1800" b="0">
                          <a:solidFill>
                            <a:schemeClr val="tx1"/>
                          </a:solidFill>
                          <a:latin typeface="Amazon Ember" panose="02000000000000000000" pitchFamily="2" charset="0"/>
                          <a:ea typeface="Amazon Ember" panose="02000000000000000000" pitchFamily="2" charset="0"/>
                          <a:cs typeface="Amazon Ember" panose="020B0603020204020204" pitchFamily="34" charset="0"/>
                        </a:rPr>
                        <a:t>Destino</a:t>
                      </a:r>
                    </a:p>
                  </a:txBody>
                  <a:tcPr anchor="ctr"/>
                </a:tc>
                <a:tc>
                  <a:txBody>
                    <a:bodyPr/>
                    <a:lstStyle/>
                    <a:p>
                      <a:pPr algn="ctr" rtl="0"/>
                      <a:r>
                        <a:rPr lang="pt-BR" sz="1800" b="0">
                          <a:solidFill>
                            <a:schemeClr val="tx1"/>
                          </a:solidFill>
                          <a:latin typeface="Amazon Ember" panose="02000000000000000000" pitchFamily="2" charset="0"/>
                          <a:ea typeface="Amazon Ember" panose="02000000000000000000" pitchFamily="2" charset="0"/>
                          <a:cs typeface="Amazon Ember" panose="020B0603020204020204" pitchFamily="34" charset="0"/>
                        </a:rPr>
                        <a:t>Alvo</a:t>
                      </a:r>
                    </a:p>
                  </a:txBody>
                  <a:tcPr anchor="ctr"/>
                </a:tc>
                <a:extLst>
                  <a:ext uri="{0D108BD9-81ED-4DB2-BD59-A6C34878D82A}">
                    <a16:rowId xmlns:a16="http://schemas.microsoft.com/office/drawing/2014/main" val="10000"/>
                  </a:ext>
                </a:extLst>
              </a:tr>
              <a:tr h="375920">
                <a:tc>
                  <a:txBody>
                    <a:bodyPr/>
                    <a:lstStyle/>
                    <a:p>
                      <a:pPr algn="ctr" rtl="0"/>
                      <a:r>
                        <a:rPr lang="pt-BR" sz="1800">
                          <a:latin typeface="+mn-lt"/>
                          <a:ea typeface="Amazon Ember" panose="020B0603020204020204" pitchFamily="34" charset="0"/>
                          <a:cs typeface="Amazon Ember" panose="020B0603020204020204" pitchFamily="34" charset="0"/>
                        </a:rPr>
                        <a:t>10.0.0.0/16</a:t>
                      </a:r>
                    </a:p>
                  </a:txBody>
                  <a:tcPr anchor="ctr"/>
                </a:tc>
                <a:tc>
                  <a:txBody>
                    <a:bodyPr/>
                    <a:lstStyle/>
                    <a:p>
                      <a:pPr algn="ctr" rtl="0"/>
                      <a:r>
                        <a:rPr lang="pt-BR" sz="1800">
                          <a:latin typeface="+mn-lt"/>
                          <a:ea typeface="Amazon Ember" panose="020B0603020204020204" pitchFamily="34" charset="0"/>
                          <a:cs typeface="Amazon Ember" panose="020B0603020204020204" pitchFamily="34" charset="0"/>
                        </a:rPr>
                        <a:t> local</a:t>
                      </a:r>
                    </a:p>
                  </a:txBody>
                  <a:tcPr anchor="ctr"/>
                </a:tc>
                <a:extLst>
                  <a:ext uri="{0D108BD9-81ED-4DB2-BD59-A6C34878D82A}">
                    <a16:rowId xmlns:a16="http://schemas.microsoft.com/office/drawing/2014/main" val="10001"/>
                  </a:ext>
                </a:extLst>
              </a:tr>
              <a:tr h="375920">
                <a:tc>
                  <a:txBody>
                    <a:bodyPr/>
                    <a:lstStyle/>
                    <a:p>
                      <a:pPr algn="ctr" rtl="0"/>
                      <a:r>
                        <a:rPr lang="pt-BR" sz="1800">
                          <a:latin typeface="+mn-lt"/>
                          <a:ea typeface="Amazon Ember" panose="020B0603020204020204" pitchFamily="34" charset="0"/>
                          <a:cs typeface="Amazon Ember" panose="020B0603020204020204" pitchFamily="34" charset="0"/>
                        </a:rPr>
                        <a:t>0.0.0.0/0</a:t>
                      </a:r>
                    </a:p>
                  </a:txBody>
                  <a:tcPr anchor="ctr"/>
                </a:tc>
                <a:tc>
                  <a:txBody>
                    <a:bodyPr/>
                    <a:lstStyle/>
                    <a:p>
                      <a:pPr algn="ctr" rtl="0"/>
                      <a:r>
                        <a:rPr lang="pt-BR" sz="1800">
                          <a:latin typeface="+mn-lt"/>
                          <a:ea typeface="Amazon Ember" panose="020B0603020204020204" pitchFamily="34" charset="0"/>
                          <a:cs typeface="Amazon Ember" panose="020B0603020204020204" pitchFamily="34" charset="0"/>
                        </a:rPr>
                        <a:t>&lt;igw-id&gt;</a:t>
                      </a:r>
                    </a:p>
                  </a:txBody>
                  <a:tcPr anchor="ctr"/>
                </a:tc>
                <a:extLst>
                  <a:ext uri="{0D108BD9-81ED-4DB2-BD59-A6C34878D82A}">
                    <a16:rowId xmlns:a16="http://schemas.microsoft.com/office/drawing/2014/main" val="3715876779"/>
                  </a:ext>
                </a:extLst>
              </a:tr>
            </a:tbl>
          </a:graphicData>
        </a:graphic>
      </p:graphicFrame>
      <p:sp>
        <p:nvSpPr>
          <p:cNvPr id="3" name="TextBox 2">
            <a:extLst>
              <a:ext uri="{FF2B5EF4-FFF2-40B4-BE49-F238E27FC236}">
                <a16:creationId xmlns:a16="http://schemas.microsoft.com/office/drawing/2014/main" id="{065E81AF-36AA-F143-BDAC-C134D530B6C4}"/>
              </a:ext>
            </a:extLst>
          </p:cNvPr>
          <p:cNvSpPr txBox="1"/>
          <p:nvPr/>
        </p:nvSpPr>
        <p:spPr>
          <a:xfrm>
            <a:off x="5009702" y="3907432"/>
            <a:ext cx="2661888" cy="369332"/>
          </a:xfrm>
          <a:prstGeom prst="rect">
            <a:avLst/>
          </a:prstGeom>
          <a:noFill/>
        </p:spPr>
        <p:txBody>
          <a:bodyPr wrap="square" rtlCol="0">
            <a:spAutoFit/>
          </a:bodyPr>
          <a:lstStyle/>
          <a:p>
            <a:pPr algn="ctr" rtl="0"/>
            <a:r>
              <a:rPr lang="pt-BR">
                <a:latin typeface="Amazon Ember Light" panose="020B0403020204020204" pitchFamily="34" charset="0"/>
                <a:ea typeface="Amazon Ember Light" panose="020B0403020204020204" pitchFamily="34" charset="0"/>
                <a:cs typeface="Amazon Ember Light" panose="020B0403020204020204" pitchFamily="34" charset="0"/>
              </a:rPr>
              <a:t>Tabela de rotas privada</a:t>
            </a:r>
          </a:p>
        </p:txBody>
      </p:sp>
      <p:graphicFrame>
        <p:nvGraphicFramePr>
          <p:cNvPr id="72" name="Table 71">
            <a:extLst>
              <a:ext uri="{FF2B5EF4-FFF2-40B4-BE49-F238E27FC236}">
                <a16:creationId xmlns:a16="http://schemas.microsoft.com/office/drawing/2014/main" id="{8840CDFE-FA5F-D64B-A1FE-0E539F37461F}"/>
              </a:ext>
            </a:extLst>
          </p:cNvPr>
          <p:cNvGraphicFramePr>
            <a:graphicFrameLocks noGrp="1"/>
          </p:cNvGraphicFramePr>
          <p:nvPr>
            <p:extLst>
              <p:ext uri="{D42A27DB-BD31-4B8C-83A1-F6EECF244321}">
                <p14:modId xmlns:p14="http://schemas.microsoft.com/office/powerpoint/2010/main" val="852015276"/>
              </p:ext>
            </p:extLst>
          </p:nvPr>
        </p:nvGraphicFramePr>
        <p:xfrm>
          <a:off x="5009702" y="4304328"/>
          <a:ext cx="2661888" cy="1127760"/>
        </p:xfrm>
        <a:graphic>
          <a:graphicData uri="http://schemas.openxmlformats.org/drawingml/2006/table">
            <a:tbl>
              <a:tblPr firstRow="1" bandRow="1">
                <a:tableStyleId>{1FECB4D8-DB02-4DC6-A0A2-4F2EBAE1DC90}</a:tableStyleId>
              </a:tblPr>
              <a:tblGrid>
                <a:gridCol w="1523341">
                  <a:extLst>
                    <a:ext uri="{9D8B030D-6E8A-4147-A177-3AD203B41FA5}">
                      <a16:colId xmlns:a16="http://schemas.microsoft.com/office/drawing/2014/main" val="20000"/>
                    </a:ext>
                  </a:extLst>
                </a:gridCol>
                <a:gridCol w="1138547">
                  <a:extLst>
                    <a:ext uri="{9D8B030D-6E8A-4147-A177-3AD203B41FA5}">
                      <a16:colId xmlns:a16="http://schemas.microsoft.com/office/drawing/2014/main" val="20001"/>
                    </a:ext>
                  </a:extLst>
                </a:gridCol>
              </a:tblGrid>
              <a:tr h="375920">
                <a:tc>
                  <a:txBody>
                    <a:bodyPr/>
                    <a:lstStyle/>
                    <a:p>
                      <a:pPr algn="ctr" rtl="0"/>
                      <a:r>
                        <a:rPr lang="pt-BR" sz="1800" b="0">
                          <a:solidFill>
                            <a:schemeClr val="tx1"/>
                          </a:solidFill>
                          <a:latin typeface="Amazon Ember" panose="02000000000000000000" pitchFamily="2" charset="0"/>
                          <a:ea typeface="Amazon Ember" panose="02000000000000000000" pitchFamily="2" charset="0"/>
                          <a:cs typeface="Amazon Ember" panose="020B0603020204020204" pitchFamily="34" charset="0"/>
                        </a:rPr>
                        <a:t>Destino</a:t>
                      </a:r>
                    </a:p>
                  </a:txBody>
                  <a:tcPr anchor="ctr"/>
                </a:tc>
                <a:tc>
                  <a:txBody>
                    <a:bodyPr/>
                    <a:lstStyle/>
                    <a:p>
                      <a:pPr algn="ctr" rtl="0"/>
                      <a:r>
                        <a:rPr lang="pt-BR" sz="1800" b="0">
                          <a:solidFill>
                            <a:schemeClr val="tx1"/>
                          </a:solidFill>
                          <a:latin typeface="Amazon Ember" panose="02000000000000000000" pitchFamily="2" charset="0"/>
                          <a:ea typeface="Amazon Ember" panose="02000000000000000000" pitchFamily="2" charset="0"/>
                          <a:cs typeface="Amazon Ember" panose="020B0603020204020204" pitchFamily="34" charset="0"/>
                        </a:rPr>
                        <a:t>Alvo</a:t>
                      </a:r>
                    </a:p>
                  </a:txBody>
                  <a:tcPr anchor="ctr"/>
                </a:tc>
                <a:extLst>
                  <a:ext uri="{0D108BD9-81ED-4DB2-BD59-A6C34878D82A}">
                    <a16:rowId xmlns:a16="http://schemas.microsoft.com/office/drawing/2014/main" val="10000"/>
                  </a:ext>
                </a:extLst>
              </a:tr>
              <a:tr h="375920">
                <a:tc>
                  <a:txBody>
                    <a:bodyPr/>
                    <a:lstStyle/>
                    <a:p>
                      <a:pPr algn="ctr" rtl="0"/>
                      <a:r>
                        <a:rPr lang="pt-BR" sz="1800">
                          <a:latin typeface="+mn-lt"/>
                          <a:ea typeface="Amazon Ember" panose="020B0603020204020204" pitchFamily="34" charset="0"/>
                          <a:cs typeface="Amazon Ember" panose="020B0603020204020204" pitchFamily="34" charset="0"/>
                        </a:rPr>
                        <a:t>10.0.0.0/16</a:t>
                      </a:r>
                    </a:p>
                  </a:txBody>
                  <a:tcPr anchor="ctr"/>
                </a:tc>
                <a:tc>
                  <a:txBody>
                    <a:bodyPr/>
                    <a:lstStyle/>
                    <a:p>
                      <a:pPr algn="ctr" rtl="0"/>
                      <a:r>
                        <a:rPr lang="pt-BR" sz="1800">
                          <a:latin typeface="+mn-lt"/>
                          <a:ea typeface="Amazon Ember" panose="020B0603020204020204" pitchFamily="34" charset="0"/>
                          <a:cs typeface="Amazon Ember" panose="020B0603020204020204" pitchFamily="34" charset="0"/>
                        </a:rPr>
                        <a:t> local</a:t>
                      </a:r>
                    </a:p>
                  </a:txBody>
                  <a:tcPr anchor="ctr"/>
                </a:tc>
                <a:extLst>
                  <a:ext uri="{0D108BD9-81ED-4DB2-BD59-A6C34878D82A}">
                    <a16:rowId xmlns:a16="http://schemas.microsoft.com/office/drawing/2014/main" val="10001"/>
                  </a:ext>
                </a:extLst>
              </a:tr>
              <a:tr h="375920">
                <a:tc>
                  <a:txBody>
                    <a:bodyPr/>
                    <a:lstStyle/>
                    <a:p>
                      <a:pPr algn="ctr" rtl="0"/>
                      <a:r>
                        <a:rPr lang="pt-BR" sz="1800">
                          <a:latin typeface="+mn-lt"/>
                          <a:ea typeface="Amazon Ember" panose="020B0603020204020204" pitchFamily="34" charset="0"/>
                          <a:cs typeface="Amazon Ember" panose="020B0603020204020204" pitchFamily="34" charset="0"/>
                        </a:rPr>
                        <a:t>0.0.0.0/0</a:t>
                      </a:r>
                    </a:p>
                  </a:txBody>
                  <a:tcPr anchor="ctr"/>
                </a:tc>
                <a:tc>
                  <a:txBody>
                    <a:bodyPr/>
                    <a:lstStyle/>
                    <a:p>
                      <a:pPr algn="ctr" rtl="0"/>
                      <a:r>
                        <a:rPr lang="pt-BR" sz="1800">
                          <a:latin typeface="+mn-lt"/>
                          <a:ea typeface="Amazon Ember" panose="020B0603020204020204" pitchFamily="34" charset="0"/>
                          <a:cs typeface="Amazon Ember" panose="020B0603020204020204" pitchFamily="34" charset="0"/>
                        </a:rPr>
                        <a:t>&lt;nat-id&gt;</a:t>
                      </a:r>
                    </a:p>
                  </a:txBody>
                  <a:tcPr anchor="ctr"/>
                </a:tc>
                <a:extLst>
                  <a:ext uri="{0D108BD9-81ED-4DB2-BD59-A6C34878D82A}">
                    <a16:rowId xmlns:a16="http://schemas.microsoft.com/office/drawing/2014/main" val="3715876779"/>
                  </a:ext>
                </a:extLst>
              </a:tr>
            </a:tbl>
          </a:graphicData>
        </a:graphic>
      </p:graphicFrame>
      <p:grpSp>
        <p:nvGrpSpPr>
          <p:cNvPr id="7" name="Group 6" descr="architecture diagram of a vpc with a public and private subnets. the ec2 instance in the private subnet is connected to the nat gateway in the public subnet, which is connected to the internet gateway attached to the vpc.">
            <a:extLst>
              <a:ext uri="{FF2B5EF4-FFF2-40B4-BE49-F238E27FC236}">
                <a16:creationId xmlns:a16="http://schemas.microsoft.com/office/drawing/2014/main" id="{22210252-CA9D-451B-A411-7826C733AEE2}"/>
              </a:ext>
            </a:extLst>
          </p:cNvPr>
          <p:cNvGrpSpPr/>
          <p:nvPr/>
        </p:nvGrpSpPr>
        <p:grpSpPr>
          <a:xfrm>
            <a:off x="7912800" y="1316008"/>
            <a:ext cx="4189461" cy="4984229"/>
            <a:chOff x="7912800" y="1316008"/>
            <a:chExt cx="4189461" cy="4984229"/>
          </a:xfrm>
        </p:grpSpPr>
        <p:sp>
          <p:nvSpPr>
            <p:cNvPr id="46" name="Rectangle 45">
              <a:extLst>
                <a:ext uri="{FF2B5EF4-FFF2-40B4-BE49-F238E27FC236}">
                  <a16:creationId xmlns:a16="http://schemas.microsoft.com/office/drawing/2014/main" id="{D4785084-5C1C-459A-B4F0-2EB5D39A531C}"/>
                </a:ext>
              </a:extLst>
            </p:cNvPr>
            <p:cNvSpPr/>
            <p:nvPr/>
          </p:nvSpPr>
          <p:spPr>
            <a:xfrm>
              <a:off x="8106771" y="4762385"/>
              <a:ext cx="3693425" cy="1371600"/>
            </a:xfrm>
            <a:prstGeom prst="rect">
              <a:avLst/>
            </a:prstGeom>
            <a:solidFill>
              <a:srgbClr val="007CBC">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3" name="TextBox 42">
              <a:extLst>
                <a:ext uri="{FF2B5EF4-FFF2-40B4-BE49-F238E27FC236}">
                  <a16:creationId xmlns:a16="http://schemas.microsoft.com/office/drawing/2014/main" id="{FC95E122-77CB-44B5-B92E-61E7131A244B}"/>
                </a:ext>
              </a:extLst>
            </p:cNvPr>
            <p:cNvSpPr txBox="1"/>
            <p:nvPr/>
          </p:nvSpPr>
          <p:spPr>
            <a:xfrm>
              <a:off x="8182131" y="5286404"/>
              <a:ext cx="1985533" cy="830997"/>
            </a:xfrm>
            <a:prstGeom prst="rect">
              <a:avLst/>
            </a:prstGeom>
            <a:noFill/>
          </p:spPr>
          <p:txBody>
            <a:bodyPr wrap="square" rtlCol="0">
              <a:spAutoFit/>
            </a:bodyPr>
            <a:lstStyle/>
            <a:p>
              <a:pP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Instância do EC2:</a:t>
              </a:r>
              <a: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t/>
              </a:r>
              <a:br>
                <a:rPr lang="en-US" sz="1600" dirty="0">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Endereço IP privado –  10.0.20.5</a:t>
              </a:r>
            </a:p>
          </p:txBody>
        </p:sp>
        <p:sp>
          <p:nvSpPr>
            <p:cNvPr id="34" name="Rectangle 33">
              <a:extLst>
                <a:ext uri="{FF2B5EF4-FFF2-40B4-BE49-F238E27FC236}">
                  <a16:creationId xmlns:a16="http://schemas.microsoft.com/office/drawing/2014/main" id="{7BF45988-6438-47AF-A24B-050EB8EB381F}"/>
                </a:ext>
              </a:extLst>
            </p:cNvPr>
            <p:cNvSpPr/>
            <p:nvPr/>
          </p:nvSpPr>
          <p:spPr>
            <a:xfrm>
              <a:off x="8106771" y="3303257"/>
              <a:ext cx="3693425" cy="137160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6" name="Rectangle 35">
              <a:extLst>
                <a:ext uri="{FF2B5EF4-FFF2-40B4-BE49-F238E27FC236}">
                  <a16:creationId xmlns:a16="http://schemas.microsoft.com/office/drawing/2014/main" id="{72918BAB-F581-4C73-8446-F73B58FF77FD}"/>
                </a:ext>
              </a:extLst>
            </p:cNvPr>
            <p:cNvSpPr/>
            <p:nvPr/>
          </p:nvSpPr>
          <p:spPr>
            <a:xfrm>
              <a:off x="7912800" y="2642637"/>
              <a:ext cx="4051253" cy="365760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 10.0.0.0/16</a:t>
              </a:r>
            </a:p>
          </p:txBody>
        </p:sp>
        <p:pic>
          <p:nvPicPr>
            <p:cNvPr id="37" name="Graphic 36">
              <a:extLst>
                <a:ext uri="{FF2B5EF4-FFF2-40B4-BE49-F238E27FC236}">
                  <a16:creationId xmlns:a16="http://schemas.microsoft.com/office/drawing/2014/main" id="{25C06BA5-FACA-4E7F-B18B-3C41E2C3A58A}"/>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7912800" y="2642637"/>
              <a:ext cx="457200" cy="457200"/>
            </a:xfrm>
            <a:prstGeom prst="rect">
              <a:avLst/>
            </a:prstGeom>
          </p:spPr>
        </p:pic>
        <p:pic>
          <p:nvPicPr>
            <p:cNvPr id="38" name="Graphic 37">
              <a:extLst>
                <a:ext uri="{FF2B5EF4-FFF2-40B4-BE49-F238E27FC236}">
                  <a16:creationId xmlns:a16="http://schemas.microsoft.com/office/drawing/2014/main" id="{78075E5B-C142-4FBE-BC69-591D4999D856}"/>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10585077" y="2386656"/>
              <a:ext cx="469900" cy="469900"/>
            </a:xfrm>
            <a:prstGeom prst="rect">
              <a:avLst/>
            </a:prstGeom>
          </p:spPr>
        </p:pic>
        <p:pic>
          <p:nvPicPr>
            <p:cNvPr id="39" name="Graphic 38">
              <a:extLst>
                <a:ext uri="{FF2B5EF4-FFF2-40B4-BE49-F238E27FC236}">
                  <a16:creationId xmlns:a16="http://schemas.microsoft.com/office/drawing/2014/main" id="{4E82E8EC-19F0-436A-9233-8C493C052A18}"/>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10096575" y="5466953"/>
              <a:ext cx="469900" cy="469900"/>
            </a:xfrm>
            <a:prstGeom prst="rect">
              <a:avLst/>
            </a:prstGeom>
          </p:spPr>
        </p:pic>
        <p:sp>
          <p:nvSpPr>
            <p:cNvPr id="40" name="TextBox 39">
              <a:extLst>
                <a:ext uri="{FF2B5EF4-FFF2-40B4-BE49-F238E27FC236}">
                  <a16:creationId xmlns:a16="http://schemas.microsoft.com/office/drawing/2014/main" id="{35662FB5-C5D0-4160-BB93-44C0D1C7D01D}"/>
                </a:ext>
              </a:extLst>
            </p:cNvPr>
            <p:cNvSpPr txBox="1"/>
            <p:nvPr/>
          </p:nvSpPr>
          <p:spPr>
            <a:xfrm>
              <a:off x="11084171" y="2265372"/>
              <a:ext cx="1018090" cy="1077218"/>
            </a:xfrm>
            <a:prstGeom prst="rect">
              <a:avLst/>
            </a:prstGeom>
            <a:solidFill>
              <a:schemeClr val="bg1"/>
            </a:solidFill>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Gateway da Internet </a:t>
              </a:r>
              <a:r>
                <a:rPr lang="pt-BR" sz="1600" dirty="0">
                  <a:ea typeface="Amazon Ember" panose="020B0603020204020204" pitchFamily="34" charset="0"/>
                  <a:cs typeface="Amazon Ember" panose="020B0603020204020204" pitchFamily="34" charset="0"/>
                </a:rPr>
                <a:t>&lt;</a:t>
              </a:r>
              <a:r>
                <a:rPr lang="pt-BR" sz="1600" dirty="0" err="1">
                  <a:ea typeface="Amazon Ember" panose="020B0603020204020204" pitchFamily="34" charset="0"/>
                  <a:cs typeface="Amazon Ember" panose="020B0603020204020204" pitchFamily="34" charset="0"/>
                </a:rPr>
                <a:t>igw</a:t>
              </a:r>
              <a:r>
                <a:rPr lang="pt-BR" sz="1600" dirty="0">
                  <a:ea typeface="Amazon Ember" panose="020B0603020204020204" pitchFamily="34" charset="0"/>
                  <a:cs typeface="Amazon Ember" panose="020B0603020204020204" pitchFamily="34" charset="0"/>
                </a:rPr>
                <a:t>-id&gt;</a:t>
              </a:r>
            </a:p>
          </p:txBody>
        </p:sp>
        <p:sp>
          <p:nvSpPr>
            <p:cNvPr id="41" name="TextBox 40">
              <a:extLst>
                <a:ext uri="{FF2B5EF4-FFF2-40B4-BE49-F238E27FC236}">
                  <a16:creationId xmlns:a16="http://schemas.microsoft.com/office/drawing/2014/main" id="{49D38126-99D1-4902-BCC5-CD8488F2C0A1}"/>
                </a:ext>
              </a:extLst>
            </p:cNvPr>
            <p:cNvSpPr txBox="1"/>
            <p:nvPr/>
          </p:nvSpPr>
          <p:spPr>
            <a:xfrm>
              <a:off x="11288868" y="1532752"/>
              <a:ext cx="675186" cy="338554"/>
            </a:xfrm>
            <a:prstGeom prst="rect">
              <a:avLst/>
            </a:prstGeom>
            <a:no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Usuários</a:t>
              </a:r>
            </a:p>
          </p:txBody>
        </p:sp>
        <p:cxnSp>
          <p:nvCxnSpPr>
            <p:cNvPr id="42" name="Straight Connector 41">
              <a:extLst>
                <a:ext uri="{FF2B5EF4-FFF2-40B4-BE49-F238E27FC236}">
                  <a16:creationId xmlns:a16="http://schemas.microsoft.com/office/drawing/2014/main" id="{B91C490E-2DFF-45DA-9CF4-54F4E9C5FB34}"/>
                </a:ext>
              </a:extLst>
            </p:cNvPr>
            <p:cNvCxnSpPr>
              <a:cxnSpLocks/>
              <a:stCxn id="39" idx="0"/>
              <a:endCxn id="48" idx="2"/>
            </p:cNvCxnSpPr>
            <p:nvPr/>
          </p:nvCxnSpPr>
          <p:spPr>
            <a:xfrm flipV="1">
              <a:off x="10331525" y="4365452"/>
              <a:ext cx="0" cy="11015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40628BB-A138-4517-98A2-E5CD674151BF}"/>
                </a:ext>
              </a:extLst>
            </p:cNvPr>
            <p:cNvCxnSpPr>
              <a:cxnSpLocks/>
              <a:stCxn id="38" idx="0"/>
              <a:endCxn id="45" idx="2"/>
            </p:cNvCxnSpPr>
            <p:nvPr/>
          </p:nvCxnSpPr>
          <p:spPr>
            <a:xfrm flipV="1">
              <a:off x="10820027" y="1956088"/>
              <a:ext cx="0" cy="430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pic>
          <p:nvPicPr>
            <p:cNvPr id="45" name="Graphic 44">
              <a:extLst>
                <a:ext uri="{FF2B5EF4-FFF2-40B4-BE49-F238E27FC236}">
                  <a16:creationId xmlns:a16="http://schemas.microsoft.com/office/drawing/2014/main" id="{28C0E4A8-D421-4EA1-999E-C8A9CC03E987}"/>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flipH="1">
              <a:off x="10490666" y="1316008"/>
              <a:ext cx="658722" cy="640080"/>
            </a:xfrm>
            <a:prstGeom prst="rect">
              <a:avLst/>
            </a:prstGeom>
          </p:spPr>
        </p:pic>
        <p:pic>
          <p:nvPicPr>
            <p:cNvPr id="47" name="Graphic 46">
              <a:extLst>
                <a:ext uri="{FF2B5EF4-FFF2-40B4-BE49-F238E27FC236}">
                  <a16:creationId xmlns:a16="http://schemas.microsoft.com/office/drawing/2014/main" id="{3A8B3313-00B8-440A-99F0-ED83C60B336F}"/>
                </a:ext>
                <a:ext uri="{C183D7F6-B498-43B3-948B-1728B52AA6E4}">
                  <adec:decorative xmlns:adec="http://schemas.microsoft.com/office/drawing/2017/decorative" xmlns="" val="1"/>
                </a:ext>
              </a:extLst>
            </p:cNvPr>
            <p:cNvPicPr>
              <a:picLocks noChangeAspect="1"/>
            </p:cNvPicPr>
            <p:nvPr/>
          </p:nvPicPr>
          <p:blipFill>
            <a:blip r:embed="rId14">
              <a:extLst>
                <a:ext uri="{96DAC541-7B7A-43D3-8B79-37D633B846F1}">
                  <asvg:svgBlip xmlns:asvg="http://schemas.microsoft.com/office/drawing/2016/SVG/main" xmlns="" r:embed="rId15"/>
                </a:ext>
              </a:extLst>
            </a:blip>
            <a:stretch>
              <a:fillRect/>
            </a:stretch>
          </p:blipFill>
          <p:spPr>
            <a:xfrm>
              <a:off x="8106771" y="4760026"/>
              <a:ext cx="457200" cy="457200"/>
            </a:xfrm>
            <a:prstGeom prst="rect">
              <a:avLst/>
            </a:prstGeom>
          </p:spPr>
        </p:pic>
        <p:pic>
          <p:nvPicPr>
            <p:cNvPr id="48" name="Graphic 47">
              <a:extLst>
                <a:ext uri="{FF2B5EF4-FFF2-40B4-BE49-F238E27FC236}">
                  <a16:creationId xmlns:a16="http://schemas.microsoft.com/office/drawing/2014/main" id="{4DD76E8F-0981-49B1-82EE-8FB5F99F8D42}"/>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10096575" y="3895552"/>
              <a:ext cx="469900" cy="469900"/>
            </a:xfrm>
            <a:prstGeom prst="rect">
              <a:avLst/>
            </a:prstGeom>
          </p:spPr>
        </p:pic>
        <p:cxnSp>
          <p:nvCxnSpPr>
            <p:cNvPr id="8" name="Connector: Elbow 7">
              <a:extLst>
                <a:ext uri="{FF2B5EF4-FFF2-40B4-BE49-F238E27FC236}">
                  <a16:creationId xmlns:a16="http://schemas.microsoft.com/office/drawing/2014/main" id="{D4B4AB3F-8129-46D1-8825-1D6287A3B53E}"/>
                </a:ext>
              </a:extLst>
            </p:cNvPr>
            <p:cNvCxnSpPr>
              <a:stCxn id="48" idx="3"/>
              <a:endCxn id="38" idx="2"/>
            </p:cNvCxnSpPr>
            <p:nvPr/>
          </p:nvCxnSpPr>
          <p:spPr>
            <a:xfrm flipV="1">
              <a:off x="10566475" y="2856556"/>
              <a:ext cx="253552" cy="1273946"/>
            </a:xfrm>
            <a:prstGeom prst="bentConnector2">
              <a:avLst/>
            </a:prstGeom>
            <a:ln>
              <a:prstDash val="dash"/>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389D16A8-17FF-4113-AA62-321582989164}"/>
                </a:ext>
              </a:extLst>
            </p:cNvPr>
            <p:cNvSpPr txBox="1"/>
            <p:nvPr/>
          </p:nvSpPr>
          <p:spPr>
            <a:xfrm>
              <a:off x="8627905" y="3735753"/>
              <a:ext cx="1455249" cy="584775"/>
            </a:xfrm>
            <a:prstGeom prst="rect">
              <a:avLst/>
            </a:prstGeom>
            <a:noFill/>
          </p:spPr>
          <p:txBody>
            <a:bodyPr wrap="square" rtlCol="0">
              <a:spAutoFit/>
            </a:bodyPr>
            <a:lstStyle/>
            <a:p>
              <a:pPr algn="ct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Gateway NAT &lt;</a:t>
              </a:r>
              <a:r>
                <a:rPr lang="pt-BR" sz="1600" dirty="0" err="1">
                  <a:latin typeface="Amazon Ember Light" panose="020B0403020204020204" pitchFamily="34" charset="0"/>
                  <a:ea typeface="Amazon Ember Light" panose="020B0403020204020204" pitchFamily="34" charset="0"/>
                  <a:cs typeface="Amazon Ember Light" panose="020B0403020204020204" pitchFamily="34" charset="0"/>
                </a:rPr>
                <a:t>nat</a:t>
              </a: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-id&gt;</a:t>
              </a:r>
            </a:p>
          </p:txBody>
        </p:sp>
        <p:pic>
          <p:nvPicPr>
            <p:cNvPr id="31" name="Graphic 30">
              <a:extLst>
                <a:ext uri="{FF2B5EF4-FFF2-40B4-BE49-F238E27FC236}">
                  <a16:creationId xmlns:a16="http://schemas.microsoft.com/office/drawing/2014/main" id="{EDA7FA84-C2F4-4596-ACEB-7E70C0409328}"/>
                </a:ext>
                <a:ext uri="{C183D7F6-B498-43B3-948B-1728B52AA6E4}">
                  <adec:decorative xmlns:adec="http://schemas.microsoft.com/office/drawing/2017/decorative" xmlns="" val="1"/>
                </a:ext>
              </a:extLst>
            </p:cNvPr>
            <p:cNvPicPr>
              <a:picLocks noChangeAspect="1"/>
            </p:cNvPicPr>
            <p:nvPr/>
          </p:nvPicPr>
          <p:blipFill>
            <a:blip r:embed="rId16">
              <a:extLst>
                <a:ext uri="{96DAC541-7B7A-43D3-8B79-37D633B846F1}">
                  <asvg:svgBlip xmlns:asvg="http://schemas.microsoft.com/office/drawing/2016/SVG/main" xmlns="" r:embed="rId17"/>
                </a:ext>
              </a:extLst>
            </a:blip>
            <a:stretch>
              <a:fillRect/>
            </a:stretch>
          </p:blipFill>
          <p:spPr>
            <a:xfrm>
              <a:off x="8106771" y="3303257"/>
              <a:ext cx="457200" cy="457200"/>
            </a:xfrm>
            <a:prstGeom prst="rect">
              <a:avLst/>
            </a:prstGeom>
          </p:spPr>
        </p:pic>
      </p:grpSp>
      <p:sp>
        <p:nvSpPr>
          <p:cNvPr id="4" name="TextBox 3"/>
          <p:cNvSpPr txBox="1"/>
          <p:nvPr/>
        </p:nvSpPr>
        <p:spPr>
          <a:xfrm>
            <a:off x="8563971" y="4762385"/>
            <a:ext cx="3236225" cy="338554"/>
          </a:xfrm>
          <a:prstGeom prst="rect">
            <a:avLst/>
          </a:prstGeom>
          <a:noFill/>
        </p:spPr>
        <p:txBody>
          <a:bodyPr wrap="square" rtlCol="0">
            <a:spAutoFit/>
          </a:bodyPr>
          <a:lstStyle/>
          <a:p>
            <a:pPr rtl="0"/>
            <a:r>
              <a:rPr lang="pt-BR" sz="1600" kern="0">
                <a:solidFill>
                  <a:srgbClr val="007CBC"/>
                </a:solidFill>
                <a:latin typeface="Amazon Ember Light" panose="020B0403020204020204" pitchFamily="34" charset="0"/>
                <a:ea typeface="Amazon Ember Light" panose="020B0403020204020204" pitchFamily="34" charset="0"/>
                <a:cs typeface="Amazon Ember Light" panose="020B0403020204020204" pitchFamily="34" charset="0"/>
              </a:rPr>
              <a:t> Sub-rede privada: 10.0.20.0/24</a:t>
            </a:r>
            <a:endParaRPr lang="en-US" sz="16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5" name="TextBox 4"/>
          <p:cNvSpPr txBox="1"/>
          <p:nvPr/>
        </p:nvSpPr>
        <p:spPr>
          <a:xfrm>
            <a:off x="8563971" y="3303257"/>
            <a:ext cx="3208929" cy="338554"/>
          </a:xfrm>
          <a:prstGeom prst="rect">
            <a:avLst/>
          </a:prstGeom>
          <a:noFill/>
        </p:spPr>
        <p:txBody>
          <a:bodyPr wrap="square" rtlCol="0">
            <a:spAutoFit/>
          </a:bodyPr>
          <a:lstStyle/>
          <a:p>
            <a:pPr rtl="0"/>
            <a:r>
              <a:rPr lang="pt-BR" sz="1600" kern="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 Sub-rede pública: 10.0.10.0/24</a:t>
            </a:r>
            <a:endParaRPr lang="en-US" sz="16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22680940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E513D-5CC7-3248-ACBB-15691855E711}"/>
              </a:ext>
            </a:extLst>
          </p:cNvPr>
          <p:cNvSpPr>
            <a:spLocks noGrp="1"/>
          </p:cNvSpPr>
          <p:nvPr>
            <p:ph type="title"/>
          </p:nvPr>
        </p:nvSpPr>
        <p:spPr/>
        <p:txBody>
          <a:bodyPr rtlCol="0"/>
          <a:lstStyle/>
          <a:p>
            <a:pPr rtl="0"/>
            <a:r>
              <a:rPr lang="pt-BR"/>
              <a:t>Exemplos de caso de uso de sub-rede (1 de 2)</a:t>
            </a:r>
          </a:p>
        </p:txBody>
      </p:sp>
      <p:pic>
        <p:nvPicPr>
          <p:cNvPr id="14" name="Picture 13">
            <a:extLst>
              <a:ext uri="{FF2B5EF4-FFF2-40B4-BE49-F238E27FC236}">
                <a16:creationId xmlns:a16="http://schemas.microsoft.com/office/drawing/2014/main" id="{553F16FE-DE8C-F643-A1E6-34F5AE638FC5}"/>
              </a:ext>
              <a:ext uri="{C183D7F6-B498-43B3-948B-1728B52AA6E4}">
                <adec:decorative xmlns:adec="http://schemas.microsoft.com/office/drawing/2017/decorative" xmlns="" val="1"/>
              </a:ext>
            </a:extLst>
          </p:cNvPr>
          <p:cNvPicPr>
            <a:picLocks noChangeAspect="1"/>
          </p:cNvPicPr>
          <p:nvPr/>
        </p:nvPicPr>
        <p:blipFill>
          <a:blip r:embed="rId4"/>
          <a:stretch>
            <a:fillRect/>
          </a:stretch>
        </p:blipFill>
        <p:spPr>
          <a:xfrm>
            <a:off x="1616804" y="1616630"/>
            <a:ext cx="903022" cy="903022"/>
          </a:xfrm>
          <a:prstGeom prst="rect">
            <a:avLst/>
          </a:prstGeom>
        </p:spPr>
      </p:pic>
      <p:sp>
        <p:nvSpPr>
          <p:cNvPr id="5" name="TextBox 4">
            <a:extLst>
              <a:ext uri="{FF2B5EF4-FFF2-40B4-BE49-F238E27FC236}">
                <a16:creationId xmlns:a16="http://schemas.microsoft.com/office/drawing/2014/main" id="{340DC0F7-1B05-CF47-B006-A4571E1F6108}"/>
              </a:ext>
            </a:extLst>
          </p:cNvPr>
          <p:cNvSpPr txBox="1"/>
          <p:nvPr/>
        </p:nvSpPr>
        <p:spPr>
          <a:xfrm>
            <a:off x="2940001" y="1967916"/>
            <a:ext cx="3200400" cy="457200"/>
          </a:xfrm>
          <a:prstGeom prst="rect">
            <a:avLst/>
          </a:prstGeom>
          <a:noFill/>
        </p:spPr>
        <p:txBody>
          <a:bodyPr wrap="square" rtlCol="0">
            <a:spAutoFit/>
          </a:bodyPr>
          <a:lstStyle/>
          <a:p>
            <a:pPr rtl="0"/>
            <a:r>
              <a:rPr lang="pt-BR" sz="2000" dirty="0">
                <a:ea typeface="Amazon Ember" panose="020B0603020204020204" pitchFamily="34" charset="0"/>
                <a:cs typeface="Amazon Ember" panose="020B0603020204020204" pitchFamily="34" charset="0"/>
              </a:rPr>
              <a:t>Instâncias de armazenamento de dados</a:t>
            </a:r>
          </a:p>
        </p:txBody>
      </p:sp>
      <p:pic>
        <p:nvPicPr>
          <p:cNvPr id="9" name="Picture 8">
            <a:extLst>
              <a:ext uri="{FF2B5EF4-FFF2-40B4-BE49-F238E27FC236}">
                <a16:creationId xmlns:a16="http://schemas.microsoft.com/office/drawing/2014/main" id="{C291F04B-2D88-8F4A-B62A-743AD4A90F45}"/>
              </a:ext>
              <a:ext uri="{C183D7F6-B498-43B3-948B-1728B52AA6E4}">
                <adec:decorative xmlns:adec="http://schemas.microsoft.com/office/drawing/2017/decorative" xmlns="" val="1"/>
              </a:ext>
            </a:extLst>
          </p:cNvPr>
          <p:cNvPicPr>
            <a:picLocks noChangeAspect="1"/>
          </p:cNvPicPr>
          <p:nvPr/>
        </p:nvPicPr>
        <p:blipFill>
          <a:blip r:embed="rId5"/>
          <a:stretch>
            <a:fillRect/>
          </a:stretch>
        </p:blipFill>
        <p:spPr>
          <a:xfrm>
            <a:off x="1570097" y="2865859"/>
            <a:ext cx="957237" cy="957237"/>
          </a:xfrm>
          <a:prstGeom prst="rect">
            <a:avLst/>
          </a:prstGeom>
        </p:spPr>
      </p:pic>
      <p:sp>
        <p:nvSpPr>
          <p:cNvPr id="6" name="TextBox 5">
            <a:extLst>
              <a:ext uri="{FF2B5EF4-FFF2-40B4-BE49-F238E27FC236}">
                <a16:creationId xmlns:a16="http://schemas.microsoft.com/office/drawing/2014/main" id="{A7937D51-45D8-E34D-9660-7FD781F7E2B7}"/>
              </a:ext>
            </a:extLst>
          </p:cNvPr>
          <p:cNvSpPr txBox="1"/>
          <p:nvPr/>
        </p:nvSpPr>
        <p:spPr>
          <a:xfrm>
            <a:off x="2940001" y="3147782"/>
            <a:ext cx="3200400" cy="457200"/>
          </a:xfrm>
          <a:prstGeom prst="rect">
            <a:avLst/>
          </a:prstGeom>
          <a:noFill/>
        </p:spPr>
        <p:txBody>
          <a:bodyPr wrap="square" rtlCol="0">
            <a:spAutoFit/>
          </a:bodyPr>
          <a:lstStyle/>
          <a:p>
            <a:pPr rtl="0"/>
            <a:r>
              <a:rPr lang="pt-BR" sz="2000">
                <a:ea typeface="Amazon Ember" panose="020B0603020204020204" pitchFamily="34" charset="0"/>
                <a:cs typeface="Amazon Ember" panose="020B0603020204020204" pitchFamily="34" charset="0"/>
              </a:rPr>
              <a:t>Instâncias de processamento em lote</a:t>
            </a:r>
          </a:p>
        </p:txBody>
      </p:sp>
      <p:pic>
        <p:nvPicPr>
          <p:cNvPr id="12" name="Picture 11">
            <a:extLst>
              <a:ext uri="{FF2B5EF4-FFF2-40B4-BE49-F238E27FC236}">
                <a16:creationId xmlns:a16="http://schemas.microsoft.com/office/drawing/2014/main" id="{FF3E0536-D6A7-5F48-9E00-73B56F2B179B}"/>
              </a:ext>
              <a:ext uri="{C183D7F6-B498-43B3-948B-1728B52AA6E4}">
                <adec:decorative xmlns:adec="http://schemas.microsoft.com/office/drawing/2017/decorative" xmlns="" val="1"/>
              </a:ext>
            </a:extLst>
          </p:cNvPr>
          <p:cNvPicPr>
            <a:picLocks noChangeAspect="1"/>
          </p:cNvPicPr>
          <p:nvPr/>
        </p:nvPicPr>
        <p:blipFill>
          <a:blip r:embed="rId6"/>
          <a:stretch>
            <a:fillRect/>
          </a:stretch>
        </p:blipFill>
        <p:spPr>
          <a:xfrm>
            <a:off x="1577606" y="4121178"/>
            <a:ext cx="942221" cy="942221"/>
          </a:xfrm>
          <a:prstGeom prst="rect">
            <a:avLst/>
          </a:prstGeom>
        </p:spPr>
      </p:pic>
      <p:sp>
        <p:nvSpPr>
          <p:cNvPr id="7" name="TextBox 6">
            <a:extLst>
              <a:ext uri="{FF2B5EF4-FFF2-40B4-BE49-F238E27FC236}">
                <a16:creationId xmlns:a16="http://schemas.microsoft.com/office/drawing/2014/main" id="{91EBF696-AFD1-CF4B-A77D-F2A1494764BC}"/>
              </a:ext>
            </a:extLst>
          </p:cNvPr>
          <p:cNvSpPr txBox="1"/>
          <p:nvPr/>
        </p:nvSpPr>
        <p:spPr>
          <a:xfrm>
            <a:off x="2940001" y="4327648"/>
            <a:ext cx="3200400" cy="457200"/>
          </a:xfrm>
          <a:prstGeom prst="rect">
            <a:avLst/>
          </a:prstGeom>
          <a:noFill/>
        </p:spPr>
        <p:txBody>
          <a:bodyPr wrap="square" rtlCol="0">
            <a:spAutoFit/>
          </a:bodyPr>
          <a:lstStyle/>
          <a:p>
            <a:pPr rtl="0"/>
            <a:r>
              <a:rPr lang="pt-BR" sz="2000">
                <a:ea typeface="Amazon Ember" panose="020B0603020204020204" pitchFamily="34" charset="0"/>
                <a:cs typeface="Amazon Ember" panose="020B0603020204020204" pitchFamily="34" charset="0"/>
              </a:rPr>
              <a:t>Instâncias de back-end</a:t>
            </a:r>
          </a:p>
        </p:txBody>
      </p:sp>
      <p:pic>
        <p:nvPicPr>
          <p:cNvPr id="16" name="Picture 15">
            <a:extLst>
              <a:ext uri="{FF2B5EF4-FFF2-40B4-BE49-F238E27FC236}">
                <a16:creationId xmlns:a16="http://schemas.microsoft.com/office/drawing/2014/main" id="{1EB4ECF9-3856-9745-97FA-B469FF0EFC23}"/>
              </a:ext>
              <a:ext uri="{C183D7F6-B498-43B3-948B-1728B52AA6E4}">
                <adec:decorative xmlns:adec="http://schemas.microsoft.com/office/drawing/2017/decorative" xmlns="" val="1"/>
              </a:ext>
            </a:extLst>
          </p:cNvPr>
          <p:cNvPicPr>
            <a:picLocks noChangeAspect="1"/>
          </p:cNvPicPr>
          <p:nvPr/>
        </p:nvPicPr>
        <p:blipFill>
          <a:blip r:embed="rId7"/>
          <a:stretch>
            <a:fillRect/>
          </a:stretch>
        </p:blipFill>
        <p:spPr>
          <a:xfrm>
            <a:off x="1499408" y="5264682"/>
            <a:ext cx="1020418" cy="1020418"/>
          </a:xfrm>
          <a:prstGeom prst="rect">
            <a:avLst/>
          </a:prstGeom>
        </p:spPr>
      </p:pic>
      <p:sp>
        <p:nvSpPr>
          <p:cNvPr id="8" name="TextBox 7">
            <a:extLst>
              <a:ext uri="{FF2B5EF4-FFF2-40B4-BE49-F238E27FC236}">
                <a16:creationId xmlns:a16="http://schemas.microsoft.com/office/drawing/2014/main" id="{86E40BCE-D388-D64A-B2DE-BD5A8C2C1727}"/>
              </a:ext>
            </a:extLst>
          </p:cNvPr>
          <p:cNvSpPr txBox="1"/>
          <p:nvPr/>
        </p:nvSpPr>
        <p:spPr>
          <a:xfrm>
            <a:off x="2940001" y="5507513"/>
            <a:ext cx="3200400" cy="457200"/>
          </a:xfrm>
          <a:prstGeom prst="rect">
            <a:avLst/>
          </a:prstGeom>
          <a:noFill/>
        </p:spPr>
        <p:txBody>
          <a:bodyPr wrap="square" rtlCol="0">
            <a:spAutoFit/>
          </a:bodyPr>
          <a:lstStyle/>
          <a:p>
            <a:pPr rtl="0"/>
            <a:r>
              <a:rPr lang="pt-BR" sz="2000">
                <a:ea typeface="Amazon Ember" panose="020B0603020204020204" pitchFamily="34" charset="0"/>
                <a:cs typeface="Amazon Ember" panose="020B0603020204020204" pitchFamily="34" charset="0"/>
              </a:rPr>
              <a:t>Instâncias de aplicações Web</a:t>
            </a:r>
          </a:p>
        </p:txBody>
      </p:sp>
    </p:spTree>
    <p:custDataLst>
      <p:tags r:id="rId1"/>
    </p:custDataLst>
    <p:extLst>
      <p:ext uri="{BB962C8B-B14F-4D97-AF65-F5344CB8AC3E}">
        <p14:creationId xmlns:p14="http://schemas.microsoft.com/office/powerpoint/2010/main" val="1442845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E513D-5CC7-3248-ACBB-15691855E711}"/>
              </a:ext>
            </a:extLst>
          </p:cNvPr>
          <p:cNvSpPr>
            <a:spLocks noGrp="1"/>
          </p:cNvSpPr>
          <p:nvPr>
            <p:ph type="title"/>
          </p:nvPr>
        </p:nvSpPr>
        <p:spPr/>
        <p:txBody>
          <a:bodyPr rtlCol="0"/>
          <a:lstStyle/>
          <a:p>
            <a:pPr rtl="0"/>
            <a:r>
              <a:rPr lang="pt-BR"/>
              <a:t>Exemplos de caso de uso de sub-rede (2 de 2)</a:t>
            </a:r>
          </a:p>
        </p:txBody>
      </p:sp>
      <p:pic>
        <p:nvPicPr>
          <p:cNvPr id="14" name="Picture 13">
            <a:extLst>
              <a:ext uri="{FF2B5EF4-FFF2-40B4-BE49-F238E27FC236}">
                <a16:creationId xmlns:a16="http://schemas.microsoft.com/office/drawing/2014/main" id="{553F16FE-DE8C-F643-A1E6-34F5AE638FC5}"/>
              </a:ext>
              <a:ext uri="{C183D7F6-B498-43B3-948B-1728B52AA6E4}">
                <adec:decorative xmlns:adec="http://schemas.microsoft.com/office/drawing/2017/decorative" xmlns="" val="1"/>
              </a:ext>
            </a:extLst>
          </p:cNvPr>
          <p:cNvPicPr>
            <a:picLocks noChangeAspect="1"/>
          </p:cNvPicPr>
          <p:nvPr/>
        </p:nvPicPr>
        <p:blipFill>
          <a:blip r:embed="rId4"/>
          <a:stretch>
            <a:fillRect/>
          </a:stretch>
        </p:blipFill>
        <p:spPr>
          <a:xfrm>
            <a:off x="1616804" y="1616630"/>
            <a:ext cx="903022" cy="903022"/>
          </a:xfrm>
          <a:prstGeom prst="rect">
            <a:avLst/>
          </a:prstGeom>
        </p:spPr>
      </p:pic>
      <p:sp>
        <p:nvSpPr>
          <p:cNvPr id="5" name="TextBox 4">
            <a:extLst>
              <a:ext uri="{FF2B5EF4-FFF2-40B4-BE49-F238E27FC236}">
                <a16:creationId xmlns:a16="http://schemas.microsoft.com/office/drawing/2014/main" id="{340DC0F7-1B05-CF47-B006-A4571E1F6108}"/>
              </a:ext>
            </a:extLst>
          </p:cNvPr>
          <p:cNvSpPr txBox="1"/>
          <p:nvPr/>
        </p:nvSpPr>
        <p:spPr>
          <a:xfrm>
            <a:off x="2940001" y="1967916"/>
            <a:ext cx="3200400" cy="457200"/>
          </a:xfrm>
          <a:prstGeom prst="rect">
            <a:avLst/>
          </a:prstGeom>
          <a:noFill/>
        </p:spPr>
        <p:txBody>
          <a:bodyPr wrap="square" rtlCol="0">
            <a:spAutoFit/>
          </a:bodyPr>
          <a:lstStyle/>
          <a:p>
            <a:pPr rtl="0"/>
            <a:r>
              <a:rPr lang="pt-BR" sz="2000">
                <a:ea typeface="Amazon Ember" panose="020B0603020204020204" pitchFamily="34" charset="0"/>
                <a:cs typeface="Amazon Ember" panose="020B0603020204020204" pitchFamily="34" charset="0"/>
              </a:rPr>
              <a:t>Instâncias de armazenamento de dados</a:t>
            </a:r>
          </a:p>
        </p:txBody>
      </p:sp>
      <p:cxnSp>
        <p:nvCxnSpPr>
          <p:cNvPr id="18" name="Straight Arrow Connector 17">
            <a:extLst>
              <a:ext uri="{FF2B5EF4-FFF2-40B4-BE49-F238E27FC236}">
                <a16:creationId xmlns:a16="http://schemas.microsoft.com/office/drawing/2014/main" id="{CE214596-97B0-4849-ACDB-164E85211F7B}"/>
              </a:ext>
              <a:ext uri="{C183D7F6-B498-43B3-948B-1728B52AA6E4}">
                <adec:decorative xmlns:adec="http://schemas.microsoft.com/office/drawing/2017/decorative" xmlns="" val="1"/>
              </a:ext>
            </a:extLst>
          </p:cNvPr>
          <p:cNvCxnSpPr/>
          <p:nvPr/>
        </p:nvCxnSpPr>
        <p:spPr>
          <a:xfrm>
            <a:off x="5937166" y="2167971"/>
            <a:ext cx="2101516" cy="0"/>
          </a:xfrm>
          <a:prstGeom prst="straightConnector1">
            <a:avLst/>
          </a:prstGeom>
          <a:ln w="254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54685F5-AFEE-3A44-9E71-1C12B673654D}"/>
              </a:ext>
            </a:extLst>
          </p:cNvPr>
          <p:cNvSpPr txBox="1"/>
          <p:nvPr/>
        </p:nvSpPr>
        <p:spPr>
          <a:xfrm>
            <a:off x="8664325" y="1975854"/>
            <a:ext cx="2834640" cy="457200"/>
          </a:xfrm>
          <a:prstGeom prst="rect">
            <a:avLst/>
          </a:prstGeom>
          <a:noFill/>
        </p:spPr>
        <p:txBody>
          <a:bodyPr wrap="square" rtlCol="0">
            <a:spAutoFit/>
          </a:bodyPr>
          <a:lstStyle/>
          <a:p>
            <a:pPr rtl="0"/>
            <a:r>
              <a:rPr lang="pt-BR" sz="2000">
                <a:ea typeface="Amazon Ember" panose="020B0603020204020204" pitchFamily="34" charset="0"/>
                <a:cs typeface="Amazon Ember" panose="020B0603020204020204" pitchFamily="34" charset="0"/>
              </a:rPr>
              <a:t>Sub-rede privada</a:t>
            </a:r>
          </a:p>
        </p:txBody>
      </p:sp>
      <p:pic>
        <p:nvPicPr>
          <p:cNvPr id="9" name="Picture 8">
            <a:extLst>
              <a:ext uri="{FF2B5EF4-FFF2-40B4-BE49-F238E27FC236}">
                <a16:creationId xmlns:a16="http://schemas.microsoft.com/office/drawing/2014/main" id="{C291F04B-2D88-8F4A-B62A-743AD4A90F45}"/>
              </a:ext>
              <a:ext uri="{C183D7F6-B498-43B3-948B-1728B52AA6E4}">
                <adec:decorative xmlns:adec="http://schemas.microsoft.com/office/drawing/2017/decorative" xmlns="" val="1"/>
              </a:ext>
            </a:extLst>
          </p:cNvPr>
          <p:cNvPicPr>
            <a:picLocks noChangeAspect="1"/>
          </p:cNvPicPr>
          <p:nvPr/>
        </p:nvPicPr>
        <p:blipFill>
          <a:blip r:embed="rId5"/>
          <a:stretch>
            <a:fillRect/>
          </a:stretch>
        </p:blipFill>
        <p:spPr>
          <a:xfrm>
            <a:off x="1570097" y="2865859"/>
            <a:ext cx="957237" cy="957237"/>
          </a:xfrm>
          <a:prstGeom prst="rect">
            <a:avLst/>
          </a:prstGeom>
        </p:spPr>
      </p:pic>
      <p:sp>
        <p:nvSpPr>
          <p:cNvPr id="6" name="TextBox 5">
            <a:extLst>
              <a:ext uri="{FF2B5EF4-FFF2-40B4-BE49-F238E27FC236}">
                <a16:creationId xmlns:a16="http://schemas.microsoft.com/office/drawing/2014/main" id="{A7937D51-45D8-E34D-9660-7FD781F7E2B7}"/>
              </a:ext>
            </a:extLst>
          </p:cNvPr>
          <p:cNvSpPr txBox="1"/>
          <p:nvPr/>
        </p:nvSpPr>
        <p:spPr>
          <a:xfrm>
            <a:off x="2940001" y="3147782"/>
            <a:ext cx="3200400" cy="457200"/>
          </a:xfrm>
          <a:prstGeom prst="rect">
            <a:avLst/>
          </a:prstGeom>
          <a:noFill/>
        </p:spPr>
        <p:txBody>
          <a:bodyPr wrap="square" rtlCol="0">
            <a:spAutoFit/>
          </a:bodyPr>
          <a:lstStyle/>
          <a:p>
            <a:pPr rtl="0"/>
            <a:r>
              <a:rPr lang="pt-BR" sz="2000">
                <a:ea typeface="Amazon Ember" panose="020B0603020204020204" pitchFamily="34" charset="0"/>
                <a:cs typeface="Amazon Ember" panose="020B0603020204020204" pitchFamily="34" charset="0"/>
              </a:rPr>
              <a:t>Instâncias de processamento em lote</a:t>
            </a:r>
          </a:p>
        </p:txBody>
      </p:sp>
      <p:cxnSp>
        <p:nvCxnSpPr>
          <p:cNvPr id="20" name="Straight Arrow Connector 19">
            <a:extLst>
              <a:ext uri="{FF2B5EF4-FFF2-40B4-BE49-F238E27FC236}">
                <a16:creationId xmlns:a16="http://schemas.microsoft.com/office/drawing/2014/main" id="{4D3EA97F-1429-304E-9E3A-317A92992AF0}"/>
              </a:ext>
              <a:ext uri="{C183D7F6-B498-43B3-948B-1728B52AA6E4}">
                <adec:decorative xmlns:adec="http://schemas.microsoft.com/office/drawing/2017/decorative" xmlns="" val="1"/>
              </a:ext>
            </a:extLst>
          </p:cNvPr>
          <p:cNvCxnSpPr>
            <a:cxnSpLocks/>
          </p:cNvCxnSpPr>
          <p:nvPr/>
        </p:nvCxnSpPr>
        <p:spPr>
          <a:xfrm>
            <a:off x="6610936" y="3344477"/>
            <a:ext cx="1427747" cy="0"/>
          </a:xfrm>
          <a:prstGeom prst="straightConnector1">
            <a:avLst/>
          </a:prstGeom>
          <a:ln w="254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287AC3F8-AEC9-6D42-99C6-AF86D7E8AB58}"/>
              </a:ext>
            </a:extLst>
          </p:cNvPr>
          <p:cNvSpPr txBox="1"/>
          <p:nvPr/>
        </p:nvSpPr>
        <p:spPr>
          <a:xfrm>
            <a:off x="8664325" y="3163440"/>
            <a:ext cx="2834640" cy="457200"/>
          </a:xfrm>
          <a:prstGeom prst="rect">
            <a:avLst/>
          </a:prstGeom>
          <a:noFill/>
        </p:spPr>
        <p:txBody>
          <a:bodyPr wrap="square" rtlCol="0">
            <a:spAutoFit/>
          </a:bodyPr>
          <a:lstStyle/>
          <a:p>
            <a:pPr rtl="0"/>
            <a:r>
              <a:rPr lang="pt-BR" sz="2000">
                <a:ea typeface="Amazon Ember" panose="020B0603020204020204" pitchFamily="34" charset="0"/>
                <a:cs typeface="Amazon Ember" panose="020B0603020204020204" pitchFamily="34" charset="0"/>
              </a:rPr>
              <a:t>Sub-rede privada</a:t>
            </a:r>
          </a:p>
        </p:txBody>
      </p:sp>
      <p:pic>
        <p:nvPicPr>
          <p:cNvPr id="12" name="Picture 11">
            <a:extLst>
              <a:ext uri="{FF2B5EF4-FFF2-40B4-BE49-F238E27FC236}">
                <a16:creationId xmlns:a16="http://schemas.microsoft.com/office/drawing/2014/main" id="{FF3E0536-D6A7-5F48-9E00-73B56F2B179B}"/>
              </a:ext>
              <a:ext uri="{C183D7F6-B498-43B3-948B-1728B52AA6E4}">
                <adec:decorative xmlns:adec="http://schemas.microsoft.com/office/drawing/2017/decorative" xmlns="" val="1"/>
              </a:ext>
            </a:extLst>
          </p:cNvPr>
          <p:cNvPicPr>
            <a:picLocks noChangeAspect="1"/>
          </p:cNvPicPr>
          <p:nvPr/>
        </p:nvPicPr>
        <p:blipFill>
          <a:blip r:embed="rId6"/>
          <a:stretch>
            <a:fillRect/>
          </a:stretch>
        </p:blipFill>
        <p:spPr>
          <a:xfrm>
            <a:off x="1577606" y="4121178"/>
            <a:ext cx="942221" cy="942221"/>
          </a:xfrm>
          <a:prstGeom prst="rect">
            <a:avLst/>
          </a:prstGeom>
        </p:spPr>
      </p:pic>
      <p:sp>
        <p:nvSpPr>
          <p:cNvPr id="7" name="TextBox 6">
            <a:extLst>
              <a:ext uri="{FF2B5EF4-FFF2-40B4-BE49-F238E27FC236}">
                <a16:creationId xmlns:a16="http://schemas.microsoft.com/office/drawing/2014/main" id="{91EBF696-AFD1-CF4B-A77D-F2A1494764BC}"/>
              </a:ext>
            </a:extLst>
          </p:cNvPr>
          <p:cNvSpPr txBox="1"/>
          <p:nvPr/>
        </p:nvSpPr>
        <p:spPr>
          <a:xfrm>
            <a:off x="2940001" y="4327648"/>
            <a:ext cx="3200400" cy="457200"/>
          </a:xfrm>
          <a:prstGeom prst="rect">
            <a:avLst/>
          </a:prstGeom>
          <a:noFill/>
        </p:spPr>
        <p:txBody>
          <a:bodyPr wrap="square" rtlCol="0">
            <a:spAutoFit/>
          </a:bodyPr>
          <a:lstStyle/>
          <a:p>
            <a:pPr rtl="0"/>
            <a:r>
              <a:rPr lang="pt-BR" sz="2000">
                <a:ea typeface="Amazon Ember" panose="020B0603020204020204" pitchFamily="34" charset="0"/>
                <a:cs typeface="Amazon Ember" panose="020B0603020204020204" pitchFamily="34" charset="0"/>
              </a:rPr>
              <a:t>Instâncias de back-end</a:t>
            </a:r>
          </a:p>
        </p:txBody>
      </p:sp>
      <p:cxnSp>
        <p:nvCxnSpPr>
          <p:cNvPr id="23" name="Straight Arrow Connector 22">
            <a:extLst>
              <a:ext uri="{FF2B5EF4-FFF2-40B4-BE49-F238E27FC236}">
                <a16:creationId xmlns:a16="http://schemas.microsoft.com/office/drawing/2014/main" id="{CF26AB4F-754E-D644-AD02-C2EF8CEE788B}"/>
              </a:ext>
              <a:ext uri="{C183D7F6-B498-43B3-948B-1728B52AA6E4}">
                <adec:decorative xmlns:adec="http://schemas.microsoft.com/office/drawing/2017/decorative" xmlns="" val="1"/>
              </a:ext>
            </a:extLst>
          </p:cNvPr>
          <p:cNvCxnSpPr>
            <a:cxnSpLocks/>
          </p:cNvCxnSpPr>
          <p:nvPr/>
        </p:nvCxnSpPr>
        <p:spPr>
          <a:xfrm>
            <a:off x="5696536" y="4527703"/>
            <a:ext cx="2342147" cy="0"/>
          </a:xfrm>
          <a:prstGeom prst="straightConnector1">
            <a:avLst/>
          </a:prstGeom>
          <a:ln w="254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801AD5F8-FFED-1A4C-A6F4-6256EB15A28F}"/>
              </a:ext>
            </a:extLst>
          </p:cNvPr>
          <p:cNvSpPr txBox="1"/>
          <p:nvPr/>
        </p:nvSpPr>
        <p:spPr>
          <a:xfrm>
            <a:off x="8664325" y="4351026"/>
            <a:ext cx="2834640" cy="457200"/>
          </a:xfrm>
          <a:prstGeom prst="rect">
            <a:avLst/>
          </a:prstGeom>
          <a:noFill/>
        </p:spPr>
        <p:txBody>
          <a:bodyPr wrap="square" rtlCol="0">
            <a:spAutoFit/>
          </a:bodyPr>
          <a:lstStyle/>
          <a:p>
            <a:pPr rtl="0"/>
            <a:r>
              <a:rPr lang="pt-BR" sz="2000">
                <a:ea typeface="Amazon Ember" panose="020B0603020204020204" pitchFamily="34" charset="0"/>
                <a:cs typeface="Amazon Ember" panose="020B0603020204020204" pitchFamily="34" charset="0"/>
              </a:rPr>
              <a:t>Sub-rede privada</a:t>
            </a:r>
          </a:p>
        </p:txBody>
      </p:sp>
      <p:pic>
        <p:nvPicPr>
          <p:cNvPr id="16" name="Picture 15">
            <a:extLst>
              <a:ext uri="{FF2B5EF4-FFF2-40B4-BE49-F238E27FC236}">
                <a16:creationId xmlns:a16="http://schemas.microsoft.com/office/drawing/2014/main" id="{1EB4ECF9-3856-9745-97FA-B469FF0EFC23}"/>
              </a:ext>
              <a:ext uri="{C183D7F6-B498-43B3-948B-1728B52AA6E4}">
                <adec:decorative xmlns:adec="http://schemas.microsoft.com/office/drawing/2017/decorative" xmlns="" val="1"/>
              </a:ext>
            </a:extLst>
          </p:cNvPr>
          <p:cNvPicPr>
            <a:picLocks noChangeAspect="1"/>
          </p:cNvPicPr>
          <p:nvPr/>
        </p:nvPicPr>
        <p:blipFill>
          <a:blip r:embed="rId7"/>
          <a:stretch>
            <a:fillRect/>
          </a:stretch>
        </p:blipFill>
        <p:spPr>
          <a:xfrm>
            <a:off x="1499408" y="5264682"/>
            <a:ext cx="1020418" cy="1020418"/>
          </a:xfrm>
          <a:prstGeom prst="rect">
            <a:avLst/>
          </a:prstGeom>
        </p:spPr>
      </p:pic>
      <p:sp>
        <p:nvSpPr>
          <p:cNvPr id="8" name="TextBox 7">
            <a:extLst>
              <a:ext uri="{FF2B5EF4-FFF2-40B4-BE49-F238E27FC236}">
                <a16:creationId xmlns:a16="http://schemas.microsoft.com/office/drawing/2014/main" id="{86E40BCE-D388-D64A-B2DE-BD5A8C2C1727}"/>
              </a:ext>
            </a:extLst>
          </p:cNvPr>
          <p:cNvSpPr txBox="1"/>
          <p:nvPr/>
        </p:nvSpPr>
        <p:spPr>
          <a:xfrm>
            <a:off x="2940001" y="5507513"/>
            <a:ext cx="3200400" cy="457200"/>
          </a:xfrm>
          <a:prstGeom prst="rect">
            <a:avLst/>
          </a:prstGeom>
          <a:noFill/>
        </p:spPr>
        <p:txBody>
          <a:bodyPr wrap="square" rtlCol="0">
            <a:spAutoFit/>
          </a:bodyPr>
          <a:lstStyle/>
          <a:p>
            <a:pPr rtl="0"/>
            <a:r>
              <a:rPr lang="pt-BR" sz="2000">
                <a:ea typeface="Amazon Ember" panose="020B0603020204020204" pitchFamily="34" charset="0"/>
                <a:cs typeface="Amazon Ember" panose="020B0603020204020204" pitchFamily="34" charset="0"/>
              </a:rPr>
              <a:t>Instâncias de aplicações Web</a:t>
            </a:r>
          </a:p>
        </p:txBody>
      </p:sp>
      <p:cxnSp>
        <p:nvCxnSpPr>
          <p:cNvPr id="25" name="Straight Arrow Connector 24">
            <a:extLst>
              <a:ext uri="{FF2B5EF4-FFF2-40B4-BE49-F238E27FC236}">
                <a16:creationId xmlns:a16="http://schemas.microsoft.com/office/drawing/2014/main" id="{5515FD34-E939-DD4C-ABF4-46BF8AE08900}"/>
              </a:ext>
              <a:ext uri="{C183D7F6-B498-43B3-948B-1728B52AA6E4}">
                <adec:decorative xmlns:adec="http://schemas.microsoft.com/office/drawing/2017/decorative" xmlns="" val="1"/>
              </a:ext>
            </a:extLst>
          </p:cNvPr>
          <p:cNvCxnSpPr>
            <a:cxnSpLocks/>
          </p:cNvCxnSpPr>
          <p:nvPr/>
        </p:nvCxnSpPr>
        <p:spPr>
          <a:xfrm>
            <a:off x="6610936" y="5707568"/>
            <a:ext cx="1427747" cy="0"/>
          </a:xfrm>
          <a:prstGeom prst="straightConnector1">
            <a:avLst/>
          </a:prstGeom>
          <a:ln w="254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D1692913-E8F3-684C-B413-C9DBBFB9705C}"/>
              </a:ext>
            </a:extLst>
          </p:cNvPr>
          <p:cNvSpPr txBox="1"/>
          <p:nvPr/>
        </p:nvSpPr>
        <p:spPr>
          <a:xfrm>
            <a:off x="8664325" y="5538611"/>
            <a:ext cx="2834640" cy="457200"/>
          </a:xfrm>
          <a:prstGeom prst="rect">
            <a:avLst/>
          </a:prstGeom>
          <a:noFill/>
        </p:spPr>
        <p:txBody>
          <a:bodyPr wrap="square" rtlCol="0">
            <a:spAutoFit/>
          </a:bodyPr>
          <a:lstStyle/>
          <a:p>
            <a:pPr rtl="0"/>
            <a:r>
              <a:rPr lang="pt-BR" sz="2000">
                <a:ea typeface="Amazon Ember" panose="020B0603020204020204" pitchFamily="34" charset="0"/>
                <a:cs typeface="Amazon Ember" panose="020B0603020204020204" pitchFamily="34" charset="0"/>
              </a:rPr>
              <a:t>Sub-rede pública ou privada</a:t>
            </a:r>
          </a:p>
        </p:txBody>
      </p:sp>
    </p:spTree>
    <p:custDataLst>
      <p:tags r:id="rId1"/>
    </p:custDataLst>
    <p:extLst>
      <p:ext uri="{BB962C8B-B14F-4D97-AF65-F5344CB8AC3E}">
        <p14:creationId xmlns:p14="http://schemas.microsoft.com/office/powerpoint/2010/main" val="1841485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39621-679C-41C8-B669-390520B3DF4E}"/>
              </a:ext>
            </a:extLst>
          </p:cNvPr>
          <p:cNvSpPr>
            <a:spLocks noGrp="1"/>
          </p:cNvSpPr>
          <p:nvPr>
            <p:ph type="title"/>
          </p:nvPr>
        </p:nvSpPr>
        <p:spPr/>
        <p:txBody>
          <a:bodyPr rtlCol="0"/>
          <a:lstStyle/>
          <a:p>
            <a:pPr rtl="0"/>
            <a:r>
              <a:rPr lang="pt-BR"/>
              <a:t>Hosts bastion</a:t>
            </a:r>
          </a:p>
        </p:txBody>
      </p:sp>
      <p:sp>
        <p:nvSpPr>
          <p:cNvPr id="3" name="Content Placeholder 2">
            <a:extLst>
              <a:ext uri="{FF2B5EF4-FFF2-40B4-BE49-F238E27FC236}">
                <a16:creationId xmlns:a16="http://schemas.microsoft.com/office/drawing/2014/main" id="{1CF50E1A-A2CF-4CDF-8B45-C64A33F7B59D}"/>
              </a:ext>
            </a:extLst>
          </p:cNvPr>
          <p:cNvSpPr>
            <a:spLocks noGrp="1"/>
          </p:cNvSpPr>
          <p:nvPr>
            <p:ph idx="1"/>
          </p:nvPr>
        </p:nvSpPr>
        <p:spPr>
          <a:xfrm>
            <a:off x="419100" y="1528175"/>
            <a:ext cx="4797232" cy="4648788"/>
          </a:xfrm>
        </p:spPr>
        <p:txBody>
          <a:bodyPr rtlCol="0"/>
          <a:lstStyle/>
          <a:p>
            <a:pPr rtl="0"/>
            <a:r>
              <a:rPr lang="pt-BR"/>
              <a:t>Um servidor com o objetivo de fornecer acesso a uma rede privada a partir de uma rede externa</a:t>
            </a:r>
          </a:p>
          <a:p>
            <a:pPr rtl="0"/>
            <a:r>
              <a:rPr lang="pt-BR"/>
              <a:t>Deve minimizar as chances de penetração</a:t>
            </a:r>
          </a:p>
        </p:txBody>
      </p:sp>
      <p:grpSp>
        <p:nvGrpSpPr>
          <p:cNvPr id="6" name="Group 5" descr="architecture diagram of a vpc with a public and private subnets. There is an arrow pointing from bastion host users outside the vpc to the ec2 instance for the bastion host inside the security group in the public subnet. there is an arrow pointing from the bastion host in the public subnet to a group of ec2 instances in a security group in the private subnet.">
            <a:extLst>
              <a:ext uri="{FF2B5EF4-FFF2-40B4-BE49-F238E27FC236}">
                <a16:creationId xmlns:a16="http://schemas.microsoft.com/office/drawing/2014/main" id="{FAD6102C-BA64-4212-BD05-BF6F1CCF7E54}"/>
              </a:ext>
            </a:extLst>
          </p:cNvPr>
          <p:cNvGrpSpPr/>
          <p:nvPr/>
        </p:nvGrpSpPr>
        <p:grpSpPr>
          <a:xfrm>
            <a:off x="5515578" y="1593488"/>
            <a:ext cx="6499213" cy="3238937"/>
            <a:chOff x="5515578" y="1593488"/>
            <a:chExt cx="6499213" cy="3238937"/>
          </a:xfrm>
        </p:grpSpPr>
        <p:sp>
          <p:nvSpPr>
            <p:cNvPr id="11" name="Rectangle 10">
              <a:extLst>
                <a:ext uri="{FF2B5EF4-FFF2-40B4-BE49-F238E27FC236}">
                  <a16:creationId xmlns:a16="http://schemas.microsoft.com/office/drawing/2014/main" id="{EE206D5F-E533-4254-9064-7FAF4A82C932}"/>
                </a:ext>
              </a:extLst>
            </p:cNvPr>
            <p:cNvSpPr/>
            <p:nvPr/>
          </p:nvSpPr>
          <p:spPr>
            <a:xfrm>
              <a:off x="7154658" y="2283641"/>
              <a:ext cx="2194560" cy="219456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7" name="Rectangle 6">
              <a:extLst>
                <a:ext uri="{FF2B5EF4-FFF2-40B4-BE49-F238E27FC236}">
                  <a16:creationId xmlns:a16="http://schemas.microsoft.com/office/drawing/2014/main" id="{7826BAD5-F491-4E34-9C76-6DB269C498E0}"/>
                </a:ext>
              </a:extLst>
            </p:cNvPr>
            <p:cNvSpPr/>
            <p:nvPr/>
          </p:nvSpPr>
          <p:spPr>
            <a:xfrm>
              <a:off x="6953692" y="1593488"/>
              <a:ext cx="5061099" cy="3042307"/>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endParaRPr kumimoji="0" lang="en-US" sz="1200" b="0" i="0" u="none" strike="noStrike" kern="0" cap="none" spc="0" normalizeH="0" baseline="0" noProof="0" dirty="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8" name="Rectangle 7">
              <a:extLst>
                <a:ext uri="{FF2B5EF4-FFF2-40B4-BE49-F238E27FC236}">
                  <a16:creationId xmlns:a16="http://schemas.microsoft.com/office/drawing/2014/main" id="{6B973C6F-15E9-4B69-96CD-B68BD45A84E8}"/>
                </a:ext>
              </a:extLst>
            </p:cNvPr>
            <p:cNvSpPr/>
            <p:nvPr/>
          </p:nvSpPr>
          <p:spPr>
            <a:xfrm>
              <a:off x="9681214" y="2290718"/>
              <a:ext cx="2194560" cy="2194560"/>
            </a:xfrm>
            <a:prstGeom prst="rect">
              <a:avLst/>
            </a:prstGeom>
            <a:solidFill>
              <a:srgbClr val="007CBC">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9" name="Graphic 8">
              <a:extLst>
                <a:ext uri="{FF2B5EF4-FFF2-40B4-BE49-F238E27FC236}">
                  <a16:creationId xmlns:a16="http://schemas.microsoft.com/office/drawing/2014/main" id="{9AF7F131-9A54-4045-84D1-066429B76CC4}"/>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6953693" y="1593488"/>
              <a:ext cx="457200" cy="457200"/>
            </a:xfrm>
            <a:prstGeom prst="rect">
              <a:avLst/>
            </a:prstGeom>
          </p:spPr>
        </p:pic>
        <p:sp>
          <p:nvSpPr>
            <p:cNvPr id="10" name="Rectangle 9">
              <a:extLst>
                <a:ext uri="{FF2B5EF4-FFF2-40B4-BE49-F238E27FC236}">
                  <a16:creationId xmlns:a16="http://schemas.microsoft.com/office/drawing/2014/main" id="{F01069A9-2F83-4FAA-96F7-16A690CF9A03}"/>
                </a:ext>
              </a:extLst>
            </p:cNvPr>
            <p:cNvSpPr/>
            <p:nvPr/>
          </p:nvSpPr>
          <p:spPr>
            <a:xfrm>
              <a:off x="7250459" y="2922307"/>
              <a:ext cx="2002352" cy="137160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dirty="0">
                  <a:ln>
                    <a:noFill/>
                  </a:ln>
                  <a:solidFill>
                    <a:srgbClr val="DF3312"/>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Grupo de segurança</a:t>
              </a:r>
            </a:p>
          </p:txBody>
        </p:sp>
        <p:pic>
          <p:nvPicPr>
            <p:cNvPr id="12" name="Graphic 11">
              <a:extLst>
                <a:ext uri="{FF2B5EF4-FFF2-40B4-BE49-F238E27FC236}">
                  <a16:creationId xmlns:a16="http://schemas.microsoft.com/office/drawing/2014/main" id="{C81F097F-6373-4009-81B3-66122BF18C80}"/>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7154658" y="2281282"/>
              <a:ext cx="457200" cy="457200"/>
            </a:xfrm>
            <a:prstGeom prst="rect">
              <a:avLst/>
            </a:prstGeom>
          </p:spPr>
        </p:pic>
        <p:pic>
          <p:nvPicPr>
            <p:cNvPr id="13" name="Graphic 12">
              <a:extLst>
                <a:ext uri="{FF2B5EF4-FFF2-40B4-BE49-F238E27FC236}">
                  <a16:creationId xmlns:a16="http://schemas.microsoft.com/office/drawing/2014/main" id="{37610769-EC4C-4FF1-8EA8-2F5177AAB415}"/>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9681214" y="2288359"/>
              <a:ext cx="457200" cy="457200"/>
            </a:xfrm>
            <a:prstGeom prst="rect">
              <a:avLst/>
            </a:prstGeom>
          </p:spPr>
        </p:pic>
        <p:sp>
          <p:nvSpPr>
            <p:cNvPr id="14" name="Rectangle 13">
              <a:extLst>
                <a:ext uri="{FF2B5EF4-FFF2-40B4-BE49-F238E27FC236}">
                  <a16:creationId xmlns:a16="http://schemas.microsoft.com/office/drawing/2014/main" id="{57CF94BD-4406-46FA-8234-98BC10D17F08}"/>
                </a:ext>
              </a:extLst>
            </p:cNvPr>
            <p:cNvSpPr/>
            <p:nvPr/>
          </p:nvSpPr>
          <p:spPr>
            <a:xfrm>
              <a:off x="9805277" y="2922307"/>
              <a:ext cx="1967623" cy="137160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Grupo de segurança</a:t>
              </a:r>
            </a:p>
          </p:txBody>
        </p:sp>
        <p:pic>
          <p:nvPicPr>
            <p:cNvPr id="15" name="Graphic 14">
              <a:extLst>
                <a:ext uri="{FF2B5EF4-FFF2-40B4-BE49-F238E27FC236}">
                  <a16:creationId xmlns:a16="http://schemas.microsoft.com/office/drawing/2014/main" id="{78AEC2F9-8F5E-408A-8115-675F01E39CD7}"/>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7931898" y="3317126"/>
              <a:ext cx="640080" cy="640080"/>
            </a:xfrm>
            <a:prstGeom prst="rect">
              <a:avLst/>
            </a:prstGeom>
          </p:spPr>
        </p:pic>
        <p:sp>
          <p:nvSpPr>
            <p:cNvPr id="17" name="TextBox 16">
              <a:extLst>
                <a:ext uri="{FF2B5EF4-FFF2-40B4-BE49-F238E27FC236}">
                  <a16:creationId xmlns:a16="http://schemas.microsoft.com/office/drawing/2014/main" id="{138EB1BD-FCAD-484B-8193-9769041339EA}"/>
                </a:ext>
              </a:extLst>
            </p:cNvPr>
            <p:cNvSpPr txBox="1"/>
            <p:nvPr/>
          </p:nvSpPr>
          <p:spPr>
            <a:xfrm>
              <a:off x="7602562" y="3955353"/>
              <a:ext cx="1298753" cy="338554"/>
            </a:xfrm>
            <a:prstGeom prst="rect">
              <a:avLst/>
            </a:prstGeom>
            <a:no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Host bastion</a:t>
              </a:r>
            </a:p>
          </p:txBody>
        </p:sp>
        <p:pic>
          <p:nvPicPr>
            <p:cNvPr id="18" name="Graphic 17">
              <a:extLst>
                <a:ext uri="{FF2B5EF4-FFF2-40B4-BE49-F238E27FC236}">
                  <a16:creationId xmlns:a16="http://schemas.microsoft.com/office/drawing/2014/main" id="{F5AF09AD-812F-4EC5-AA17-28D30318021C}"/>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a:off x="10458454" y="3317126"/>
              <a:ext cx="640080" cy="640080"/>
            </a:xfrm>
            <a:prstGeom prst="rect">
              <a:avLst/>
            </a:prstGeom>
          </p:spPr>
        </p:pic>
        <p:sp>
          <p:nvSpPr>
            <p:cNvPr id="20" name="TextBox 19">
              <a:extLst>
                <a:ext uri="{FF2B5EF4-FFF2-40B4-BE49-F238E27FC236}">
                  <a16:creationId xmlns:a16="http://schemas.microsoft.com/office/drawing/2014/main" id="{C1506951-B4D6-4787-A393-F74829FABED2}"/>
                </a:ext>
              </a:extLst>
            </p:cNvPr>
            <p:cNvSpPr txBox="1"/>
            <p:nvPr/>
          </p:nvSpPr>
          <p:spPr>
            <a:xfrm>
              <a:off x="10067404" y="3958898"/>
              <a:ext cx="1422184" cy="338554"/>
            </a:xfrm>
            <a:prstGeom prst="rect">
              <a:avLst/>
            </a:prstGeom>
            <a:no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Instâncias do EC2</a:t>
              </a:r>
            </a:p>
          </p:txBody>
        </p:sp>
        <p:pic>
          <p:nvPicPr>
            <p:cNvPr id="21" name="Graphic 20">
              <a:extLst>
                <a:ext uri="{FF2B5EF4-FFF2-40B4-BE49-F238E27FC236}">
                  <a16:creationId xmlns:a16="http://schemas.microsoft.com/office/drawing/2014/main" id="{D966DFFE-7670-48AC-A33B-C0909FE308C7}"/>
                </a:ext>
                <a:ext uri="{C183D7F6-B498-43B3-948B-1728B52AA6E4}">
                  <adec:decorative xmlns:adec="http://schemas.microsoft.com/office/drawing/2017/decorative" xmlns="" val="1"/>
                </a:ext>
              </a:extLst>
            </p:cNvPr>
            <p:cNvPicPr>
              <a:picLocks noChangeAspect="1"/>
            </p:cNvPicPr>
            <p:nvPr/>
          </p:nvPicPr>
          <p:blipFill>
            <a:blip r:embed="rId14">
              <a:extLst>
                <a:ext uri="{96DAC541-7B7A-43D3-8B79-37D633B846F1}">
                  <asvg:svgBlip xmlns:asvg="http://schemas.microsoft.com/office/drawing/2016/SVG/main" xmlns="" r:embed="rId15"/>
                </a:ext>
              </a:extLst>
            </a:blip>
            <a:stretch>
              <a:fillRect/>
            </a:stretch>
          </p:blipFill>
          <p:spPr>
            <a:xfrm flipH="1">
              <a:off x="5645791" y="3266363"/>
              <a:ext cx="752825" cy="731520"/>
            </a:xfrm>
            <a:prstGeom prst="rect">
              <a:avLst/>
            </a:prstGeom>
          </p:spPr>
        </p:pic>
        <p:sp>
          <p:nvSpPr>
            <p:cNvPr id="22" name="TextBox 21">
              <a:extLst>
                <a:ext uri="{FF2B5EF4-FFF2-40B4-BE49-F238E27FC236}">
                  <a16:creationId xmlns:a16="http://schemas.microsoft.com/office/drawing/2014/main" id="{9DF2CA10-6DB7-41DE-B82B-9A18C8618C0E}"/>
                </a:ext>
              </a:extLst>
            </p:cNvPr>
            <p:cNvSpPr txBox="1"/>
            <p:nvPr/>
          </p:nvSpPr>
          <p:spPr>
            <a:xfrm>
              <a:off x="5515578" y="4001428"/>
              <a:ext cx="982055" cy="830997"/>
            </a:xfrm>
            <a:prstGeom prst="rect">
              <a:avLst/>
            </a:prstGeom>
            <a:no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Usuários do host bastion</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cxnSp>
          <p:nvCxnSpPr>
            <p:cNvPr id="24" name="Straight Arrow Connector 23">
              <a:extLst>
                <a:ext uri="{FF2B5EF4-FFF2-40B4-BE49-F238E27FC236}">
                  <a16:creationId xmlns:a16="http://schemas.microsoft.com/office/drawing/2014/main" id="{16440BDF-11E1-4DE9-961E-A09C8ED4C0F1}"/>
                </a:ext>
              </a:extLst>
            </p:cNvPr>
            <p:cNvCxnSpPr>
              <a:cxnSpLocks/>
              <a:stCxn id="21" idx="1"/>
              <a:endCxn id="15" idx="1"/>
            </p:cNvCxnSpPr>
            <p:nvPr/>
          </p:nvCxnSpPr>
          <p:spPr>
            <a:xfrm>
              <a:off x="6398616" y="3632123"/>
              <a:ext cx="1533282" cy="50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38DB3B9-50B8-4920-B028-06803446FC78}"/>
                </a:ext>
              </a:extLst>
            </p:cNvPr>
            <p:cNvCxnSpPr>
              <a:cxnSpLocks/>
              <a:stCxn id="15" idx="3"/>
              <a:endCxn id="18" idx="1"/>
            </p:cNvCxnSpPr>
            <p:nvPr/>
          </p:nvCxnSpPr>
          <p:spPr>
            <a:xfrm>
              <a:off x="8571978" y="3637166"/>
              <a:ext cx="188647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
        <p:nvSpPr>
          <p:cNvPr id="23" name="TextBox 22"/>
          <p:cNvSpPr txBox="1"/>
          <p:nvPr/>
        </p:nvSpPr>
        <p:spPr>
          <a:xfrm>
            <a:off x="7515451" y="2290718"/>
            <a:ext cx="1737360" cy="338554"/>
          </a:xfrm>
          <a:prstGeom prst="rect">
            <a:avLst/>
          </a:prstGeom>
          <a:noFill/>
        </p:spPr>
        <p:txBody>
          <a:bodyPr wrap="square" rtlCol="0">
            <a:spAutoFit/>
          </a:bodyPr>
          <a:lstStyle/>
          <a:p>
            <a:pPr rtl="0"/>
            <a:r>
              <a:rPr lang="pt-BR" sz="1600" kern="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 Sub-rede pública</a:t>
            </a:r>
            <a:endParaRPr lang="en-US" sz="16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5" name="TextBox 24"/>
          <p:cNvSpPr txBox="1"/>
          <p:nvPr/>
        </p:nvSpPr>
        <p:spPr>
          <a:xfrm>
            <a:off x="10048473" y="2269058"/>
            <a:ext cx="1634486" cy="338554"/>
          </a:xfrm>
          <a:prstGeom prst="rect">
            <a:avLst/>
          </a:prstGeom>
          <a:noFill/>
        </p:spPr>
        <p:txBody>
          <a:bodyPr wrap="square" rtlCol="0">
            <a:spAutoFit/>
          </a:bodyPr>
          <a:lstStyle/>
          <a:p>
            <a:pPr rtl="0"/>
            <a:r>
              <a:rPr lang="pt-BR" sz="1600" kern="0">
                <a:solidFill>
                  <a:srgbClr val="007CBC"/>
                </a:solidFill>
                <a:latin typeface="Amazon Ember Light" panose="020B0403020204020204" pitchFamily="34" charset="0"/>
                <a:ea typeface="Amazon Ember Light" panose="020B0403020204020204" pitchFamily="34" charset="0"/>
                <a:cs typeface="Amazon Ember Light" panose="020B0403020204020204" pitchFamily="34" charset="0"/>
              </a:rPr>
              <a:t> Sub-rede privada</a:t>
            </a:r>
            <a:endParaRPr lang="en-US" sz="16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42398415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100" y="1923581"/>
            <a:ext cx="4268647" cy="1325563"/>
          </a:xfrm>
        </p:spPr>
        <p:txBody>
          <a:bodyPr rtlCol="0">
            <a:noAutofit/>
          </a:bodyPr>
          <a:lstStyle/>
          <a:p>
            <a:pPr rtl="0"/>
            <a:r>
              <a:rPr lang="pt-BR"/>
              <a:t>Demonstração:</a:t>
            </a:r>
            <a:r>
              <a:rPr lang="en-US" dirty="0"/>
              <a:t/>
            </a:r>
            <a:br>
              <a:rPr lang="en-US" dirty="0"/>
            </a:br>
            <a:r>
              <a:rPr lang="pt-BR"/>
              <a:t>Criar uma Virtual Private Cloud</a:t>
            </a:r>
            <a:endParaRPr lang="en-US" dirty="0">
              <a:latin typeface="+mj-lt"/>
            </a:endParaRPr>
          </a:p>
        </p:txBody>
      </p:sp>
      <p:pic>
        <p:nvPicPr>
          <p:cNvPr id="10" name="Picture 9">
            <a:extLst>
              <a:ext uri="{FF2B5EF4-FFF2-40B4-BE49-F238E27FC236}">
                <a16:creationId xmlns:a16="http://schemas.microsoft.com/office/drawing/2014/main" id="{CFC7A55E-13A7-4DFF-B260-24801D1067C4}"/>
              </a:ext>
              <a:ext uri="{C183D7F6-B498-43B3-948B-1728B52AA6E4}">
                <adec:decorative xmlns:adec="http://schemas.microsoft.com/office/drawing/2017/decorative" xmlns="" val="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732762" y="1923581"/>
            <a:ext cx="5853289" cy="3292475"/>
          </a:xfrm>
          <a:prstGeom prst="rect">
            <a:avLst/>
          </a:prstGeom>
        </p:spPr>
      </p:pic>
    </p:spTree>
    <p:custDataLst>
      <p:tags r:id="rId1"/>
    </p:custDataLst>
    <p:extLst>
      <p:ext uri="{BB962C8B-B14F-4D97-AF65-F5344CB8AC3E}">
        <p14:creationId xmlns:p14="http://schemas.microsoft.com/office/powerpoint/2010/main" val="41830725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4A9215D-56A1-C14C-8D1D-ECD06964D449}"/>
              </a:ext>
            </a:extLst>
          </p:cNvPr>
          <p:cNvSpPr>
            <a:spLocks noGrp="1"/>
          </p:cNvSpPr>
          <p:nvPr>
            <p:ph type="title"/>
          </p:nvPr>
        </p:nvSpPr>
        <p:spPr/>
        <p:txBody>
          <a:bodyPr rtlCol="0"/>
          <a:lstStyle/>
          <a:p>
            <a:pPr rtl="0"/>
            <a:r>
              <a:rPr lang="pt-BR">
                <a:latin typeface="+mj-lt"/>
              </a:rPr>
              <a:t>Principais lições da Seção 3</a:t>
            </a:r>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xmlns="" val="1"/>
              </a:ext>
            </a:extLst>
          </p:cNvPr>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597222" y="2835670"/>
            <a:ext cx="3931314" cy="3104201"/>
          </a:xfrm>
          <a:prstGeom prst="rect">
            <a:avLst/>
          </a:prstGeom>
        </p:spPr>
      </p:pic>
      <p:sp>
        <p:nvSpPr>
          <p:cNvPr id="5" name="Content Placeholder 4">
            <a:extLst>
              <a:ext uri="{FF2B5EF4-FFF2-40B4-BE49-F238E27FC236}">
                <a16:creationId xmlns:a16="http://schemas.microsoft.com/office/drawing/2014/main" id="{5DED86B2-95F3-E144-93EC-D7312615DDBA}"/>
              </a:ext>
            </a:extLst>
          </p:cNvPr>
          <p:cNvSpPr>
            <a:spLocks noGrp="1"/>
          </p:cNvSpPr>
          <p:nvPr>
            <p:ph idx="16"/>
          </p:nvPr>
        </p:nvSpPr>
        <p:spPr>
          <a:xfrm>
            <a:off x="5714473" y="978680"/>
            <a:ext cx="6336499" cy="5177974"/>
          </a:xfrm>
        </p:spPr>
        <p:txBody>
          <a:bodyPr rtlCol="0"/>
          <a:lstStyle/>
          <a:p>
            <a:pPr rtl="0">
              <a:buClr>
                <a:schemeClr val="tx1"/>
              </a:buClr>
            </a:pPr>
            <a:r>
              <a:rPr lang="pt-BR" sz="2200" dirty="0">
                <a:latin typeface="+mn-lt"/>
              </a:rPr>
              <a:t>Um </a:t>
            </a:r>
            <a:r>
              <a:rPr lang="pt-BR" sz="2200" dirty="0">
                <a:solidFill>
                  <a:schemeClr val="accent5"/>
                </a:solidFill>
                <a:latin typeface="Amazon Ember" panose="02000000000000000000" pitchFamily="2" charset="0"/>
                <a:ea typeface="Amazon Ember" panose="02000000000000000000" pitchFamily="2" charset="0"/>
              </a:rPr>
              <a:t>gateway da Internet </a:t>
            </a:r>
            <a:r>
              <a:rPr lang="pt-BR" sz="2200" dirty="0">
                <a:latin typeface="+mn-lt"/>
              </a:rPr>
              <a:t>permite a comunicação entre instâncias na VPC e na Internet.</a:t>
            </a:r>
          </a:p>
          <a:p>
            <a:pPr rtl="0">
              <a:buClr>
                <a:schemeClr val="tx1"/>
              </a:buClr>
            </a:pPr>
            <a:r>
              <a:rPr lang="pt-BR" sz="2200" dirty="0">
                <a:solidFill>
                  <a:schemeClr val="accent5"/>
                </a:solidFill>
                <a:latin typeface="Amazon Ember" panose="02000000000000000000" pitchFamily="2" charset="0"/>
                <a:ea typeface="Amazon Ember" panose="02000000000000000000" pitchFamily="2" charset="0"/>
              </a:rPr>
              <a:t>As tabelas de rotas</a:t>
            </a:r>
            <a:r>
              <a:rPr lang="pt-BR" sz="2200" dirty="0">
                <a:latin typeface="Amazon Ember" panose="02000000000000000000" pitchFamily="2" charset="0"/>
                <a:ea typeface="Amazon Ember" panose="02000000000000000000" pitchFamily="2" charset="0"/>
              </a:rPr>
              <a:t> </a:t>
            </a:r>
            <a:r>
              <a:rPr lang="pt-BR" sz="2200" dirty="0"/>
              <a:t>controlam o tráfego da </a:t>
            </a:r>
            <a:r>
              <a:rPr lang="pt-BR" sz="2200" dirty="0" err="1"/>
              <a:t>sub-rede</a:t>
            </a:r>
            <a:r>
              <a:rPr lang="pt-BR" sz="2200" dirty="0"/>
              <a:t> ou do gateway.</a:t>
            </a:r>
          </a:p>
          <a:p>
            <a:pPr rtl="0">
              <a:buClr>
                <a:schemeClr val="tx1"/>
              </a:buClr>
            </a:pPr>
            <a:r>
              <a:rPr lang="pt-BR" sz="2200" dirty="0">
                <a:solidFill>
                  <a:schemeClr val="accent5"/>
                </a:solidFill>
                <a:latin typeface="Amazon Ember" panose="02000000000000000000" pitchFamily="2" charset="0"/>
                <a:ea typeface="Amazon Ember" panose="02000000000000000000" pitchFamily="2" charset="0"/>
              </a:rPr>
              <a:t>Os endereços IP elásticos </a:t>
            </a:r>
            <a:r>
              <a:rPr lang="pt-BR" sz="2200" dirty="0">
                <a:latin typeface="+mn-lt"/>
              </a:rPr>
              <a:t>são endereços IPv4 públicos e estáticos que podem ser associados a uma instância ou a uma interface de rede elástica. Eles podem ser </a:t>
            </a:r>
            <a:r>
              <a:rPr lang="pt-BR" sz="2200" dirty="0" err="1">
                <a:latin typeface="+mn-lt"/>
              </a:rPr>
              <a:t>remapeados</a:t>
            </a:r>
            <a:r>
              <a:rPr lang="pt-BR" sz="2200" dirty="0">
                <a:latin typeface="+mn-lt"/>
              </a:rPr>
              <a:t> para outra instância em sua conta.</a:t>
            </a:r>
          </a:p>
          <a:p>
            <a:pPr rtl="0">
              <a:buClr>
                <a:schemeClr val="tx1"/>
              </a:buClr>
            </a:pPr>
            <a:r>
              <a:rPr lang="pt-BR" sz="2200" dirty="0">
                <a:solidFill>
                  <a:schemeClr val="accent5"/>
                </a:solidFill>
                <a:latin typeface="Amazon Ember" panose="02000000000000000000" pitchFamily="2" charset="0"/>
                <a:ea typeface="Amazon Ember" panose="02000000000000000000" pitchFamily="2" charset="0"/>
              </a:rPr>
              <a:t>Os gateways NAT </a:t>
            </a:r>
            <a:r>
              <a:rPr lang="pt-BR" sz="2200" dirty="0">
                <a:latin typeface="+mn-lt"/>
              </a:rPr>
              <a:t>permitem que instâncias na </a:t>
            </a:r>
            <a:r>
              <a:rPr lang="pt-BR" sz="2200" dirty="0" err="1">
                <a:latin typeface="+mn-lt"/>
              </a:rPr>
              <a:t>sub-rede</a:t>
            </a:r>
            <a:r>
              <a:rPr lang="pt-BR" sz="2200" dirty="0">
                <a:latin typeface="+mn-lt"/>
              </a:rPr>
              <a:t> privada iniciem tráfego de saída para a Internet ou outros serviços da AWS.</a:t>
            </a:r>
          </a:p>
          <a:p>
            <a:pPr rtl="0">
              <a:buClr>
                <a:schemeClr val="tx1"/>
              </a:buClr>
            </a:pPr>
            <a:r>
              <a:rPr lang="pt-BR" sz="2200" dirty="0">
                <a:latin typeface="+mn-lt"/>
              </a:rPr>
              <a:t>Um </a:t>
            </a:r>
            <a:r>
              <a:rPr lang="pt-BR" sz="2200" dirty="0">
                <a:solidFill>
                  <a:schemeClr val="accent5"/>
                </a:solidFill>
                <a:latin typeface="Amazon Ember" panose="02000000000000000000" pitchFamily="2" charset="0"/>
                <a:ea typeface="Amazon Ember" panose="02000000000000000000" pitchFamily="2" charset="0"/>
              </a:rPr>
              <a:t>host </a:t>
            </a:r>
            <a:r>
              <a:rPr lang="pt-BR" sz="2200" dirty="0" err="1">
                <a:solidFill>
                  <a:schemeClr val="accent5"/>
                </a:solidFill>
                <a:latin typeface="Amazon Ember" panose="02000000000000000000" pitchFamily="2" charset="0"/>
                <a:ea typeface="Amazon Ember" panose="02000000000000000000" pitchFamily="2" charset="0"/>
              </a:rPr>
              <a:t>bastion</a:t>
            </a:r>
            <a:r>
              <a:rPr lang="pt-BR" sz="2200" dirty="0">
                <a:latin typeface="Amazon Ember" panose="02000000000000000000" pitchFamily="2" charset="0"/>
                <a:ea typeface="Amazon Ember" panose="02000000000000000000" pitchFamily="2" charset="0"/>
              </a:rPr>
              <a:t> </a:t>
            </a:r>
            <a:r>
              <a:rPr lang="pt-BR" sz="2200" dirty="0">
                <a:latin typeface="+mn-lt"/>
              </a:rPr>
              <a:t>é um servidor com o objetivo de fornecer acesso a uma rede privada a partir de uma rede externa, como a Internet.</a:t>
            </a:r>
          </a:p>
          <a:p>
            <a:pPr rtl="0"/>
            <a:endParaRPr lang="en-US" sz="2200" dirty="0">
              <a:latin typeface="+mn-lt"/>
            </a:endParaRPr>
          </a:p>
          <a:p>
            <a:pPr rtl="0"/>
            <a:endParaRPr lang="en-US" sz="2200" dirty="0">
              <a:latin typeface="+mn-lt"/>
            </a:endParaRPr>
          </a:p>
          <a:p>
            <a:pPr rtl="0"/>
            <a:endParaRPr lang="en-US" sz="2200" dirty="0">
              <a:latin typeface="+mn-lt"/>
            </a:endParaRPr>
          </a:p>
        </p:txBody>
      </p:sp>
    </p:spTree>
    <p:custDataLst>
      <p:tags r:id="rId1"/>
    </p:custDataLst>
    <p:extLst>
      <p:ext uri="{BB962C8B-B14F-4D97-AF65-F5344CB8AC3E}">
        <p14:creationId xmlns:p14="http://schemas.microsoft.com/office/powerpoint/2010/main" val="9578298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64B8E0-60AD-514D-93D6-076C58CF731E}"/>
              </a:ext>
            </a:extLst>
          </p:cNvPr>
          <p:cNvSpPr>
            <a:spLocks noGrp="1"/>
          </p:cNvSpPr>
          <p:nvPr>
            <p:ph type="body" sz="quarter" idx="10"/>
          </p:nvPr>
        </p:nvSpPr>
        <p:spPr>
          <a:xfrm>
            <a:off x="419100" y="2554356"/>
            <a:ext cx="9247414" cy="488498"/>
          </a:xfrm>
        </p:spPr>
        <p:txBody>
          <a:bodyPr rtlCol="0">
            <a:normAutofit/>
          </a:bodyPr>
          <a:lstStyle/>
          <a:p>
            <a:pPr rtl="0"/>
            <a:r>
              <a:rPr lang="pt-BR" b="1">
                <a:latin typeface="+mn-lt"/>
              </a:rPr>
              <a:t>Módulo 6: Criar um ambiente de redes</a:t>
            </a:r>
          </a:p>
        </p:txBody>
      </p:sp>
      <p:sp>
        <p:nvSpPr>
          <p:cNvPr id="2" name="Title 1"/>
          <p:cNvSpPr>
            <a:spLocks noGrp="1"/>
          </p:cNvSpPr>
          <p:nvPr>
            <p:ph type="title"/>
          </p:nvPr>
        </p:nvSpPr>
        <p:spPr>
          <a:xfrm>
            <a:off x="419100" y="3191940"/>
            <a:ext cx="11353800" cy="1075260"/>
          </a:xfrm>
        </p:spPr>
        <p:txBody>
          <a:bodyPr rtlCol="0">
            <a:noAutofit/>
          </a:bodyPr>
          <a:lstStyle/>
          <a:p>
            <a:pPr rtl="0"/>
            <a:r>
              <a:rPr lang="pt-BR" sz="4000">
                <a:latin typeface="+mj-lt"/>
              </a:rPr>
              <a:t>Seção 4: Proteger o ambiente de rede da AWS</a:t>
            </a:r>
          </a:p>
        </p:txBody>
      </p:sp>
    </p:spTree>
    <p:custDataLst>
      <p:tags r:id="rId1"/>
    </p:custDataLst>
    <p:extLst>
      <p:ext uri="{BB962C8B-B14F-4D97-AF65-F5344CB8AC3E}">
        <p14:creationId xmlns:p14="http://schemas.microsoft.com/office/powerpoint/2010/main" val="16054212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A68D2-DD34-164E-86D5-CAAF85B2B291}"/>
              </a:ext>
            </a:extLst>
          </p:cNvPr>
          <p:cNvSpPr>
            <a:spLocks noGrp="1"/>
          </p:cNvSpPr>
          <p:nvPr>
            <p:ph type="title"/>
          </p:nvPr>
        </p:nvSpPr>
        <p:spPr/>
        <p:txBody>
          <a:bodyPr rtlCol="0"/>
          <a:lstStyle/>
          <a:p>
            <a:pPr rtl="0"/>
            <a:r>
              <a:rPr lang="pt-BR"/>
              <a:t>Grupos de segurança</a:t>
            </a:r>
          </a:p>
        </p:txBody>
      </p:sp>
      <p:sp>
        <p:nvSpPr>
          <p:cNvPr id="4" name="Content Placeholder 3">
            <a:extLst>
              <a:ext uri="{FF2B5EF4-FFF2-40B4-BE49-F238E27FC236}">
                <a16:creationId xmlns:a16="http://schemas.microsoft.com/office/drawing/2014/main" id="{251C2E53-E536-4B3F-BFD2-9C0324C8F997}"/>
              </a:ext>
            </a:extLst>
          </p:cNvPr>
          <p:cNvSpPr>
            <a:spLocks noGrp="1"/>
          </p:cNvSpPr>
          <p:nvPr>
            <p:ph idx="1"/>
          </p:nvPr>
        </p:nvSpPr>
        <p:spPr/>
        <p:txBody>
          <a:bodyPr rtlCol="0"/>
          <a:lstStyle/>
          <a:p>
            <a:pPr rtl="0"/>
            <a:r>
              <a:rPr lang="pt-BR"/>
              <a:t>São </a:t>
            </a:r>
            <a:r>
              <a:rPr lang="pt-BR">
                <a:solidFill>
                  <a:schemeClr val="accent5"/>
                </a:solidFill>
                <a:latin typeface="Amazon Ember" panose="02000000000000000000" pitchFamily="2" charset="0"/>
                <a:ea typeface="Amazon Ember" panose="02000000000000000000" pitchFamily="2" charset="0"/>
              </a:rPr>
              <a:t>firewalls com estado </a:t>
            </a:r>
            <a:r>
              <a:rPr lang="pt-BR"/>
              <a:t>que controlam o tráfego de entrada e saída para os recursos da AWS</a:t>
            </a:r>
            <a:endParaRPr lang="en-US" dirty="0"/>
          </a:p>
          <a:p>
            <a:pPr rtl="0"/>
            <a:r>
              <a:rPr lang="pt-BR"/>
              <a:t>Atuam no </a:t>
            </a:r>
            <a:r>
              <a:rPr lang="pt-BR">
                <a:solidFill>
                  <a:schemeClr val="accent5"/>
                </a:solidFill>
                <a:latin typeface="Amazon Ember" panose="02000000000000000000" pitchFamily="2" charset="0"/>
                <a:ea typeface="Amazon Ember" panose="02000000000000000000" pitchFamily="2" charset="0"/>
              </a:rPr>
              <a:t>nível da instância ou da interface de rede</a:t>
            </a:r>
          </a:p>
          <a:p>
            <a:pPr marL="0" indent="0" rtl="0">
              <a:buNone/>
            </a:pPr>
            <a:endParaRPr lang="en-US" dirty="0"/>
          </a:p>
        </p:txBody>
      </p:sp>
      <p:grpSp>
        <p:nvGrpSpPr>
          <p:cNvPr id="7" name="Group 6" descr="architecture diagram of a vpc with a public subnet that has two security groups. There is an ec2 instance inside each security group.">
            <a:extLst>
              <a:ext uri="{FF2B5EF4-FFF2-40B4-BE49-F238E27FC236}">
                <a16:creationId xmlns:a16="http://schemas.microsoft.com/office/drawing/2014/main" id="{5BFD699F-7A01-4B22-ADE0-001E1C90718E}"/>
              </a:ext>
            </a:extLst>
          </p:cNvPr>
          <p:cNvGrpSpPr/>
          <p:nvPr/>
        </p:nvGrpSpPr>
        <p:grpSpPr>
          <a:xfrm>
            <a:off x="6964024" y="1524228"/>
            <a:ext cx="3931920" cy="2560320"/>
            <a:chOff x="6964024" y="1524228"/>
            <a:chExt cx="3931920" cy="2560320"/>
          </a:xfrm>
        </p:grpSpPr>
        <p:sp>
          <p:nvSpPr>
            <p:cNvPr id="36" name="Rectangle 35">
              <a:extLst>
                <a:ext uri="{FF2B5EF4-FFF2-40B4-BE49-F238E27FC236}">
                  <a16:creationId xmlns:a16="http://schemas.microsoft.com/office/drawing/2014/main" id="{DF6C16F0-173A-4DDB-B0A8-9C3DB32F7877}"/>
                </a:ext>
              </a:extLst>
            </p:cNvPr>
            <p:cNvSpPr/>
            <p:nvPr/>
          </p:nvSpPr>
          <p:spPr>
            <a:xfrm>
              <a:off x="7052690" y="2084101"/>
              <a:ext cx="3749040" cy="192024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39" name="Rectangle 38">
              <a:extLst>
                <a:ext uri="{FF2B5EF4-FFF2-40B4-BE49-F238E27FC236}">
                  <a16:creationId xmlns:a16="http://schemas.microsoft.com/office/drawing/2014/main" id="{22959012-08EA-44C7-808C-A8E6AE67558C}"/>
                </a:ext>
              </a:extLst>
            </p:cNvPr>
            <p:cNvSpPr/>
            <p:nvPr/>
          </p:nvSpPr>
          <p:spPr>
            <a:xfrm>
              <a:off x="6964024" y="1524228"/>
              <a:ext cx="3931920" cy="256032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p>
          </p:txBody>
        </p:sp>
        <p:pic>
          <p:nvPicPr>
            <p:cNvPr id="40" name="Graphic 39">
              <a:extLst>
                <a:ext uri="{FF2B5EF4-FFF2-40B4-BE49-F238E27FC236}">
                  <a16:creationId xmlns:a16="http://schemas.microsoft.com/office/drawing/2014/main" id="{BC9C3B6B-838F-476C-874C-6C43F1F8C571}"/>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6964026" y="1524228"/>
              <a:ext cx="457200" cy="457200"/>
            </a:xfrm>
            <a:prstGeom prst="rect">
              <a:avLst/>
            </a:prstGeom>
          </p:spPr>
        </p:pic>
        <p:pic>
          <p:nvPicPr>
            <p:cNvPr id="42" name="Graphic 41">
              <a:extLst>
                <a:ext uri="{FF2B5EF4-FFF2-40B4-BE49-F238E27FC236}">
                  <a16:creationId xmlns:a16="http://schemas.microsoft.com/office/drawing/2014/main" id="{FA5B6993-D52C-4A57-B2B3-6867D6165C1A}"/>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9604599" y="3170355"/>
              <a:ext cx="469900" cy="469900"/>
            </a:xfrm>
            <a:prstGeom prst="rect">
              <a:avLst/>
            </a:prstGeom>
          </p:spPr>
        </p:pic>
        <p:sp>
          <p:nvSpPr>
            <p:cNvPr id="61" name="Rectangle 60">
              <a:extLst>
                <a:ext uri="{FF2B5EF4-FFF2-40B4-BE49-F238E27FC236}">
                  <a16:creationId xmlns:a16="http://schemas.microsoft.com/office/drawing/2014/main" id="{845CC582-B4B1-4D17-8BE1-E67BE6A0D64B}"/>
                </a:ext>
              </a:extLst>
            </p:cNvPr>
            <p:cNvSpPr/>
            <p:nvPr/>
          </p:nvSpPr>
          <p:spPr>
            <a:xfrm>
              <a:off x="7217298" y="2582006"/>
              <a:ext cx="1554480" cy="114300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Grupo de segurança</a:t>
              </a:r>
            </a:p>
          </p:txBody>
        </p:sp>
        <p:sp>
          <p:nvSpPr>
            <p:cNvPr id="62" name="Rectangle 61">
              <a:extLst>
                <a:ext uri="{FF2B5EF4-FFF2-40B4-BE49-F238E27FC236}">
                  <a16:creationId xmlns:a16="http://schemas.microsoft.com/office/drawing/2014/main" id="{2E88367C-22F7-4145-9964-F1968D9B760E}"/>
                </a:ext>
              </a:extLst>
            </p:cNvPr>
            <p:cNvSpPr/>
            <p:nvPr/>
          </p:nvSpPr>
          <p:spPr>
            <a:xfrm>
              <a:off x="9062309" y="2582006"/>
              <a:ext cx="1554480" cy="114300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Grupo de segurança</a:t>
              </a:r>
            </a:p>
          </p:txBody>
        </p:sp>
        <p:pic>
          <p:nvPicPr>
            <p:cNvPr id="63" name="Graphic 62">
              <a:extLst>
                <a:ext uri="{FF2B5EF4-FFF2-40B4-BE49-F238E27FC236}">
                  <a16:creationId xmlns:a16="http://schemas.microsoft.com/office/drawing/2014/main" id="{F4FF5F32-F770-4C50-B3F6-CDBB44B4B62D}"/>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7759588" y="3170355"/>
              <a:ext cx="469900" cy="469900"/>
            </a:xfrm>
            <a:prstGeom prst="rect">
              <a:avLst/>
            </a:prstGeom>
          </p:spPr>
        </p:pic>
        <p:pic>
          <p:nvPicPr>
            <p:cNvPr id="15" name="Graphic 14">
              <a:extLst>
                <a:ext uri="{FF2B5EF4-FFF2-40B4-BE49-F238E27FC236}">
                  <a16:creationId xmlns:a16="http://schemas.microsoft.com/office/drawing/2014/main" id="{4B34C0F1-0171-41B4-AE30-9E4860702E29}"/>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7052690" y="2084101"/>
              <a:ext cx="457200" cy="457200"/>
            </a:xfrm>
            <a:prstGeom prst="rect">
              <a:avLst/>
            </a:prstGeom>
          </p:spPr>
        </p:pic>
      </p:grpSp>
      <p:sp>
        <p:nvSpPr>
          <p:cNvPr id="3" name="TextBox 2"/>
          <p:cNvSpPr txBox="1"/>
          <p:nvPr/>
        </p:nvSpPr>
        <p:spPr>
          <a:xfrm>
            <a:off x="7509890" y="2084101"/>
            <a:ext cx="2837268" cy="338554"/>
          </a:xfrm>
          <a:prstGeom prst="rect">
            <a:avLst/>
          </a:prstGeom>
          <a:noFill/>
        </p:spPr>
        <p:txBody>
          <a:bodyPr wrap="square" rtlCol="0">
            <a:spAutoFit/>
          </a:bodyPr>
          <a:lstStyle/>
          <a:p>
            <a:pPr rtl="0"/>
            <a:r>
              <a:rPr lang="pt-BR" sz="1600" kern="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 Sub-rede pública</a:t>
            </a:r>
            <a:endParaRPr lang="en-US" sz="16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12106956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D67E4-BDC1-B340-8993-E1E72418A01F}"/>
              </a:ext>
            </a:extLst>
          </p:cNvPr>
          <p:cNvSpPr>
            <a:spLocks noGrp="1"/>
          </p:cNvSpPr>
          <p:nvPr>
            <p:ph type="title"/>
          </p:nvPr>
        </p:nvSpPr>
        <p:spPr/>
        <p:txBody>
          <a:bodyPr rtlCol="0"/>
          <a:lstStyle/>
          <a:p>
            <a:pPr rtl="0"/>
            <a:r>
              <a:rPr lang="pt-BR"/>
              <a:t>Objetivos do módulo</a:t>
            </a:r>
          </a:p>
        </p:txBody>
      </p:sp>
      <p:sp>
        <p:nvSpPr>
          <p:cNvPr id="4" name="Content Placeholder 2">
            <a:extLst>
              <a:ext uri="{FF2B5EF4-FFF2-40B4-BE49-F238E27FC236}">
                <a16:creationId xmlns:a16="http://schemas.microsoft.com/office/drawing/2014/main" id="{AA03B58E-9CA1-F041-8923-2FE03FDDD563}"/>
              </a:ext>
            </a:extLst>
          </p:cNvPr>
          <p:cNvSpPr>
            <a:spLocks noGrp="1"/>
          </p:cNvSpPr>
          <p:nvPr>
            <p:ph idx="1"/>
          </p:nvPr>
        </p:nvSpPr>
        <p:spPr/>
        <p:txBody>
          <a:bodyPr rtlCol="0"/>
          <a:lstStyle/>
          <a:p>
            <a:pPr marL="0" indent="0" rtl="0">
              <a:buNone/>
            </a:pPr>
            <a:r>
              <a:rPr lang="pt-BR" dirty="0"/>
              <a:t>Ao final deste módulo, você deverá ser capaz de:</a:t>
            </a:r>
            <a:endParaRPr lang="en-US" dirty="0">
              <a:latin typeface="+mn-lt"/>
            </a:endParaRPr>
          </a:p>
          <a:p>
            <a:pPr rtl="0"/>
            <a:r>
              <a:rPr lang="pt-BR" sz="2400" dirty="0">
                <a:latin typeface="+mn-lt"/>
              </a:rPr>
              <a:t>Explicar a função básica de uma Virtual Private </a:t>
            </a:r>
            <a:r>
              <a:rPr lang="pt-BR" sz="2400" dirty="0" err="1">
                <a:latin typeface="+mn-lt"/>
              </a:rPr>
              <a:t>Cloud</a:t>
            </a:r>
            <a:r>
              <a:rPr lang="pt-BR" sz="2400" dirty="0">
                <a:latin typeface="+mn-lt"/>
              </a:rPr>
              <a:t> (VPC) na rede da Nuvem </a:t>
            </a:r>
            <a:r>
              <a:rPr lang="pt-BR" sz="2400" dirty="0" err="1">
                <a:latin typeface="+mn-lt"/>
              </a:rPr>
              <a:t>Amazon</a:t>
            </a:r>
            <a:r>
              <a:rPr lang="pt-BR" sz="2400" dirty="0">
                <a:latin typeface="+mn-lt"/>
              </a:rPr>
              <a:t> Web Services (AWS).</a:t>
            </a:r>
          </a:p>
          <a:p>
            <a:pPr rtl="0"/>
            <a:r>
              <a:rPr lang="pt-BR" sz="2400" dirty="0">
                <a:latin typeface="+mn-lt"/>
              </a:rPr>
              <a:t>Identificar como conectar o ambiente de rede da AWS à Internet</a:t>
            </a:r>
          </a:p>
          <a:p>
            <a:pPr rtl="0"/>
            <a:r>
              <a:rPr lang="pt-BR" sz="2400" dirty="0"/>
              <a:t>Descrever como isolar recursos dentro do ambiente de rede da AWS</a:t>
            </a:r>
          </a:p>
          <a:p>
            <a:pPr rtl="0"/>
            <a:r>
              <a:rPr lang="pt-BR" sz="2400" dirty="0">
                <a:latin typeface="+mn-lt"/>
              </a:rPr>
              <a:t>Criar uma VPC com </a:t>
            </a:r>
            <a:r>
              <a:rPr lang="pt-BR" sz="2400" dirty="0" err="1">
                <a:latin typeface="+mn-lt"/>
              </a:rPr>
              <a:t>sub-redes</a:t>
            </a:r>
            <a:r>
              <a:rPr lang="pt-BR" sz="2400" dirty="0">
                <a:latin typeface="+mn-lt"/>
              </a:rPr>
              <a:t>, um gateway da Internet, tabelas de rotas e um grupo de segurança</a:t>
            </a:r>
            <a:endParaRPr lang="en-US" dirty="0">
              <a:latin typeface="+mn-lt"/>
            </a:endParaRPr>
          </a:p>
        </p:txBody>
      </p:sp>
    </p:spTree>
    <p:custDataLst>
      <p:tags r:id="rId1"/>
    </p:custDataLst>
    <p:extLst>
      <p:ext uri="{BB962C8B-B14F-4D97-AF65-F5344CB8AC3E}">
        <p14:creationId xmlns:p14="http://schemas.microsoft.com/office/powerpoint/2010/main" val="396247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70B99-3251-ED4E-989A-544C4A63353F}"/>
              </a:ext>
            </a:extLst>
          </p:cNvPr>
          <p:cNvSpPr>
            <a:spLocks noGrp="1"/>
          </p:cNvSpPr>
          <p:nvPr>
            <p:ph type="title"/>
          </p:nvPr>
        </p:nvSpPr>
        <p:spPr/>
        <p:txBody>
          <a:bodyPr rtlCol="0"/>
          <a:lstStyle/>
          <a:p>
            <a:pPr rtl="0"/>
            <a:r>
              <a:rPr lang="pt-BR"/>
              <a:t>Grupos de segurança padrão</a:t>
            </a:r>
          </a:p>
        </p:txBody>
      </p:sp>
      <p:grpSp>
        <p:nvGrpSpPr>
          <p:cNvPr id="3" name="Group 2" descr="arrows point toward an ec2 instance that is within a security group but do not touch it.">
            <a:extLst>
              <a:ext uri="{FF2B5EF4-FFF2-40B4-BE49-F238E27FC236}">
                <a16:creationId xmlns:a16="http://schemas.microsoft.com/office/drawing/2014/main" id="{8BEE6B4A-C369-4EC7-AE23-0A20B968412F}"/>
              </a:ext>
            </a:extLst>
          </p:cNvPr>
          <p:cNvGrpSpPr/>
          <p:nvPr/>
        </p:nvGrpSpPr>
        <p:grpSpPr>
          <a:xfrm>
            <a:off x="2151418" y="1847089"/>
            <a:ext cx="3796861" cy="4270476"/>
            <a:chOff x="2151418" y="1847089"/>
            <a:chExt cx="3796861" cy="4270476"/>
          </a:xfrm>
        </p:grpSpPr>
        <p:sp>
          <p:nvSpPr>
            <p:cNvPr id="28" name="Rectangle 27">
              <a:extLst>
                <a:ext uri="{FF2B5EF4-FFF2-40B4-BE49-F238E27FC236}">
                  <a16:creationId xmlns:a16="http://schemas.microsoft.com/office/drawing/2014/main" id="{D9CF5366-3775-47BA-86E5-D797F7086B67}"/>
                </a:ext>
              </a:extLst>
            </p:cNvPr>
            <p:cNvSpPr/>
            <p:nvPr/>
          </p:nvSpPr>
          <p:spPr>
            <a:xfrm>
              <a:off x="3226421" y="2960476"/>
              <a:ext cx="1645920" cy="182880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ea typeface="+mn-ea"/>
                  <a:cs typeface="+mn-cs"/>
                </a:rPr>
                <a:t>Grupo de segurança</a:t>
              </a:r>
            </a:p>
          </p:txBody>
        </p:sp>
        <p:pic>
          <p:nvPicPr>
            <p:cNvPr id="29" name="Graphic 28">
              <a:extLst>
                <a:ext uri="{FF2B5EF4-FFF2-40B4-BE49-F238E27FC236}">
                  <a16:creationId xmlns:a16="http://schemas.microsoft.com/office/drawing/2014/main" id="{FEB16E2C-A027-42B9-BCCB-D249AD4A6FFC}"/>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592181" y="3573317"/>
              <a:ext cx="914400" cy="914400"/>
            </a:xfrm>
            <a:prstGeom prst="rect">
              <a:avLst/>
            </a:prstGeom>
          </p:spPr>
        </p:pic>
        <p:sp>
          <p:nvSpPr>
            <p:cNvPr id="30" name="TextBox 29">
              <a:extLst>
                <a:ext uri="{FF2B5EF4-FFF2-40B4-BE49-F238E27FC236}">
                  <a16:creationId xmlns:a16="http://schemas.microsoft.com/office/drawing/2014/main" id="{687443FB-D5E6-4E87-BFF3-F09389205033}"/>
                </a:ext>
              </a:extLst>
            </p:cNvPr>
            <p:cNvSpPr txBox="1"/>
            <p:nvPr/>
          </p:nvSpPr>
          <p:spPr>
            <a:xfrm>
              <a:off x="2816772" y="2079809"/>
              <a:ext cx="2543504" cy="707886"/>
            </a:xfrm>
            <a:prstGeom prst="rect">
              <a:avLst/>
            </a:prstGeom>
            <a:noFill/>
          </p:spPr>
          <p:txBody>
            <a:bodyPr wrap="square" rtlCol="0">
              <a:spAutoFit/>
            </a:bodyPr>
            <a:lstStyle/>
            <a:p>
              <a:pPr algn="ctr" rtl="0"/>
              <a:r>
                <a:rPr lang="pt-BR" sz="2000" dirty="0">
                  <a:solidFill>
                    <a:schemeClr val="accent5"/>
                  </a:solidFill>
                  <a:latin typeface="Amazon Ember" panose="02000000000000000000" pitchFamily="2" charset="0"/>
                  <a:ea typeface="Amazon Ember" panose="02000000000000000000" pitchFamily="2" charset="0"/>
                  <a:cs typeface="Amazon Ember" panose="020B0603020204020204" pitchFamily="34" charset="0"/>
                </a:rPr>
                <a:t>Bloquear</a:t>
              </a:r>
              <a:r>
                <a:rPr lang="pt-BR" sz="2000" dirty="0">
                  <a:solidFill>
                    <a:schemeClr val="accent2"/>
                  </a:solidFill>
                  <a:ea typeface="Amazon Ember" panose="020B0603020204020204" pitchFamily="34" charset="0"/>
                  <a:cs typeface="Amazon Ember" panose="020B0603020204020204" pitchFamily="34" charset="0"/>
                </a:rPr>
                <a:t> </a:t>
              </a:r>
              <a:r>
                <a:rPr lang="pt-BR" sz="2000" dirty="0">
                  <a:ea typeface="Amazon Ember" panose="020B0603020204020204" pitchFamily="34" charset="0"/>
                  <a:cs typeface="Amazon Ember" panose="020B0603020204020204" pitchFamily="34" charset="0"/>
                </a:rPr>
                <a:t>todo o tráfego</a:t>
              </a:r>
              <a:r>
                <a:rPr lang="pt-BR" sz="2000" dirty="0">
                  <a:solidFill>
                    <a:schemeClr val="accent2"/>
                  </a:solidFill>
                  <a:ea typeface="Amazon Ember" panose="020B0603020204020204" pitchFamily="34" charset="0"/>
                  <a:cs typeface="Amazon Ember" panose="020B0603020204020204" pitchFamily="34" charset="0"/>
                </a:rPr>
                <a:t> </a:t>
              </a:r>
              <a:r>
                <a:rPr lang="pt-BR" sz="2000" dirty="0">
                  <a:solidFill>
                    <a:schemeClr val="accent5"/>
                  </a:solidFill>
                  <a:latin typeface="Amazon Ember" panose="02000000000000000000" pitchFamily="2" charset="0"/>
                  <a:ea typeface="Amazon Ember" panose="02000000000000000000" pitchFamily="2" charset="0"/>
                  <a:cs typeface="Amazon Ember" panose="020B0603020204020204" pitchFamily="34" charset="0"/>
                </a:rPr>
                <a:t>de entrada</a:t>
              </a:r>
            </a:p>
          </p:txBody>
        </p:sp>
        <p:sp>
          <p:nvSpPr>
            <p:cNvPr id="31" name="Rectangle 30">
              <a:extLst>
                <a:ext uri="{FF2B5EF4-FFF2-40B4-BE49-F238E27FC236}">
                  <a16:creationId xmlns:a16="http://schemas.microsoft.com/office/drawing/2014/main" id="{305A69D5-EC43-408C-BCE4-7C5E8C264696}"/>
                </a:ext>
              </a:extLst>
            </p:cNvPr>
            <p:cNvSpPr/>
            <p:nvPr/>
          </p:nvSpPr>
          <p:spPr>
            <a:xfrm>
              <a:off x="2396630" y="1847089"/>
              <a:ext cx="3320716" cy="3835025"/>
            </a:xfrm>
            <a:prstGeom prst="rect">
              <a:avLst/>
            </a:prstGeom>
            <a:noFill/>
            <a:ln w="127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32" name="Straight Arrow Connector 31">
              <a:extLst>
                <a:ext uri="{FF2B5EF4-FFF2-40B4-BE49-F238E27FC236}">
                  <a16:creationId xmlns:a16="http://schemas.microsoft.com/office/drawing/2014/main" id="{8692D2B3-4C71-49C8-8FC4-6D12533577DB}"/>
                </a:ext>
              </a:extLst>
            </p:cNvPr>
            <p:cNvCxnSpPr>
              <a:cxnSpLocks/>
            </p:cNvCxnSpPr>
            <p:nvPr/>
          </p:nvCxnSpPr>
          <p:spPr>
            <a:xfrm>
              <a:off x="5033879" y="3874440"/>
              <a:ext cx="914400" cy="0"/>
            </a:xfrm>
            <a:prstGeom prst="straightConnector1">
              <a:avLst/>
            </a:prstGeom>
            <a:ln w="63500">
              <a:solidFill>
                <a:schemeClr val="accent5"/>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C618B404-C5D8-4702-BA20-1A2F49D6C6E1}"/>
                </a:ext>
              </a:extLst>
            </p:cNvPr>
            <p:cNvCxnSpPr>
              <a:cxnSpLocks/>
            </p:cNvCxnSpPr>
            <p:nvPr/>
          </p:nvCxnSpPr>
          <p:spPr>
            <a:xfrm>
              <a:off x="5033879" y="5057851"/>
              <a:ext cx="849556" cy="941280"/>
            </a:xfrm>
            <a:prstGeom prst="straightConnector1">
              <a:avLst/>
            </a:prstGeom>
            <a:ln w="63500">
              <a:solidFill>
                <a:schemeClr val="accent5"/>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3C51EFF-2F9F-43FA-A9B7-A85A25D08351}"/>
                </a:ext>
              </a:extLst>
            </p:cNvPr>
            <p:cNvCxnSpPr>
              <a:cxnSpLocks/>
            </p:cNvCxnSpPr>
            <p:nvPr/>
          </p:nvCxnSpPr>
          <p:spPr>
            <a:xfrm>
              <a:off x="3962805" y="5057851"/>
              <a:ext cx="0" cy="1059714"/>
            </a:xfrm>
            <a:prstGeom prst="straightConnector1">
              <a:avLst/>
            </a:prstGeom>
            <a:ln w="63500">
              <a:solidFill>
                <a:schemeClr val="accent5"/>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FD1F6B9-E725-4FC5-8A8B-58F94BDDCD79}"/>
                </a:ext>
              </a:extLst>
            </p:cNvPr>
            <p:cNvCxnSpPr>
              <a:cxnSpLocks/>
            </p:cNvCxnSpPr>
            <p:nvPr/>
          </p:nvCxnSpPr>
          <p:spPr>
            <a:xfrm flipH="1">
              <a:off x="2240949" y="5057851"/>
              <a:ext cx="824869" cy="986411"/>
            </a:xfrm>
            <a:prstGeom prst="straightConnector1">
              <a:avLst/>
            </a:prstGeom>
            <a:ln w="63500">
              <a:solidFill>
                <a:schemeClr val="accent5"/>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765B573E-78EE-4161-9596-A8BA6E6BC481}"/>
                </a:ext>
              </a:extLst>
            </p:cNvPr>
            <p:cNvCxnSpPr>
              <a:cxnSpLocks/>
            </p:cNvCxnSpPr>
            <p:nvPr/>
          </p:nvCxnSpPr>
          <p:spPr>
            <a:xfrm flipH="1">
              <a:off x="2151418" y="3874440"/>
              <a:ext cx="914400" cy="0"/>
            </a:xfrm>
            <a:prstGeom prst="straightConnector1">
              <a:avLst/>
            </a:prstGeom>
            <a:ln w="63500">
              <a:solidFill>
                <a:schemeClr val="accent5"/>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6" name="Group 5" descr="arrows point away from ec2 instance that is within a security group.">
            <a:extLst>
              <a:ext uri="{FF2B5EF4-FFF2-40B4-BE49-F238E27FC236}">
                <a16:creationId xmlns:a16="http://schemas.microsoft.com/office/drawing/2014/main" id="{9110891A-88E5-460D-9265-661DDA32284F}"/>
              </a:ext>
            </a:extLst>
          </p:cNvPr>
          <p:cNvGrpSpPr/>
          <p:nvPr/>
        </p:nvGrpSpPr>
        <p:grpSpPr>
          <a:xfrm>
            <a:off x="6474654" y="1847089"/>
            <a:ext cx="3320716" cy="3835025"/>
            <a:chOff x="6474654" y="1847089"/>
            <a:chExt cx="3320716" cy="3835025"/>
          </a:xfrm>
        </p:grpSpPr>
        <p:sp>
          <p:nvSpPr>
            <p:cNvPr id="39" name="Rectangle 38">
              <a:extLst>
                <a:ext uri="{FF2B5EF4-FFF2-40B4-BE49-F238E27FC236}">
                  <a16:creationId xmlns:a16="http://schemas.microsoft.com/office/drawing/2014/main" id="{1E1C1686-DE45-4B39-9754-C0A9B55F2CD6}"/>
                </a:ext>
              </a:extLst>
            </p:cNvPr>
            <p:cNvSpPr/>
            <p:nvPr/>
          </p:nvSpPr>
          <p:spPr>
            <a:xfrm>
              <a:off x="7304445" y="2960476"/>
              <a:ext cx="1645920" cy="182880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ea typeface="+mn-ea"/>
                  <a:cs typeface="+mn-cs"/>
                </a:rPr>
                <a:t>Grupo de segurança</a:t>
              </a:r>
            </a:p>
          </p:txBody>
        </p:sp>
        <p:pic>
          <p:nvPicPr>
            <p:cNvPr id="40" name="Graphic 39">
              <a:extLst>
                <a:ext uri="{FF2B5EF4-FFF2-40B4-BE49-F238E27FC236}">
                  <a16:creationId xmlns:a16="http://schemas.microsoft.com/office/drawing/2014/main" id="{191D46B4-80B4-47C9-8E9C-0AE9855D67EC}"/>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7670205" y="3573317"/>
              <a:ext cx="914400" cy="914400"/>
            </a:xfrm>
            <a:prstGeom prst="rect">
              <a:avLst/>
            </a:prstGeom>
          </p:spPr>
        </p:pic>
        <p:sp>
          <p:nvSpPr>
            <p:cNvPr id="7" name="TextBox 6">
              <a:extLst>
                <a:ext uri="{FF2B5EF4-FFF2-40B4-BE49-F238E27FC236}">
                  <a16:creationId xmlns:a16="http://schemas.microsoft.com/office/drawing/2014/main" id="{8D33CEB6-654C-A24E-A35E-7BC7C83A969B}"/>
                </a:ext>
              </a:extLst>
            </p:cNvPr>
            <p:cNvSpPr txBox="1"/>
            <p:nvPr/>
          </p:nvSpPr>
          <p:spPr>
            <a:xfrm>
              <a:off x="6988509" y="2079809"/>
              <a:ext cx="2293006" cy="707886"/>
            </a:xfrm>
            <a:prstGeom prst="rect">
              <a:avLst/>
            </a:prstGeom>
            <a:noFill/>
          </p:spPr>
          <p:txBody>
            <a:bodyPr wrap="square" rtlCol="0">
              <a:spAutoFit/>
            </a:bodyPr>
            <a:lstStyle/>
            <a:p>
              <a:pPr algn="ctr" rtl="0"/>
              <a:r>
                <a:rPr lang="pt-BR" sz="2000" dirty="0">
                  <a:solidFill>
                    <a:schemeClr val="accent5"/>
                  </a:solidFill>
                  <a:latin typeface="Amazon Ember" panose="02000000000000000000" pitchFamily="2" charset="0"/>
                  <a:ea typeface="Amazon Ember" panose="02000000000000000000" pitchFamily="2" charset="0"/>
                  <a:cs typeface="Amazon Ember" panose="020B0603020204020204" pitchFamily="34" charset="0"/>
                </a:rPr>
                <a:t>Permitir</a:t>
              </a:r>
              <a:r>
                <a:rPr lang="pt-BR" sz="2000" dirty="0">
                  <a:solidFill>
                    <a:schemeClr val="accent2"/>
                  </a:solidFill>
                  <a:ea typeface="Amazon Ember" panose="020B0603020204020204" pitchFamily="34" charset="0"/>
                  <a:cs typeface="Amazon Ember" panose="020B0603020204020204" pitchFamily="34" charset="0"/>
                </a:rPr>
                <a:t> </a:t>
              </a:r>
              <a:r>
                <a:rPr lang="pt-BR" sz="2000" dirty="0">
                  <a:ea typeface="Amazon Ember" panose="020B0603020204020204" pitchFamily="34" charset="0"/>
                  <a:cs typeface="Amazon Ember" panose="020B0603020204020204" pitchFamily="34" charset="0"/>
                </a:rPr>
                <a:t>todo o tráfego</a:t>
              </a:r>
              <a:r>
                <a:rPr lang="pt-BR" sz="2000" dirty="0">
                  <a:solidFill>
                    <a:schemeClr val="accent2"/>
                  </a:solidFill>
                  <a:ea typeface="Amazon Ember" panose="020B0603020204020204" pitchFamily="34" charset="0"/>
                  <a:cs typeface="Amazon Ember" panose="020B0603020204020204" pitchFamily="34" charset="0"/>
                </a:rPr>
                <a:t> </a:t>
              </a:r>
              <a:r>
                <a:rPr lang="pt-BR" sz="2000" dirty="0">
                  <a:solidFill>
                    <a:schemeClr val="accent5"/>
                  </a:solidFill>
                  <a:latin typeface="Amazon Ember" panose="02000000000000000000" pitchFamily="2" charset="0"/>
                  <a:ea typeface="Amazon Ember" panose="02000000000000000000" pitchFamily="2" charset="0"/>
                  <a:cs typeface="Amazon Ember" panose="020B0603020204020204" pitchFamily="34" charset="0"/>
                </a:rPr>
                <a:t>de saída</a:t>
              </a:r>
            </a:p>
          </p:txBody>
        </p:sp>
        <p:sp>
          <p:nvSpPr>
            <p:cNvPr id="23" name="Rectangle 22">
              <a:extLst>
                <a:ext uri="{FF2B5EF4-FFF2-40B4-BE49-F238E27FC236}">
                  <a16:creationId xmlns:a16="http://schemas.microsoft.com/office/drawing/2014/main" id="{D9F9B44B-31D1-4B4E-86BC-8F656B007622}"/>
                </a:ext>
              </a:extLst>
            </p:cNvPr>
            <p:cNvSpPr/>
            <p:nvPr/>
          </p:nvSpPr>
          <p:spPr>
            <a:xfrm>
              <a:off x="6474654" y="1847089"/>
              <a:ext cx="3320716" cy="3835025"/>
            </a:xfrm>
            <a:prstGeom prst="rect">
              <a:avLst/>
            </a:prstGeom>
            <a:noFill/>
            <a:ln w="127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9" name="Straight Arrow Connector 8">
              <a:extLst>
                <a:ext uri="{FF2B5EF4-FFF2-40B4-BE49-F238E27FC236}">
                  <a16:creationId xmlns:a16="http://schemas.microsoft.com/office/drawing/2014/main" id="{E8A67D84-C4D4-C34F-B6C0-95CBB9D21657}"/>
                </a:ext>
              </a:extLst>
            </p:cNvPr>
            <p:cNvCxnSpPr>
              <a:cxnSpLocks/>
            </p:cNvCxnSpPr>
            <p:nvPr/>
          </p:nvCxnSpPr>
          <p:spPr>
            <a:xfrm>
              <a:off x="8583905" y="3874440"/>
              <a:ext cx="914400" cy="0"/>
            </a:xfrm>
            <a:prstGeom prst="straightConnector1">
              <a:avLst/>
            </a:prstGeom>
            <a:ln w="635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9ED5AEDB-AD34-FA47-BF06-DA1605E734FA}"/>
                </a:ext>
              </a:extLst>
            </p:cNvPr>
            <p:cNvCxnSpPr>
              <a:cxnSpLocks/>
            </p:cNvCxnSpPr>
            <p:nvPr/>
          </p:nvCxnSpPr>
          <p:spPr>
            <a:xfrm>
              <a:off x="8492357" y="4411646"/>
              <a:ext cx="849556" cy="941280"/>
            </a:xfrm>
            <a:prstGeom prst="straightConnector1">
              <a:avLst/>
            </a:prstGeom>
            <a:ln w="635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2042C62-9538-344F-A7B6-2695C0E03A4C}"/>
                </a:ext>
              </a:extLst>
            </p:cNvPr>
            <p:cNvCxnSpPr>
              <a:cxnSpLocks/>
            </p:cNvCxnSpPr>
            <p:nvPr/>
          </p:nvCxnSpPr>
          <p:spPr>
            <a:xfrm>
              <a:off x="8127405" y="4491342"/>
              <a:ext cx="0" cy="1059714"/>
            </a:xfrm>
            <a:prstGeom prst="straightConnector1">
              <a:avLst/>
            </a:prstGeom>
            <a:ln w="635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FB9A8F82-1783-0646-83ED-3778A0F1CB0A}"/>
                </a:ext>
              </a:extLst>
            </p:cNvPr>
            <p:cNvCxnSpPr>
              <a:cxnSpLocks/>
            </p:cNvCxnSpPr>
            <p:nvPr/>
          </p:nvCxnSpPr>
          <p:spPr>
            <a:xfrm flipH="1">
              <a:off x="6924763" y="4415270"/>
              <a:ext cx="824869" cy="986411"/>
            </a:xfrm>
            <a:prstGeom prst="straightConnector1">
              <a:avLst/>
            </a:prstGeom>
            <a:ln w="635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95AB742-C2B7-374B-AF72-44184FCBE6B4}"/>
                </a:ext>
              </a:extLst>
            </p:cNvPr>
            <p:cNvCxnSpPr>
              <a:cxnSpLocks/>
            </p:cNvCxnSpPr>
            <p:nvPr/>
          </p:nvCxnSpPr>
          <p:spPr>
            <a:xfrm flipH="1">
              <a:off x="6756115" y="3874440"/>
              <a:ext cx="914400" cy="0"/>
            </a:xfrm>
            <a:prstGeom prst="straightConnector1">
              <a:avLst/>
            </a:prstGeom>
            <a:ln w="635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8394490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70B99-3251-ED4E-989A-544C4A63353F}"/>
              </a:ext>
            </a:extLst>
          </p:cNvPr>
          <p:cNvSpPr>
            <a:spLocks noGrp="1"/>
          </p:cNvSpPr>
          <p:nvPr>
            <p:ph type="title"/>
          </p:nvPr>
        </p:nvSpPr>
        <p:spPr>
          <a:xfrm>
            <a:off x="420579" y="263532"/>
            <a:ext cx="9090394" cy="779463"/>
          </a:xfrm>
        </p:spPr>
        <p:txBody>
          <a:bodyPr rtlCol="0"/>
          <a:lstStyle/>
          <a:p>
            <a:pPr rtl="0"/>
            <a:r>
              <a:rPr lang="pt-BR"/>
              <a:t>Grupos de segurança personalizados</a:t>
            </a:r>
          </a:p>
        </p:txBody>
      </p:sp>
      <p:grpSp>
        <p:nvGrpSpPr>
          <p:cNvPr id="13" name="Group 12" descr="architecture diagram of a vpc with an internet gateway and a public subnet that contains an ec2 instance inside a security group. the ec2 instance has a private and public ip address.">
            <a:extLst>
              <a:ext uri="{FF2B5EF4-FFF2-40B4-BE49-F238E27FC236}">
                <a16:creationId xmlns:a16="http://schemas.microsoft.com/office/drawing/2014/main" id="{DD90AB4D-9866-4C3D-9049-FACCBDB12116}"/>
              </a:ext>
            </a:extLst>
          </p:cNvPr>
          <p:cNvGrpSpPr/>
          <p:nvPr/>
        </p:nvGrpSpPr>
        <p:grpSpPr>
          <a:xfrm>
            <a:off x="4073110" y="1253337"/>
            <a:ext cx="7490539" cy="3093932"/>
            <a:chOff x="4073110" y="1253337"/>
            <a:chExt cx="7490539" cy="3093932"/>
          </a:xfrm>
        </p:grpSpPr>
        <p:sp>
          <p:nvSpPr>
            <p:cNvPr id="15" name="Rectangle 14">
              <a:extLst>
                <a:ext uri="{FF2B5EF4-FFF2-40B4-BE49-F238E27FC236}">
                  <a16:creationId xmlns:a16="http://schemas.microsoft.com/office/drawing/2014/main" id="{290AAA94-CB35-4CB6-B559-4A47A1F74577}"/>
                </a:ext>
              </a:extLst>
            </p:cNvPr>
            <p:cNvSpPr/>
            <p:nvPr/>
          </p:nvSpPr>
          <p:spPr>
            <a:xfrm>
              <a:off x="4310711" y="2510777"/>
              <a:ext cx="3567194" cy="164592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1D8900"/>
                </a:solidFill>
                <a:effectLst/>
                <a:uLnTx/>
                <a:uFillTx/>
                <a:ea typeface="+mn-ea"/>
                <a:cs typeface="+mn-cs"/>
              </a:endParaRPr>
            </a:p>
          </p:txBody>
        </p:sp>
        <p:sp>
          <p:nvSpPr>
            <p:cNvPr id="57" name="Rectangle 56">
              <a:extLst>
                <a:ext uri="{FF2B5EF4-FFF2-40B4-BE49-F238E27FC236}">
                  <a16:creationId xmlns:a16="http://schemas.microsoft.com/office/drawing/2014/main" id="{AD5FA299-ED57-49CD-902C-D46392E70205}"/>
                </a:ext>
              </a:extLst>
            </p:cNvPr>
            <p:cNvSpPr/>
            <p:nvPr/>
          </p:nvSpPr>
          <p:spPr>
            <a:xfrm>
              <a:off x="5500566" y="2887419"/>
              <a:ext cx="2064269" cy="108465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ea typeface="+mn-ea"/>
                  <a:cs typeface="+mn-cs"/>
                </a:rPr>
                <a:t>Grupo de segurança</a:t>
              </a:r>
            </a:p>
          </p:txBody>
        </p:sp>
        <p:sp>
          <p:nvSpPr>
            <p:cNvPr id="18" name="Rectangle 17">
              <a:extLst>
                <a:ext uri="{FF2B5EF4-FFF2-40B4-BE49-F238E27FC236}">
                  <a16:creationId xmlns:a16="http://schemas.microsoft.com/office/drawing/2014/main" id="{0B205AE2-1F59-4DD6-9B43-8D940B059A4E}"/>
                </a:ext>
              </a:extLst>
            </p:cNvPr>
            <p:cNvSpPr/>
            <p:nvPr/>
          </p:nvSpPr>
          <p:spPr>
            <a:xfrm>
              <a:off x="4073110" y="1697985"/>
              <a:ext cx="4042397" cy="2649284"/>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ea typeface="+mn-ea"/>
                  <a:cs typeface="+mn-cs"/>
                </a:rPr>
                <a:t> VPC: 10.0.0.0/16</a:t>
              </a:r>
            </a:p>
          </p:txBody>
        </p:sp>
        <p:pic>
          <p:nvPicPr>
            <p:cNvPr id="19" name="Graphic 18">
              <a:extLst>
                <a:ext uri="{FF2B5EF4-FFF2-40B4-BE49-F238E27FC236}">
                  <a16:creationId xmlns:a16="http://schemas.microsoft.com/office/drawing/2014/main" id="{45CB4344-60B9-4D7D-A5A2-B0D0A680F4F8}"/>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073111" y="1697985"/>
              <a:ext cx="457200" cy="457200"/>
            </a:xfrm>
            <a:prstGeom prst="rect">
              <a:avLst/>
            </a:prstGeom>
          </p:spPr>
        </p:pic>
        <p:pic>
          <p:nvPicPr>
            <p:cNvPr id="20" name="Graphic 19">
              <a:extLst>
                <a:ext uri="{FF2B5EF4-FFF2-40B4-BE49-F238E27FC236}">
                  <a16:creationId xmlns:a16="http://schemas.microsoft.com/office/drawing/2014/main" id="{AF701BD0-9627-4786-8D8B-C5AF9C25E8AA}"/>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6270838" y="1433884"/>
              <a:ext cx="469900" cy="469900"/>
            </a:xfrm>
            <a:prstGeom prst="rect">
              <a:avLst/>
            </a:prstGeom>
          </p:spPr>
        </p:pic>
        <p:pic>
          <p:nvPicPr>
            <p:cNvPr id="21" name="Graphic 20">
              <a:extLst>
                <a:ext uri="{FF2B5EF4-FFF2-40B4-BE49-F238E27FC236}">
                  <a16:creationId xmlns:a16="http://schemas.microsoft.com/office/drawing/2014/main" id="{DA870AE1-511D-4CB0-B96E-187643BB07B5}"/>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6270838" y="3308308"/>
              <a:ext cx="469900" cy="469900"/>
            </a:xfrm>
            <a:prstGeom prst="rect">
              <a:avLst/>
            </a:prstGeom>
          </p:spPr>
        </p:pic>
        <p:sp>
          <p:nvSpPr>
            <p:cNvPr id="22" name="TextBox 21">
              <a:extLst>
                <a:ext uri="{FF2B5EF4-FFF2-40B4-BE49-F238E27FC236}">
                  <a16:creationId xmlns:a16="http://schemas.microsoft.com/office/drawing/2014/main" id="{A6E1233C-5860-49DA-99A0-8C0558C21F65}"/>
                </a:ext>
              </a:extLst>
            </p:cNvPr>
            <p:cNvSpPr txBox="1"/>
            <p:nvPr/>
          </p:nvSpPr>
          <p:spPr>
            <a:xfrm>
              <a:off x="6740738" y="1253337"/>
              <a:ext cx="1252100" cy="830997"/>
            </a:xfrm>
            <a:prstGeom prst="rect">
              <a:avLst/>
            </a:prstGeom>
            <a:solidFill>
              <a:schemeClr val="bg1"/>
            </a:solidFill>
          </p:spPr>
          <p:txBody>
            <a:bodyPr wrap="square" rtlCol="0">
              <a:spAutoFit/>
            </a:bodyPr>
            <a:lstStyle/>
            <a:p>
              <a:pPr algn="ctr" rtl="0"/>
              <a:r>
                <a:rPr lang="pt-BR" sz="1600">
                  <a:ea typeface="Amazon Ember Light" panose="020B0403020204020204" pitchFamily="34" charset="0"/>
                  <a:cs typeface="Amazon Ember Light" panose="020B0403020204020204" pitchFamily="34" charset="0"/>
                </a:rPr>
                <a:t>Gateway da Internet </a:t>
              </a:r>
              <a:r>
                <a:rPr lang="pt-BR" sz="1600">
                  <a:latin typeface="+mj-lt"/>
                  <a:ea typeface="Amazon Ember Light" panose="020B0403020204020204" pitchFamily="34" charset="0"/>
                  <a:cs typeface="Amazon Ember Light" panose="020B0403020204020204" pitchFamily="34" charset="0"/>
                </a:rPr>
                <a:t>&lt;</a:t>
              </a:r>
              <a:r>
                <a:rPr lang="pt-BR" sz="1600">
                  <a:latin typeface="+mj-lt"/>
                  <a:ea typeface="Amazon Ember" panose="02000000000000000000" pitchFamily="2" charset="0"/>
                  <a:cs typeface="Amazon Ember Light" panose="020B0403020204020204" pitchFamily="34" charset="0"/>
                </a:rPr>
                <a:t>igw-id</a:t>
              </a:r>
              <a:r>
                <a:rPr lang="pt-BR" sz="1600">
                  <a:latin typeface="+mj-lt"/>
                  <a:ea typeface="Amazon Ember Light" panose="020B0403020204020204" pitchFamily="34" charset="0"/>
                  <a:cs typeface="Amazon Ember Light" panose="020B0403020204020204" pitchFamily="34" charset="0"/>
                </a:rPr>
                <a:t>&gt;</a:t>
              </a:r>
            </a:p>
          </p:txBody>
        </p:sp>
        <p:cxnSp>
          <p:nvCxnSpPr>
            <p:cNvPr id="23" name="Straight Connector 22">
              <a:extLst>
                <a:ext uri="{FF2B5EF4-FFF2-40B4-BE49-F238E27FC236}">
                  <a16:creationId xmlns:a16="http://schemas.microsoft.com/office/drawing/2014/main" id="{FCAA154F-FEC6-47DB-8961-CC53F8399985}"/>
                </a:ext>
              </a:extLst>
            </p:cNvPr>
            <p:cNvCxnSpPr>
              <a:cxnSpLocks/>
              <a:stCxn id="21" idx="0"/>
              <a:endCxn id="20" idx="2"/>
            </p:cNvCxnSpPr>
            <p:nvPr/>
          </p:nvCxnSpPr>
          <p:spPr>
            <a:xfrm flipV="1">
              <a:off x="6505788" y="1903784"/>
              <a:ext cx="0" cy="1404524"/>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4C4B7F42-67BB-42A9-B798-D2D31F9ABD40}"/>
                </a:ext>
              </a:extLst>
            </p:cNvPr>
            <p:cNvSpPr txBox="1"/>
            <p:nvPr/>
          </p:nvSpPr>
          <p:spPr>
            <a:xfrm>
              <a:off x="8562506" y="2811557"/>
              <a:ext cx="3001143" cy="830997"/>
            </a:xfrm>
            <a:prstGeom prst="rect">
              <a:avLst/>
            </a:prstGeom>
            <a:noFill/>
          </p:spPr>
          <p:txBody>
            <a:bodyPr wrap="none" rtlCol="0">
              <a:spAutoFit/>
            </a:bodyPr>
            <a:lstStyle/>
            <a:p>
              <a:pPr rtl="0"/>
              <a:r>
                <a:rPr lang="pt-BR" sz="1600">
                  <a:ea typeface="Amazon Ember Light" panose="020B0403020204020204" pitchFamily="34" charset="0"/>
                  <a:cs typeface="Amazon Ember Light" panose="020B0403020204020204" pitchFamily="34" charset="0"/>
                </a:rPr>
                <a:t>Instância do EC2:</a:t>
              </a:r>
            </a:p>
            <a:p>
              <a:pPr rtl="0"/>
              <a:r>
                <a:rPr lang="pt-BR" sz="1600">
                  <a:ea typeface="Amazon Ember Light" panose="020B0403020204020204" pitchFamily="34" charset="0"/>
                  <a:cs typeface="Amazon Ember Light" panose="020B0403020204020204" pitchFamily="34" charset="0"/>
                </a:rPr>
                <a:t>Endereço IP privado: 10.0.0.5</a:t>
              </a:r>
            </a:p>
            <a:p>
              <a:pPr rtl="0"/>
              <a:r>
                <a:rPr lang="pt-BR" sz="1600">
                  <a:ea typeface="Amazon Ember Light" panose="020B0403020204020204" pitchFamily="34" charset="0"/>
                  <a:cs typeface="Amazon Ember Light" panose="020B0403020204020204" pitchFamily="34" charset="0"/>
                </a:rPr>
                <a:t>Endereço IP público: 198.51.100.2</a:t>
              </a:r>
            </a:p>
          </p:txBody>
        </p:sp>
        <p:cxnSp>
          <p:nvCxnSpPr>
            <p:cNvPr id="6" name="Straight Connector 5">
              <a:extLst>
                <a:ext uri="{FF2B5EF4-FFF2-40B4-BE49-F238E27FC236}">
                  <a16:creationId xmlns:a16="http://schemas.microsoft.com/office/drawing/2014/main" id="{DC3ECF0D-D6AC-4B8E-8376-E8B300766E30}"/>
                </a:ext>
              </a:extLst>
            </p:cNvPr>
            <p:cNvCxnSpPr>
              <a:cxnSpLocks/>
              <a:stCxn id="21" idx="3"/>
              <a:endCxn id="24" idx="1"/>
            </p:cNvCxnSpPr>
            <p:nvPr/>
          </p:nvCxnSpPr>
          <p:spPr>
            <a:xfrm flipV="1">
              <a:off x="6740738" y="3227056"/>
              <a:ext cx="1821768" cy="316202"/>
            </a:xfrm>
            <a:prstGeom prst="line">
              <a:avLst/>
            </a:prstGeom>
          </p:spPr>
          <p:style>
            <a:lnRef idx="1">
              <a:schemeClr val="accent1"/>
            </a:lnRef>
            <a:fillRef idx="0">
              <a:schemeClr val="accent1"/>
            </a:fillRef>
            <a:effectRef idx="0">
              <a:schemeClr val="accent1"/>
            </a:effectRef>
            <a:fontRef idx="minor">
              <a:schemeClr val="tx1"/>
            </a:fontRef>
          </p:style>
        </p:cxnSp>
        <p:pic>
          <p:nvPicPr>
            <p:cNvPr id="25" name="Graphic 24">
              <a:extLst>
                <a:ext uri="{FF2B5EF4-FFF2-40B4-BE49-F238E27FC236}">
                  <a16:creationId xmlns:a16="http://schemas.microsoft.com/office/drawing/2014/main" id="{83B7A98D-4749-4DD0-A591-4C845B194426}"/>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4310711" y="2510777"/>
              <a:ext cx="457200" cy="457200"/>
            </a:xfrm>
            <a:prstGeom prst="rect">
              <a:avLst/>
            </a:prstGeom>
          </p:spPr>
        </p:pic>
      </p:grpSp>
      <p:sp>
        <p:nvSpPr>
          <p:cNvPr id="26" name="Rectangle 25">
            <a:extLst>
              <a:ext uri="{FF2B5EF4-FFF2-40B4-BE49-F238E27FC236}">
                <a16:creationId xmlns:a16="http://schemas.microsoft.com/office/drawing/2014/main" id="{3C05691C-CF63-4990-B73B-2544FEA89FA8}"/>
              </a:ext>
            </a:extLst>
          </p:cNvPr>
          <p:cNvSpPr/>
          <p:nvPr/>
        </p:nvSpPr>
        <p:spPr>
          <a:xfrm>
            <a:off x="1813560" y="4890099"/>
            <a:ext cx="8564880" cy="365760"/>
          </a:xfrm>
          <a:prstGeom prst="rect">
            <a:avLst/>
          </a:prstGeom>
          <a:solidFill>
            <a:schemeClr val="tx2"/>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pt-BR">
                <a:solidFill>
                  <a:schemeClr val="tx1"/>
                </a:solidFill>
                <a:latin typeface="Amazon Ember" panose="020B0603020204020204" pitchFamily="34" charset="0"/>
                <a:ea typeface="Amazon Ember" panose="020B0603020204020204" pitchFamily="34" charset="0"/>
                <a:cs typeface="Amazon Ember" panose="020B0603020204020204" pitchFamily="34" charset="0"/>
              </a:rPr>
              <a:t>Entrada</a:t>
            </a:r>
          </a:p>
        </p:txBody>
      </p:sp>
      <p:graphicFrame>
        <p:nvGraphicFramePr>
          <p:cNvPr id="10" name="Table 9">
            <a:extLst>
              <a:ext uri="{FF2B5EF4-FFF2-40B4-BE49-F238E27FC236}">
                <a16:creationId xmlns:a16="http://schemas.microsoft.com/office/drawing/2014/main" id="{9D97B39B-ED6B-4269-B007-B4CBAD5FD8E4}"/>
              </a:ext>
            </a:extLst>
          </p:cNvPr>
          <p:cNvGraphicFramePr>
            <a:graphicFrameLocks noGrp="1"/>
          </p:cNvGraphicFramePr>
          <p:nvPr>
            <p:extLst>
              <p:ext uri="{D42A27DB-BD31-4B8C-83A1-F6EECF244321}">
                <p14:modId xmlns:p14="http://schemas.microsoft.com/office/powerpoint/2010/main" val="4284993716"/>
              </p:ext>
            </p:extLst>
          </p:nvPr>
        </p:nvGraphicFramePr>
        <p:xfrm>
          <a:off x="1813560" y="5263325"/>
          <a:ext cx="8564880" cy="1010920"/>
        </p:xfrm>
        <a:graphic>
          <a:graphicData uri="http://schemas.openxmlformats.org/drawingml/2006/table">
            <a:tbl>
              <a:tblPr firstRow="1" bandRow="1">
                <a:tableStyleId>{5C22544A-7EE6-4342-B048-85BDC9FD1C3A}</a:tableStyleId>
              </a:tblPr>
              <a:tblGrid>
                <a:gridCol w="824537">
                  <a:extLst>
                    <a:ext uri="{9D8B030D-6E8A-4147-A177-3AD203B41FA5}">
                      <a16:colId xmlns:a16="http://schemas.microsoft.com/office/drawing/2014/main" val="1942442235"/>
                    </a:ext>
                  </a:extLst>
                </a:gridCol>
                <a:gridCol w="1240220">
                  <a:extLst>
                    <a:ext uri="{9D8B030D-6E8A-4147-A177-3AD203B41FA5}">
                      <a16:colId xmlns:a16="http://schemas.microsoft.com/office/drawing/2014/main" val="4149676961"/>
                    </a:ext>
                  </a:extLst>
                </a:gridCol>
                <a:gridCol w="2259724">
                  <a:extLst>
                    <a:ext uri="{9D8B030D-6E8A-4147-A177-3AD203B41FA5}">
                      <a16:colId xmlns:a16="http://schemas.microsoft.com/office/drawing/2014/main" val="875238016"/>
                    </a:ext>
                  </a:extLst>
                </a:gridCol>
                <a:gridCol w="2007476">
                  <a:extLst>
                    <a:ext uri="{9D8B030D-6E8A-4147-A177-3AD203B41FA5}">
                      <a16:colId xmlns:a16="http://schemas.microsoft.com/office/drawing/2014/main" val="3013369765"/>
                    </a:ext>
                  </a:extLst>
                </a:gridCol>
                <a:gridCol w="2232923">
                  <a:extLst>
                    <a:ext uri="{9D8B030D-6E8A-4147-A177-3AD203B41FA5}">
                      <a16:colId xmlns:a16="http://schemas.microsoft.com/office/drawing/2014/main" val="911859197"/>
                    </a:ext>
                  </a:extLst>
                </a:gridCol>
              </a:tblGrid>
              <a:tr h="370840">
                <a:tc>
                  <a:txBody>
                    <a:bodyPr/>
                    <a:lstStyle/>
                    <a:p>
                      <a:pPr rtl="0"/>
                      <a:r>
                        <a:rPr lang="pt-BR" b="0" dirty="0">
                          <a:solidFill>
                            <a:schemeClr val="tx1"/>
                          </a:solidFill>
                        </a:rPr>
                        <a:t>Tipo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rtl="0"/>
                      <a:r>
                        <a:rPr lang="pt-BR" b="0">
                          <a:solidFill>
                            <a:schemeClr val="tx1"/>
                          </a:solidFill>
                        </a:rPr>
                        <a:t>Protocolo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rtl="0"/>
                      <a:r>
                        <a:rPr lang="pt-BR" b="0">
                          <a:solidFill>
                            <a:schemeClr val="tx1"/>
                          </a:solidFill>
                        </a:rPr>
                        <a:t>Intervalo de portas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rtl="0"/>
                      <a:r>
                        <a:rPr lang="pt-BR" b="0">
                          <a:solidFill>
                            <a:schemeClr val="tx1"/>
                          </a:solidFill>
                        </a:rPr>
                        <a:t>Origem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rtl="0"/>
                      <a:r>
                        <a:rPr lang="pt-BR" b="0" dirty="0">
                          <a:solidFill>
                            <a:schemeClr val="tx1"/>
                          </a:solidFill>
                        </a:rPr>
                        <a:t>Destino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65097302"/>
                  </a:ext>
                </a:extLst>
              </a:tr>
              <a:tr h="370840">
                <a:tc>
                  <a:txBody>
                    <a:bodyPr/>
                    <a:lstStyle/>
                    <a:p>
                      <a:pPr rtl="0"/>
                      <a:r>
                        <a:rPr lang="pt-BR"/>
                        <a:t>HTTP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a:r>
                        <a:rPr lang="pt-BR"/>
                        <a:t>TCP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a:r>
                        <a:rPr lang="pt-BR"/>
                        <a:t>80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a:r>
                        <a:rPr lang="pt-BR"/>
                        <a:t>Qualquer lugar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a:r>
                        <a:rPr lang="pt-BR" dirty="0"/>
                        <a:t>Permitir acesso </a:t>
                      </a:r>
                      <a:r>
                        <a:rPr lang="pt-BR" dirty="0" smtClean="0"/>
                        <a:t/>
                      </a:r>
                      <a:br>
                        <a:rPr lang="pt-BR" dirty="0" smtClean="0"/>
                      </a:br>
                      <a:r>
                        <a:rPr lang="pt-BR" dirty="0" smtClean="0"/>
                        <a:t>à </a:t>
                      </a:r>
                      <a:r>
                        <a:rPr lang="pt-BR" dirty="0"/>
                        <a:t>Web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7052565"/>
                  </a:ext>
                </a:extLst>
              </a:tr>
            </a:tbl>
          </a:graphicData>
        </a:graphic>
      </p:graphicFrame>
      <p:sp>
        <p:nvSpPr>
          <p:cNvPr id="5" name="TextBox 4"/>
          <p:cNvSpPr txBox="1"/>
          <p:nvPr/>
        </p:nvSpPr>
        <p:spPr>
          <a:xfrm>
            <a:off x="4715841" y="2543183"/>
            <a:ext cx="3109994" cy="353943"/>
          </a:xfrm>
          <a:prstGeom prst="rect">
            <a:avLst/>
          </a:prstGeom>
          <a:noFill/>
        </p:spPr>
        <p:txBody>
          <a:bodyPr wrap="square" rtlCol="0">
            <a:spAutoFit/>
          </a:bodyPr>
          <a:lstStyle/>
          <a:p>
            <a:pPr rtl="0"/>
            <a:r>
              <a:rPr lang="pt-BR" sz="1700" kern="0">
                <a:solidFill>
                  <a:srgbClr val="1D8900"/>
                </a:solidFill>
              </a:rPr>
              <a:t> Sub-rede pública: 10.0.0.0/24</a:t>
            </a:r>
            <a:endParaRPr lang="en-US" sz="17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28536007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70B99-3251-ED4E-989A-544C4A63353F}"/>
              </a:ext>
            </a:extLst>
          </p:cNvPr>
          <p:cNvSpPr>
            <a:spLocks noGrp="1"/>
          </p:cNvSpPr>
          <p:nvPr>
            <p:ph type="title"/>
          </p:nvPr>
        </p:nvSpPr>
        <p:spPr/>
        <p:txBody>
          <a:bodyPr rtlCol="0"/>
          <a:lstStyle/>
          <a:p>
            <a:pPr rtl="0"/>
            <a:r>
              <a:rPr lang="pt-BR"/>
              <a:t>Encadeamento de grupos de segurança</a:t>
            </a:r>
          </a:p>
        </p:txBody>
      </p:sp>
      <p:grpSp>
        <p:nvGrpSpPr>
          <p:cNvPr id="3" name="Group 2" descr="examples of inbound rules for the web tier, application tier, and database tier security groups. there are arrows that point from the web tier security group to the application tier security group, and from the application tier security group to the database tier security group.">
            <a:extLst>
              <a:ext uri="{FF2B5EF4-FFF2-40B4-BE49-F238E27FC236}">
                <a16:creationId xmlns:a16="http://schemas.microsoft.com/office/drawing/2014/main" id="{43320766-BFCC-4532-B5E5-7E9B270DFD27}"/>
              </a:ext>
            </a:extLst>
          </p:cNvPr>
          <p:cNvGrpSpPr/>
          <p:nvPr/>
        </p:nvGrpSpPr>
        <p:grpSpPr>
          <a:xfrm>
            <a:off x="1148611" y="1317927"/>
            <a:ext cx="10751409" cy="5073236"/>
            <a:chOff x="253508" y="1217447"/>
            <a:chExt cx="10751409" cy="5073236"/>
          </a:xfrm>
        </p:grpSpPr>
        <p:grpSp>
          <p:nvGrpSpPr>
            <p:cNvPr id="25" name="Group 24">
              <a:extLst>
                <a:ext uri="{FF2B5EF4-FFF2-40B4-BE49-F238E27FC236}">
                  <a16:creationId xmlns:a16="http://schemas.microsoft.com/office/drawing/2014/main" id="{0D468BFC-B0A0-4553-A1A4-FAA4C69897A9}"/>
                </a:ext>
              </a:extLst>
            </p:cNvPr>
            <p:cNvGrpSpPr/>
            <p:nvPr/>
          </p:nvGrpSpPr>
          <p:grpSpPr>
            <a:xfrm>
              <a:off x="5394912" y="4208687"/>
              <a:ext cx="2403536" cy="1280160"/>
              <a:chOff x="3902157" y="3375670"/>
              <a:chExt cx="2403536" cy="1280160"/>
            </a:xfrm>
          </p:grpSpPr>
          <p:sp>
            <p:nvSpPr>
              <p:cNvPr id="26" name="Rectangle 25">
                <a:extLst>
                  <a:ext uri="{FF2B5EF4-FFF2-40B4-BE49-F238E27FC236}">
                    <a16:creationId xmlns:a16="http://schemas.microsoft.com/office/drawing/2014/main" id="{48F6FD39-ACA7-42AD-8030-17EE6EE5BEF9}"/>
                  </a:ext>
                </a:extLst>
              </p:cNvPr>
              <p:cNvSpPr/>
              <p:nvPr/>
            </p:nvSpPr>
            <p:spPr>
              <a:xfrm>
                <a:off x="3902157" y="3375670"/>
                <a:ext cx="2403536" cy="128016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Grupo de segurança do nível do banco de dados</a:t>
                </a:r>
              </a:p>
            </p:txBody>
          </p:sp>
          <p:pic>
            <p:nvPicPr>
              <p:cNvPr id="27" name="Graphic 26">
                <a:extLst>
                  <a:ext uri="{FF2B5EF4-FFF2-40B4-BE49-F238E27FC236}">
                    <a16:creationId xmlns:a16="http://schemas.microsoft.com/office/drawing/2014/main" id="{A3C2EBB0-3A8D-4043-818E-1E00D1F36FEB}"/>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686384" y="4091988"/>
                <a:ext cx="457200" cy="457200"/>
              </a:xfrm>
              <a:prstGeom prst="rect">
                <a:avLst/>
              </a:prstGeom>
            </p:spPr>
          </p:pic>
        </p:grpSp>
        <p:grpSp>
          <p:nvGrpSpPr>
            <p:cNvPr id="16" name="Group 15">
              <a:extLst>
                <a:ext uri="{FF2B5EF4-FFF2-40B4-BE49-F238E27FC236}">
                  <a16:creationId xmlns:a16="http://schemas.microsoft.com/office/drawing/2014/main" id="{1725448D-B26A-443B-9BC1-FCF3B914FB3C}"/>
                </a:ext>
              </a:extLst>
            </p:cNvPr>
            <p:cNvGrpSpPr/>
            <p:nvPr/>
          </p:nvGrpSpPr>
          <p:grpSpPr>
            <a:xfrm>
              <a:off x="5394912" y="1236725"/>
              <a:ext cx="2403536" cy="1280160"/>
              <a:chOff x="3902157" y="1628051"/>
              <a:chExt cx="2403536" cy="1280160"/>
            </a:xfrm>
          </p:grpSpPr>
          <p:sp>
            <p:nvSpPr>
              <p:cNvPr id="35" name="Rectangle 34">
                <a:extLst>
                  <a:ext uri="{FF2B5EF4-FFF2-40B4-BE49-F238E27FC236}">
                    <a16:creationId xmlns:a16="http://schemas.microsoft.com/office/drawing/2014/main" id="{B575DF2B-9819-4607-9FB2-BBEFD90ABA8E}"/>
                  </a:ext>
                </a:extLst>
              </p:cNvPr>
              <p:cNvSpPr/>
              <p:nvPr/>
            </p:nvSpPr>
            <p:spPr>
              <a:xfrm>
                <a:off x="3902157" y="1628051"/>
                <a:ext cx="2403536" cy="128016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Grupo de segurança</a:t>
                </a:r>
                <a:r>
                  <a:rPr lang="pt-BR" sz="1600" kern="0">
                    <a:solidFill>
                      <a:srgbClr val="DF3312"/>
                    </a:solidFill>
                    <a:latin typeface="Amazon Ember Light" panose="020B0403020204020204" pitchFamily="34" charset="0"/>
                    <a:ea typeface="Amazon Ember Light" panose="020B0403020204020204" pitchFamily="34" charset="0"/>
                    <a:cs typeface="Amazon Ember Light" panose="020B0403020204020204" pitchFamily="34" charset="0"/>
                  </a:rPr>
                  <a:t> de nível da Web</a:t>
                </a:r>
              </a:p>
            </p:txBody>
          </p:sp>
          <p:pic>
            <p:nvPicPr>
              <p:cNvPr id="36" name="Graphic 35">
                <a:extLst>
                  <a:ext uri="{FF2B5EF4-FFF2-40B4-BE49-F238E27FC236}">
                    <a16:creationId xmlns:a16="http://schemas.microsoft.com/office/drawing/2014/main" id="{BA8161C7-4760-42AF-BAB0-59FC125E7729}"/>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686384" y="2341347"/>
                <a:ext cx="457200" cy="457200"/>
              </a:xfrm>
              <a:prstGeom prst="rect">
                <a:avLst/>
              </a:prstGeom>
            </p:spPr>
          </p:pic>
        </p:grpSp>
        <p:grpSp>
          <p:nvGrpSpPr>
            <p:cNvPr id="17" name="Group 16">
              <a:extLst>
                <a:ext uri="{FF2B5EF4-FFF2-40B4-BE49-F238E27FC236}">
                  <a16:creationId xmlns:a16="http://schemas.microsoft.com/office/drawing/2014/main" id="{9B43BB11-B436-4095-BC90-AD7F297527CE}"/>
                </a:ext>
              </a:extLst>
            </p:cNvPr>
            <p:cNvGrpSpPr/>
            <p:nvPr/>
          </p:nvGrpSpPr>
          <p:grpSpPr>
            <a:xfrm>
              <a:off x="5394912" y="2722706"/>
              <a:ext cx="2403536" cy="1280160"/>
              <a:chOff x="3902157" y="3375670"/>
              <a:chExt cx="2403536" cy="1280160"/>
            </a:xfrm>
          </p:grpSpPr>
          <p:sp>
            <p:nvSpPr>
              <p:cNvPr id="38" name="Rectangle 37">
                <a:extLst>
                  <a:ext uri="{FF2B5EF4-FFF2-40B4-BE49-F238E27FC236}">
                    <a16:creationId xmlns:a16="http://schemas.microsoft.com/office/drawing/2014/main" id="{9138D084-4778-4A18-B81C-2842A66DE8EA}"/>
                  </a:ext>
                </a:extLst>
              </p:cNvPr>
              <p:cNvSpPr/>
              <p:nvPr/>
            </p:nvSpPr>
            <p:spPr>
              <a:xfrm>
                <a:off x="3902157" y="3375670"/>
                <a:ext cx="2403536" cy="128016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dirty="0">
                    <a:ln>
                      <a:noFill/>
                    </a:ln>
                    <a:solidFill>
                      <a:srgbClr val="DF3312"/>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Grupo de segurança do nível da aplicação</a:t>
                </a:r>
              </a:p>
            </p:txBody>
          </p:sp>
          <p:pic>
            <p:nvPicPr>
              <p:cNvPr id="39" name="Graphic 38">
                <a:extLst>
                  <a:ext uri="{FF2B5EF4-FFF2-40B4-BE49-F238E27FC236}">
                    <a16:creationId xmlns:a16="http://schemas.microsoft.com/office/drawing/2014/main" id="{26119F91-56EF-4BBF-972C-9AE040CDCCC3}"/>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686384" y="4091988"/>
                <a:ext cx="457200" cy="457200"/>
              </a:xfrm>
              <a:prstGeom prst="rect">
                <a:avLst/>
              </a:prstGeom>
            </p:spPr>
          </p:pic>
        </p:grpSp>
        <p:sp>
          <p:nvSpPr>
            <p:cNvPr id="60" name="TextBox 37">
              <a:extLst>
                <a:ext uri="{FF2B5EF4-FFF2-40B4-BE49-F238E27FC236}">
                  <a16:creationId xmlns:a16="http://schemas.microsoft.com/office/drawing/2014/main" id="{39CD0D01-3731-4942-9618-9B966CA7C66E}"/>
                </a:ext>
              </a:extLst>
            </p:cNvPr>
            <p:cNvSpPr txBox="1">
              <a:spLocks noChangeArrowheads="1"/>
            </p:cNvSpPr>
            <p:nvPr/>
          </p:nvSpPr>
          <p:spPr bwMode="auto">
            <a:xfrm>
              <a:off x="267450" y="1217447"/>
              <a:ext cx="4023195" cy="1554480"/>
            </a:xfrm>
            <a:prstGeom prst="rect">
              <a:avLst/>
            </a:prstGeom>
            <a:noFill/>
            <a:ln w="9525">
              <a:solidFill>
                <a:schemeClr val="accent1"/>
              </a:solidFill>
              <a:miter lim="800000"/>
              <a:headEnd/>
              <a:tailEnd/>
            </a:ln>
          </p:spPr>
          <p:txBody>
            <a:bodyPr wrap="square" rtlCol="0">
              <a:spAutoFit/>
            </a:bodyPr>
            <a:lstStyle/>
            <a:p>
              <a:pPr rtl="0"/>
              <a:r>
                <a:rPr lang="pt-BR" sz="1600" dirty="0">
                  <a:latin typeface="Amazon Ember" panose="02000000000000000000" pitchFamily="2" charset="0"/>
                  <a:ea typeface="Amazon Ember" panose="02000000000000000000" pitchFamily="2" charset="0"/>
                  <a:cs typeface="Amazon Ember Light" panose="020B0403020204020204" pitchFamily="34" charset="0"/>
                </a:rPr>
                <a:t>Regras de entrada</a:t>
              </a:r>
            </a:p>
            <a:p>
              <a:pPr rtl="0"/>
              <a:r>
                <a:rPr lang="pt-BR" sz="1600" dirty="0">
                  <a:ea typeface="Amazon Ember" panose="020B0603020204020204" pitchFamily="34" charset="0"/>
                  <a:cs typeface="Amazon Ember" panose="020B0603020204020204" pitchFamily="34" charset="0"/>
                </a:rPr>
                <a:t>Permitir:</a:t>
              </a:r>
              <a:r>
                <a:rPr lang="pt-BR" sz="1600" dirty="0">
                  <a:ea typeface="Amazon Ember Light" panose="020B0403020204020204" pitchFamily="34" charset="0"/>
                  <a:cs typeface="Amazon Ember Light" panose="020B0403020204020204" pitchFamily="34" charset="0"/>
                </a:rPr>
                <a:t> HTTP (porta 80) ou HTTPS (porta 443)</a:t>
              </a:r>
            </a:p>
            <a:p>
              <a:pPr rtl="0"/>
              <a:r>
                <a:rPr lang="pt-BR" sz="1600" dirty="0">
                  <a:ea typeface="Amazon Ember" panose="020B0603020204020204" pitchFamily="34" charset="0"/>
                  <a:cs typeface="Amazon Ember" panose="020B0603020204020204" pitchFamily="34" charset="0"/>
                </a:rPr>
                <a:t>Origem</a:t>
              </a:r>
              <a:r>
                <a:rPr lang="pt-BR" sz="1600" dirty="0">
                  <a:ea typeface="Amazon Ember Light" panose="020B0403020204020204" pitchFamily="34" charset="0"/>
                  <a:cs typeface="Amazon Ember Light" panose="020B0403020204020204" pitchFamily="34" charset="0"/>
                </a:rPr>
                <a:t>: 0.0.0.0/0 (qualquer)</a:t>
              </a:r>
            </a:p>
            <a:p>
              <a:pPr rtl="0"/>
              <a:r>
                <a:rPr lang="pt-BR" sz="1600" dirty="0">
                  <a:ea typeface="Amazon Ember" panose="020B0603020204020204" pitchFamily="34" charset="0"/>
                  <a:cs typeface="Amazon Ember" panose="020B0603020204020204" pitchFamily="34" charset="0"/>
                </a:rPr>
                <a:t>Permitir:</a:t>
              </a:r>
              <a:r>
                <a:rPr lang="pt-BR" sz="1600" dirty="0">
                  <a:ea typeface="Amazon Ember Light" panose="020B0403020204020204" pitchFamily="34" charset="0"/>
                  <a:cs typeface="Amazon Ember Light" panose="020B0403020204020204" pitchFamily="34" charset="0"/>
                </a:rPr>
                <a:t> SSH (porta 22) para nível da Web</a:t>
              </a:r>
            </a:p>
            <a:p>
              <a:pPr rtl="0"/>
              <a:r>
                <a:rPr lang="pt-BR" sz="1600" dirty="0">
                  <a:ea typeface="Amazon Ember" panose="020B0603020204020204" pitchFamily="34" charset="0"/>
                  <a:cs typeface="Amazon Ember" panose="020B0603020204020204" pitchFamily="34" charset="0"/>
                </a:rPr>
                <a:t>Origem</a:t>
              </a:r>
              <a:r>
                <a:rPr lang="pt-BR" sz="1600" dirty="0">
                  <a:ea typeface="Amazon Ember Light" panose="020B0403020204020204" pitchFamily="34" charset="0"/>
                  <a:cs typeface="Amazon Ember Light" panose="020B0403020204020204" pitchFamily="34" charset="0"/>
                </a:rPr>
                <a:t>: </a:t>
              </a:r>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intervalo de IP corporativo</a:t>
              </a:r>
            </a:p>
          </p:txBody>
        </p:sp>
        <p:sp>
          <p:nvSpPr>
            <p:cNvPr id="61" name="TextBox 37">
              <a:extLst>
                <a:ext uri="{FF2B5EF4-FFF2-40B4-BE49-F238E27FC236}">
                  <a16:creationId xmlns:a16="http://schemas.microsoft.com/office/drawing/2014/main" id="{3A2CB4D3-BC3A-B14B-B137-C94E636E1B29}"/>
                </a:ext>
              </a:extLst>
            </p:cNvPr>
            <p:cNvSpPr txBox="1">
              <a:spLocks noChangeArrowheads="1"/>
            </p:cNvSpPr>
            <p:nvPr/>
          </p:nvSpPr>
          <p:spPr bwMode="auto">
            <a:xfrm>
              <a:off x="8208348" y="2006985"/>
              <a:ext cx="2796569" cy="1107996"/>
            </a:xfrm>
            <a:prstGeom prst="rect">
              <a:avLst/>
            </a:prstGeom>
            <a:noFill/>
            <a:ln w="9525">
              <a:solidFill>
                <a:schemeClr val="accent1"/>
              </a:solidFill>
              <a:miter lim="800000"/>
              <a:headEnd/>
              <a:tailEnd/>
            </a:ln>
          </p:spPr>
          <p:txBody>
            <a:bodyPr wrap="square" rtlCol="0">
              <a:spAutoFit/>
            </a:bodyPr>
            <a:lstStyle/>
            <a:p>
              <a:pPr rtl="0"/>
              <a:r>
                <a:rPr lang="pt-BR">
                  <a:latin typeface="Amazon Ember" panose="02000000000000000000" pitchFamily="2" charset="0"/>
                  <a:ea typeface="Amazon Ember" panose="02000000000000000000" pitchFamily="2" charset="0"/>
                  <a:cs typeface="Amazon Ember Light" panose="020B0403020204020204" pitchFamily="34" charset="0"/>
                </a:rPr>
                <a:t>Regra de entrada</a:t>
              </a:r>
            </a:p>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Permitir: HTTP (porta 8000) (específico a aplicações)</a:t>
              </a:r>
            </a:p>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Origem: nível da Web</a:t>
              </a:r>
            </a:p>
          </p:txBody>
        </p:sp>
        <p:sp>
          <p:nvSpPr>
            <p:cNvPr id="62" name="TextBox 37">
              <a:extLst>
                <a:ext uri="{FF2B5EF4-FFF2-40B4-BE49-F238E27FC236}">
                  <a16:creationId xmlns:a16="http://schemas.microsoft.com/office/drawing/2014/main" id="{22A05FF4-CA90-F449-AC59-2670EE54D0C6}"/>
                </a:ext>
              </a:extLst>
            </p:cNvPr>
            <p:cNvSpPr txBox="1">
              <a:spLocks noChangeArrowheads="1"/>
            </p:cNvSpPr>
            <p:nvPr/>
          </p:nvSpPr>
          <p:spPr bwMode="auto">
            <a:xfrm>
              <a:off x="8208348" y="3777800"/>
              <a:ext cx="2796569" cy="861774"/>
            </a:xfrm>
            <a:prstGeom prst="rect">
              <a:avLst/>
            </a:prstGeom>
            <a:noFill/>
            <a:ln w="9525">
              <a:solidFill>
                <a:schemeClr val="accent1"/>
              </a:solidFill>
              <a:miter lim="800000"/>
              <a:headEnd/>
              <a:tailEnd/>
            </a:ln>
          </p:spPr>
          <p:txBody>
            <a:bodyPr wrap="square" rtlCol="0">
              <a:spAutoFit/>
            </a:bodyPr>
            <a:lstStyle/>
            <a:p>
              <a:pPr rtl="0"/>
              <a:r>
                <a:rPr lang="pt-BR" dirty="0">
                  <a:latin typeface="Amazon Ember" panose="02000000000000000000" pitchFamily="2" charset="0"/>
                  <a:ea typeface="Amazon Ember" panose="02000000000000000000" pitchFamily="2" charset="0"/>
                  <a:cs typeface="Amazon Ember Light" panose="020B0403020204020204" pitchFamily="34" charset="0"/>
                </a:rPr>
                <a:t>Regra de entrada</a:t>
              </a:r>
            </a:p>
            <a:p>
              <a:pP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Permitir: porta TCP 3306</a:t>
              </a:r>
            </a:p>
            <a:p>
              <a:pP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Origem: nível da aplicação</a:t>
              </a:r>
            </a:p>
          </p:txBody>
        </p:sp>
        <p:sp>
          <p:nvSpPr>
            <p:cNvPr id="66" name="Curved Left Arrow 65">
              <a:extLst>
                <a:ext uri="{FF2B5EF4-FFF2-40B4-BE49-F238E27FC236}">
                  <a16:creationId xmlns:a16="http://schemas.microsoft.com/office/drawing/2014/main" id="{A5C64669-4862-EA40-8F0F-11A1E23B707E}"/>
                </a:ext>
              </a:extLst>
            </p:cNvPr>
            <p:cNvSpPr/>
            <p:nvPr/>
          </p:nvSpPr>
          <p:spPr>
            <a:xfrm>
              <a:off x="7566327" y="1965567"/>
              <a:ext cx="457200" cy="1554480"/>
            </a:xfrm>
            <a:prstGeom prst="curvedLeftArrow">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en-US" sz="240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67" name="Curved Left Arrow 66">
              <a:extLst>
                <a:ext uri="{FF2B5EF4-FFF2-40B4-BE49-F238E27FC236}">
                  <a16:creationId xmlns:a16="http://schemas.microsoft.com/office/drawing/2014/main" id="{B964B5FC-1082-124A-B053-5DB64E4CABAB}"/>
                </a:ext>
              </a:extLst>
            </p:cNvPr>
            <p:cNvSpPr/>
            <p:nvPr/>
          </p:nvSpPr>
          <p:spPr>
            <a:xfrm>
              <a:off x="7566327" y="3625966"/>
              <a:ext cx="457200" cy="1554480"/>
            </a:xfrm>
            <a:prstGeom prst="curvedLeftArrow">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en-US" sz="2400" dirty="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5" name="Arrow: Right 14">
              <a:extLst>
                <a:ext uri="{FF2B5EF4-FFF2-40B4-BE49-F238E27FC236}">
                  <a16:creationId xmlns:a16="http://schemas.microsoft.com/office/drawing/2014/main" id="{EF756B71-3723-4269-8C73-5BE8D64EAD89}"/>
                </a:ext>
              </a:extLst>
            </p:cNvPr>
            <p:cNvSpPr/>
            <p:nvPr/>
          </p:nvSpPr>
          <p:spPr>
            <a:xfrm>
              <a:off x="4480512" y="1742007"/>
              <a:ext cx="914400" cy="274320"/>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53" name="TextBox 37">
              <a:extLst>
                <a:ext uri="{FF2B5EF4-FFF2-40B4-BE49-F238E27FC236}">
                  <a16:creationId xmlns:a16="http://schemas.microsoft.com/office/drawing/2014/main" id="{ADB94B25-8FFC-4066-88CF-F25859723BCD}"/>
                </a:ext>
              </a:extLst>
            </p:cNvPr>
            <p:cNvSpPr txBox="1">
              <a:spLocks noChangeArrowheads="1"/>
            </p:cNvSpPr>
            <p:nvPr/>
          </p:nvSpPr>
          <p:spPr bwMode="auto">
            <a:xfrm>
              <a:off x="253508" y="4433268"/>
              <a:ext cx="3845731" cy="1097280"/>
            </a:xfrm>
            <a:prstGeom prst="rect">
              <a:avLst/>
            </a:prstGeom>
            <a:noFill/>
            <a:ln w="9525">
              <a:solidFill>
                <a:schemeClr val="accent1"/>
              </a:solidFill>
              <a:miter lim="800000"/>
              <a:headEnd/>
              <a:tailEnd/>
            </a:ln>
          </p:spPr>
          <p:txBody>
            <a:bodyPr wrap="square" rtlCol="0">
              <a:spAutoFit/>
            </a:bodyPr>
            <a:lstStyle/>
            <a:p>
              <a:pPr rtl="0"/>
              <a:r>
                <a:rPr lang="pt-BR" sz="1600" dirty="0">
                  <a:latin typeface="Amazon Ember" panose="02000000000000000000" pitchFamily="2" charset="0"/>
                  <a:ea typeface="Amazon Ember" panose="02000000000000000000" pitchFamily="2" charset="0"/>
                  <a:cs typeface="Amazon Ember Light" panose="020B0403020204020204" pitchFamily="34" charset="0"/>
                </a:rPr>
                <a:t>Regra de entrada</a:t>
              </a:r>
            </a:p>
            <a:p>
              <a:pP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Permitir: SSH (porta 22) ao nível do banco de dados Origem: intervalo de IP corporativo</a:t>
              </a:r>
            </a:p>
          </p:txBody>
        </p:sp>
        <p:sp>
          <p:nvSpPr>
            <p:cNvPr id="54" name="Arrow: Right 53">
              <a:extLst>
                <a:ext uri="{FF2B5EF4-FFF2-40B4-BE49-F238E27FC236}">
                  <a16:creationId xmlns:a16="http://schemas.microsoft.com/office/drawing/2014/main" id="{574F7B5F-377F-4E42-85D9-DCE43D319BE4}"/>
                </a:ext>
              </a:extLst>
            </p:cNvPr>
            <p:cNvSpPr/>
            <p:nvPr/>
          </p:nvSpPr>
          <p:spPr>
            <a:xfrm>
              <a:off x="4480512" y="3225626"/>
              <a:ext cx="914400" cy="274320"/>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55" name="TextBox 37">
              <a:extLst>
                <a:ext uri="{FF2B5EF4-FFF2-40B4-BE49-F238E27FC236}">
                  <a16:creationId xmlns:a16="http://schemas.microsoft.com/office/drawing/2014/main" id="{DA315F77-4C0B-468B-998D-5239EFBA1947}"/>
                </a:ext>
              </a:extLst>
            </p:cNvPr>
            <p:cNvSpPr txBox="1">
              <a:spLocks noChangeArrowheads="1"/>
            </p:cNvSpPr>
            <p:nvPr/>
          </p:nvSpPr>
          <p:spPr bwMode="auto">
            <a:xfrm>
              <a:off x="267450" y="2947287"/>
              <a:ext cx="3691675" cy="1097280"/>
            </a:xfrm>
            <a:prstGeom prst="rect">
              <a:avLst/>
            </a:prstGeom>
            <a:noFill/>
            <a:ln w="9525">
              <a:solidFill>
                <a:schemeClr val="accent1"/>
              </a:solidFill>
              <a:miter lim="800000"/>
              <a:headEnd/>
              <a:tailEnd/>
            </a:ln>
          </p:spPr>
          <p:txBody>
            <a:bodyPr wrap="square" rtlCol="0">
              <a:spAutoFit/>
            </a:bodyPr>
            <a:lstStyle/>
            <a:p>
              <a:pPr rtl="0"/>
              <a:r>
                <a:rPr lang="pt-BR" sz="1600">
                  <a:latin typeface="Amazon Ember" panose="02000000000000000000" pitchFamily="2" charset="0"/>
                  <a:ea typeface="Amazon Ember" panose="02000000000000000000" pitchFamily="2" charset="0"/>
                  <a:cs typeface="Amazon Ember Light" panose="020B0403020204020204" pitchFamily="34" charset="0"/>
                </a:rPr>
                <a:t>Regra de entrada</a:t>
              </a:r>
            </a:p>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Permitir: SSH (porta 22) ao nível da aplicação Origem: intervalo de IP corporativo</a:t>
              </a:r>
            </a:p>
          </p:txBody>
        </p:sp>
        <p:sp>
          <p:nvSpPr>
            <p:cNvPr id="56" name="Arrow: Right 55">
              <a:extLst>
                <a:ext uri="{FF2B5EF4-FFF2-40B4-BE49-F238E27FC236}">
                  <a16:creationId xmlns:a16="http://schemas.microsoft.com/office/drawing/2014/main" id="{014E7450-FD03-4017-8599-D09A9F9496CA}"/>
                </a:ext>
              </a:extLst>
            </p:cNvPr>
            <p:cNvSpPr/>
            <p:nvPr/>
          </p:nvSpPr>
          <p:spPr>
            <a:xfrm>
              <a:off x="4480512" y="4711607"/>
              <a:ext cx="914400" cy="274320"/>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9" name="TextBox 18">
              <a:extLst>
                <a:ext uri="{FF2B5EF4-FFF2-40B4-BE49-F238E27FC236}">
                  <a16:creationId xmlns:a16="http://schemas.microsoft.com/office/drawing/2014/main" id="{6CB5507C-20A3-4F88-9A91-5C246034C46B}"/>
                </a:ext>
              </a:extLst>
            </p:cNvPr>
            <p:cNvSpPr txBox="1"/>
            <p:nvPr/>
          </p:nvSpPr>
          <p:spPr>
            <a:xfrm>
              <a:off x="1354756" y="5705908"/>
              <a:ext cx="2343162" cy="584775"/>
            </a:xfrm>
            <a:prstGeom prst="rect">
              <a:avLst/>
            </a:prstGeom>
            <a:solidFill>
              <a:schemeClr val="accent3">
                <a:lumMod val="20000"/>
                <a:lumOff val="80000"/>
              </a:schemeClr>
            </a:solidFill>
          </p:spPr>
          <p:txBody>
            <a:bodyPr wrap="square" rtlCol="0">
              <a:spAutoFit/>
            </a:bodyPr>
            <a:lstStyle/>
            <a:p>
              <a:pPr rtl="0"/>
              <a:r>
                <a:rPr lang="pt-BR" sz="1600" dirty="0">
                  <a:latin typeface="Amazon Ember Light" panose="020B0403020204020204" pitchFamily="34" charset="0"/>
                  <a:ea typeface="Amazon Ember Light" panose="020B0403020204020204" pitchFamily="34" charset="0"/>
                  <a:cs typeface="Amazon Ember Light" panose="020B0403020204020204" pitchFamily="34" charset="0"/>
                </a:rPr>
                <a:t>Todas as outras portas bloqueadas por padrão</a:t>
              </a:r>
            </a:p>
          </p:txBody>
        </p:sp>
      </p:grpSp>
    </p:spTree>
    <p:custDataLst>
      <p:tags r:id="rId1"/>
    </p:custDataLst>
    <p:extLst>
      <p:ext uri="{BB962C8B-B14F-4D97-AF65-F5344CB8AC3E}">
        <p14:creationId xmlns:p14="http://schemas.microsoft.com/office/powerpoint/2010/main" val="14055249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C1919-AEB2-8D4A-800D-22C85958CFE7}"/>
              </a:ext>
            </a:extLst>
          </p:cNvPr>
          <p:cNvSpPr>
            <a:spLocks noGrp="1"/>
          </p:cNvSpPr>
          <p:nvPr>
            <p:ph type="title"/>
          </p:nvPr>
        </p:nvSpPr>
        <p:spPr/>
        <p:txBody>
          <a:bodyPr rtlCol="0"/>
          <a:lstStyle/>
          <a:p>
            <a:pPr rtl="0"/>
            <a:r>
              <a:rPr lang="pt-BR"/>
              <a:t>Listas de controle de acesso à rede (Network ACLs)</a:t>
            </a:r>
          </a:p>
        </p:txBody>
      </p:sp>
      <p:sp>
        <p:nvSpPr>
          <p:cNvPr id="4" name="Content Placeholder 3">
            <a:extLst>
              <a:ext uri="{FF2B5EF4-FFF2-40B4-BE49-F238E27FC236}">
                <a16:creationId xmlns:a16="http://schemas.microsoft.com/office/drawing/2014/main" id="{ACD16E67-232E-452A-87E4-84BD736C8D49}"/>
              </a:ext>
            </a:extLst>
          </p:cNvPr>
          <p:cNvSpPr>
            <a:spLocks noGrp="1"/>
          </p:cNvSpPr>
          <p:nvPr>
            <p:ph idx="1"/>
          </p:nvPr>
        </p:nvSpPr>
        <p:spPr/>
        <p:txBody>
          <a:bodyPr rtlCol="0"/>
          <a:lstStyle/>
          <a:p>
            <a:pPr rtl="0">
              <a:buClr>
                <a:schemeClr val="tx1"/>
              </a:buClr>
            </a:pPr>
            <a:r>
              <a:rPr lang="pt-BR"/>
              <a:t>Atuar no </a:t>
            </a:r>
            <a:r>
              <a:rPr lang="pt-BR">
                <a:solidFill>
                  <a:schemeClr val="accent5"/>
                </a:solidFill>
                <a:latin typeface="Amazon Ember" panose="02000000000000000000" pitchFamily="2" charset="0"/>
                <a:ea typeface="Amazon Ember" panose="02000000000000000000" pitchFamily="2" charset="0"/>
              </a:rPr>
              <a:t>nível da sub-rede</a:t>
            </a:r>
          </a:p>
          <a:p>
            <a:pPr rtl="0">
              <a:buClr>
                <a:schemeClr val="tx1"/>
              </a:buClr>
            </a:pPr>
            <a:r>
              <a:rPr lang="pt-BR">
                <a:solidFill>
                  <a:schemeClr val="accent5"/>
                </a:solidFill>
                <a:latin typeface="Amazon Ember" panose="02000000000000000000" pitchFamily="2" charset="0"/>
                <a:ea typeface="Amazon Ember" panose="02000000000000000000" pitchFamily="2" charset="0"/>
              </a:rPr>
              <a:t>Permitir todo o tráfego de entrada e saída </a:t>
            </a:r>
            <a:r>
              <a:rPr lang="pt-BR"/>
              <a:t>por padrão</a:t>
            </a:r>
          </a:p>
          <a:p>
            <a:pPr rtl="0">
              <a:buClr>
                <a:schemeClr val="tx1"/>
              </a:buClr>
            </a:pPr>
            <a:r>
              <a:rPr lang="pt-BR"/>
              <a:t>São </a:t>
            </a:r>
            <a:r>
              <a:rPr lang="pt-BR">
                <a:solidFill>
                  <a:schemeClr val="accent5"/>
                </a:solidFill>
                <a:latin typeface="Amazon Ember" panose="02000000000000000000" pitchFamily="2" charset="0"/>
                <a:ea typeface="Amazon Ember" panose="02000000000000000000" pitchFamily="2" charset="0"/>
              </a:rPr>
              <a:t>firewalls stateless</a:t>
            </a:r>
            <a:r>
              <a:rPr lang="pt-BR">
                <a:latin typeface="Amazon Ember" panose="02000000000000000000" pitchFamily="2" charset="0"/>
                <a:ea typeface="Amazon Ember" panose="02000000000000000000" pitchFamily="2" charset="0"/>
              </a:rPr>
              <a:t> </a:t>
            </a:r>
            <a:r>
              <a:rPr lang="pt-BR"/>
              <a:t>que exigem regras explícitas para o tráfego de entrada e de saída</a:t>
            </a:r>
          </a:p>
        </p:txBody>
      </p:sp>
      <p:grpSp>
        <p:nvGrpSpPr>
          <p:cNvPr id="9" name="Group 8" descr="architecture diagram of a vpc with a public subnet that contains an ec2 instance and a network access control list.">
            <a:extLst>
              <a:ext uri="{FF2B5EF4-FFF2-40B4-BE49-F238E27FC236}">
                <a16:creationId xmlns:a16="http://schemas.microsoft.com/office/drawing/2014/main" id="{9382A1AA-AF32-46E2-9A44-2A2E68B86405}"/>
              </a:ext>
            </a:extLst>
          </p:cNvPr>
          <p:cNvGrpSpPr/>
          <p:nvPr/>
        </p:nvGrpSpPr>
        <p:grpSpPr>
          <a:xfrm>
            <a:off x="6978765" y="1625496"/>
            <a:ext cx="4756296" cy="2286000"/>
            <a:chOff x="7268698" y="1625496"/>
            <a:chExt cx="4756296" cy="2286000"/>
          </a:xfrm>
        </p:grpSpPr>
        <p:sp>
          <p:nvSpPr>
            <p:cNvPr id="33" name="Rectangle 32">
              <a:extLst>
                <a:ext uri="{FF2B5EF4-FFF2-40B4-BE49-F238E27FC236}">
                  <a16:creationId xmlns:a16="http://schemas.microsoft.com/office/drawing/2014/main" id="{570D820B-E151-4FA3-A019-281CEF063FD4}"/>
                </a:ext>
              </a:extLst>
            </p:cNvPr>
            <p:cNvSpPr/>
            <p:nvPr/>
          </p:nvSpPr>
          <p:spPr>
            <a:xfrm>
              <a:off x="7268698" y="1625496"/>
              <a:ext cx="3108960" cy="228600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p>
          </p:txBody>
        </p:sp>
        <p:pic>
          <p:nvPicPr>
            <p:cNvPr id="34" name="Graphic 33">
              <a:extLst>
                <a:ext uri="{FF2B5EF4-FFF2-40B4-BE49-F238E27FC236}">
                  <a16:creationId xmlns:a16="http://schemas.microsoft.com/office/drawing/2014/main" id="{3F25B496-4ADE-4404-A2E1-99EDEDB93EAE}"/>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7268700" y="1625496"/>
              <a:ext cx="457200" cy="457200"/>
            </a:xfrm>
            <a:prstGeom prst="rect">
              <a:avLst/>
            </a:prstGeom>
          </p:spPr>
        </p:pic>
        <p:pic>
          <p:nvPicPr>
            <p:cNvPr id="35" name="Graphic 34">
              <a:extLst>
                <a:ext uri="{FF2B5EF4-FFF2-40B4-BE49-F238E27FC236}">
                  <a16:creationId xmlns:a16="http://schemas.microsoft.com/office/drawing/2014/main" id="{F5F6437D-D294-4B19-BF96-E0497321BBD1}"/>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8503366" y="2796259"/>
              <a:ext cx="731520" cy="731520"/>
            </a:xfrm>
            <a:prstGeom prst="rect">
              <a:avLst/>
            </a:prstGeom>
          </p:spPr>
        </p:pic>
        <p:pic>
          <p:nvPicPr>
            <p:cNvPr id="36" name="Graphic 35">
              <a:extLst>
                <a:ext uri="{FF2B5EF4-FFF2-40B4-BE49-F238E27FC236}">
                  <a16:creationId xmlns:a16="http://schemas.microsoft.com/office/drawing/2014/main" id="{23087131-1AD1-4E7D-ACDB-CAE997AEA7D4}"/>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9549942" y="2796259"/>
              <a:ext cx="731520" cy="731520"/>
            </a:xfrm>
            <a:prstGeom prst="rect">
              <a:avLst/>
            </a:prstGeom>
          </p:spPr>
        </p:pic>
        <p:sp>
          <p:nvSpPr>
            <p:cNvPr id="37" name="TextBox 36">
              <a:extLst>
                <a:ext uri="{FF2B5EF4-FFF2-40B4-BE49-F238E27FC236}">
                  <a16:creationId xmlns:a16="http://schemas.microsoft.com/office/drawing/2014/main" id="{E67CFC26-BFF6-434B-A9D8-89743C323563}"/>
                </a:ext>
              </a:extLst>
            </p:cNvPr>
            <p:cNvSpPr txBox="1"/>
            <p:nvPr/>
          </p:nvSpPr>
          <p:spPr>
            <a:xfrm>
              <a:off x="10670136" y="3401295"/>
              <a:ext cx="1354858" cy="338554"/>
            </a:xfrm>
            <a:prstGeom prst="rect">
              <a:avLst/>
            </a:prstGeom>
            <a:no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Network ACL</a:t>
              </a:r>
            </a:p>
          </p:txBody>
        </p:sp>
        <p:cxnSp>
          <p:nvCxnSpPr>
            <p:cNvPr id="39" name="Straight Connector 38">
              <a:extLst>
                <a:ext uri="{FF2B5EF4-FFF2-40B4-BE49-F238E27FC236}">
                  <a16:creationId xmlns:a16="http://schemas.microsoft.com/office/drawing/2014/main" id="{9862801A-CFF4-4E47-99BF-E731A69F1170}"/>
                </a:ext>
              </a:extLst>
            </p:cNvPr>
            <p:cNvCxnSpPr>
              <a:cxnSpLocks/>
            </p:cNvCxnSpPr>
            <p:nvPr/>
          </p:nvCxnSpPr>
          <p:spPr>
            <a:xfrm>
              <a:off x="10258800" y="3288503"/>
              <a:ext cx="450246" cy="239276"/>
            </a:xfrm>
            <a:prstGeom prst="line">
              <a:avLst/>
            </a:prstGeom>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388394C3-5A22-4CF2-AC61-2BD438AB6030}"/>
                </a:ext>
              </a:extLst>
            </p:cNvPr>
            <p:cNvSpPr/>
            <p:nvPr/>
          </p:nvSpPr>
          <p:spPr>
            <a:xfrm>
              <a:off x="7824292" y="2185369"/>
              <a:ext cx="2103120" cy="155448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1D8900"/>
                </a:solidFill>
                <a:effectLst/>
                <a:uLnTx/>
                <a:uFillTx/>
                <a:latin typeface="+mj-lt"/>
                <a:ea typeface="+mn-ea"/>
                <a:cs typeface="+mn-cs"/>
              </a:endParaRPr>
            </a:p>
          </p:txBody>
        </p:sp>
        <p:pic>
          <p:nvPicPr>
            <p:cNvPr id="17" name="Graphic 16">
              <a:extLst>
                <a:ext uri="{FF2B5EF4-FFF2-40B4-BE49-F238E27FC236}">
                  <a16:creationId xmlns:a16="http://schemas.microsoft.com/office/drawing/2014/main" id="{41076278-A671-4AF3-8D22-D713DB58B8B3}"/>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7824292" y="2185369"/>
              <a:ext cx="457200" cy="457200"/>
            </a:xfrm>
            <a:prstGeom prst="rect">
              <a:avLst/>
            </a:prstGeom>
          </p:spPr>
        </p:pic>
      </p:grpSp>
      <p:sp>
        <p:nvSpPr>
          <p:cNvPr id="6" name="TextBox 5"/>
          <p:cNvSpPr txBox="1"/>
          <p:nvPr/>
        </p:nvSpPr>
        <p:spPr>
          <a:xfrm>
            <a:off x="7991559" y="2185369"/>
            <a:ext cx="1645920" cy="338554"/>
          </a:xfrm>
          <a:prstGeom prst="rect">
            <a:avLst/>
          </a:prstGeom>
          <a:noFill/>
        </p:spPr>
        <p:txBody>
          <a:bodyPr wrap="square" rtlCol="0">
            <a:spAutoFit/>
          </a:bodyPr>
          <a:lstStyle/>
          <a:p>
            <a:pPr rtl="0"/>
            <a:r>
              <a:rPr lang="pt-BR" sz="1600" kern="0">
                <a:solidFill>
                  <a:srgbClr val="1D8900"/>
                </a:solidFill>
              </a:rPr>
              <a:t> Sub-rede pública</a:t>
            </a:r>
            <a:endParaRPr lang="en-US" sz="16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38374637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C1919-AEB2-8D4A-800D-22C85958CFE7}"/>
              </a:ext>
            </a:extLst>
          </p:cNvPr>
          <p:cNvSpPr>
            <a:spLocks noGrp="1"/>
          </p:cNvSpPr>
          <p:nvPr>
            <p:ph type="title"/>
          </p:nvPr>
        </p:nvSpPr>
        <p:spPr/>
        <p:txBody>
          <a:bodyPr rtlCol="0"/>
          <a:lstStyle/>
          <a:p>
            <a:pPr rtl="0"/>
            <a:r>
              <a:rPr lang="pt-BR"/>
              <a:t>Network ACLs personalizadas</a:t>
            </a:r>
          </a:p>
        </p:txBody>
      </p:sp>
      <p:sp>
        <p:nvSpPr>
          <p:cNvPr id="10" name="TextBox 9">
            <a:extLst>
              <a:ext uri="{FF2B5EF4-FFF2-40B4-BE49-F238E27FC236}">
                <a16:creationId xmlns:a16="http://schemas.microsoft.com/office/drawing/2014/main" id="{DEBF5C83-3FE8-C543-884D-5F1D1DA56A64}"/>
              </a:ext>
            </a:extLst>
          </p:cNvPr>
          <p:cNvSpPr txBox="1"/>
          <p:nvPr/>
        </p:nvSpPr>
        <p:spPr>
          <a:xfrm>
            <a:off x="2987040" y="1703627"/>
            <a:ext cx="6217920" cy="830997"/>
          </a:xfrm>
          <a:prstGeom prst="rect">
            <a:avLst/>
          </a:prstGeom>
          <a:noFill/>
        </p:spPr>
        <p:txBody>
          <a:bodyPr wrap="square" rtlCol="0">
            <a:spAutoFit/>
          </a:bodyPr>
          <a:lstStyle/>
          <a:p>
            <a:pPr algn="ctr" rtl="0"/>
            <a:r>
              <a:rPr lang="pt-BR" sz="2400">
                <a:solidFill>
                  <a:schemeClr val="tx1">
                    <a:lumMod val="85000"/>
                    <a:lumOff val="15000"/>
                  </a:schemeClr>
                </a:solidFill>
                <a:ea typeface="Amazon Ember" panose="020B0603020204020204" pitchFamily="34" charset="0"/>
                <a:cs typeface="Amazon Ember" panose="020B0603020204020204" pitchFamily="34" charset="0"/>
              </a:rPr>
              <a:t>Recomendáveis apenas para</a:t>
            </a:r>
            <a:endParaRPr lang="en-US" sz="2400" dirty="0">
              <a:solidFill>
                <a:schemeClr val="tx1">
                  <a:lumMod val="85000"/>
                  <a:lumOff val="15000"/>
                </a:schemeClr>
              </a:solidFill>
              <a:ea typeface="Amazon Ember" panose="020B0603020204020204" pitchFamily="34" charset="0"/>
              <a:cs typeface="Amazon Ember" panose="020B0603020204020204" pitchFamily="34" charset="0"/>
            </a:endParaRPr>
          </a:p>
          <a:p>
            <a:pPr algn="ctr" rtl="0"/>
            <a:r>
              <a:rPr lang="pt-BR" sz="2400">
                <a:solidFill>
                  <a:schemeClr val="accent5"/>
                </a:solidFill>
                <a:latin typeface="Amazon Ember" panose="02000000000000000000" pitchFamily="2" charset="0"/>
                <a:ea typeface="Amazon Ember" panose="02000000000000000000" pitchFamily="2" charset="0"/>
                <a:cs typeface="Amazon Ember" panose="020B0603020204020204" pitchFamily="34" charset="0"/>
              </a:rPr>
              <a:t>requisitos específicos de segurança de rede</a:t>
            </a:r>
          </a:p>
        </p:txBody>
      </p:sp>
      <p:grpSp>
        <p:nvGrpSpPr>
          <p:cNvPr id="14" name="Group 13" descr="architecture diagram of a vpc with a public subnet that contains an ec2 instance and a network access control list.">
            <a:extLst>
              <a:ext uri="{FF2B5EF4-FFF2-40B4-BE49-F238E27FC236}">
                <a16:creationId xmlns:a16="http://schemas.microsoft.com/office/drawing/2014/main" id="{76465E93-0E5B-48F9-B1C8-EF0EB36ADCF8}"/>
              </a:ext>
            </a:extLst>
          </p:cNvPr>
          <p:cNvGrpSpPr/>
          <p:nvPr/>
        </p:nvGrpSpPr>
        <p:grpSpPr>
          <a:xfrm>
            <a:off x="1805457" y="3357833"/>
            <a:ext cx="3108960" cy="2286000"/>
            <a:chOff x="7268698" y="1625496"/>
            <a:chExt cx="3108960" cy="2286000"/>
          </a:xfrm>
        </p:grpSpPr>
        <p:sp>
          <p:nvSpPr>
            <p:cNvPr id="15" name="Rectangle 14">
              <a:extLst>
                <a:ext uri="{FF2B5EF4-FFF2-40B4-BE49-F238E27FC236}">
                  <a16:creationId xmlns:a16="http://schemas.microsoft.com/office/drawing/2014/main" id="{94745D3C-C7DF-45C1-A9F1-C6634EB44D31}"/>
                </a:ext>
              </a:extLst>
            </p:cNvPr>
            <p:cNvSpPr/>
            <p:nvPr/>
          </p:nvSpPr>
          <p:spPr>
            <a:xfrm>
              <a:off x="7268698" y="1625496"/>
              <a:ext cx="3108960" cy="228600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p>
          </p:txBody>
        </p:sp>
        <p:pic>
          <p:nvPicPr>
            <p:cNvPr id="16" name="Graphic 15">
              <a:extLst>
                <a:ext uri="{FF2B5EF4-FFF2-40B4-BE49-F238E27FC236}">
                  <a16:creationId xmlns:a16="http://schemas.microsoft.com/office/drawing/2014/main" id="{B3A9B931-C6C0-4311-B172-F59450021473}"/>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7268700" y="1625496"/>
              <a:ext cx="457200" cy="457200"/>
            </a:xfrm>
            <a:prstGeom prst="rect">
              <a:avLst/>
            </a:prstGeom>
          </p:spPr>
        </p:pic>
        <p:pic>
          <p:nvPicPr>
            <p:cNvPr id="17" name="Graphic 16">
              <a:extLst>
                <a:ext uri="{FF2B5EF4-FFF2-40B4-BE49-F238E27FC236}">
                  <a16:creationId xmlns:a16="http://schemas.microsoft.com/office/drawing/2014/main" id="{7C557277-29D5-434F-91AA-4CC9294ACEE7}"/>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8503366" y="2796259"/>
              <a:ext cx="731520" cy="731520"/>
            </a:xfrm>
            <a:prstGeom prst="rect">
              <a:avLst/>
            </a:prstGeom>
          </p:spPr>
        </p:pic>
        <p:pic>
          <p:nvPicPr>
            <p:cNvPr id="18" name="Graphic 17">
              <a:extLst>
                <a:ext uri="{FF2B5EF4-FFF2-40B4-BE49-F238E27FC236}">
                  <a16:creationId xmlns:a16="http://schemas.microsoft.com/office/drawing/2014/main" id="{DB13B51E-7B12-4FC3-9D11-EEBF3AF54066}"/>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9549942" y="2796259"/>
              <a:ext cx="731520" cy="731520"/>
            </a:xfrm>
            <a:prstGeom prst="rect">
              <a:avLst/>
            </a:prstGeom>
          </p:spPr>
        </p:pic>
        <p:sp>
          <p:nvSpPr>
            <p:cNvPr id="21" name="Rectangle 20">
              <a:extLst>
                <a:ext uri="{FF2B5EF4-FFF2-40B4-BE49-F238E27FC236}">
                  <a16:creationId xmlns:a16="http://schemas.microsoft.com/office/drawing/2014/main" id="{4FDD972E-EFB2-4AE0-99F8-8C172FF7C6A3}"/>
                </a:ext>
              </a:extLst>
            </p:cNvPr>
            <p:cNvSpPr/>
            <p:nvPr/>
          </p:nvSpPr>
          <p:spPr>
            <a:xfrm>
              <a:off x="7824292" y="2185369"/>
              <a:ext cx="2103120" cy="155448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1D8900"/>
                </a:solidFill>
                <a:effectLst/>
                <a:uLnTx/>
                <a:uFillTx/>
                <a:latin typeface="+mj-lt"/>
                <a:ea typeface="+mn-ea"/>
                <a:cs typeface="+mn-cs"/>
              </a:endParaRPr>
            </a:p>
          </p:txBody>
        </p:sp>
        <p:pic>
          <p:nvPicPr>
            <p:cNvPr id="22" name="Graphic 21">
              <a:extLst>
                <a:ext uri="{FF2B5EF4-FFF2-40B4-BE49-F238E27FC236}">
                  <a16:creationId xmlns:a16="http://schemas.microsoft.com/office/drawing/2014/main" id="{BC830332-DAC7-4E73-AB22-87BE2711645D}"/>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7824292" y="2185369"/>
              <a:ext cx="457200" cy="457200"/>
            </a:xfrm>
            <a:prstGeom prst="rect">
              <a:avLst/>
            </a:prstGeom>
          </p:spPr>
        </p:pic>
      </p:grpSp>
      <p:sp>
        <p:nvSpPr>
          <p:cNvPr id="37" name="TextBox 36">
            <a:extLst>
              <a:ext uri="{FF2B5EF4-FFF2-40B4-BE49-F238E27FC236}">
                <a16:creationId xmlns:a16="http://schemas.microsoft.com/office/drawing/2014/main" id="{23CD14D2-A2D0-7C44-B519-EA65C835E588}"/>
              </a:ext>
            </a:extLst>
          </p:cNvPr>
          <p:cNvSpPr txBox="1"/>
          <p:nvPr/>
        </p:nvSpPr>
        <p:spPr>
          <a:xfrm>
            <a:off x="5539738" y="3069672"/>
            <a:ext cx="6233162" cy="2585323"/>
          </a:xfrm>
          <a:prstGeom prst="rect">
            <a:avLst/>
          </a:prstGeom>
          <a:noFill/>
          <a:ln>
            <a:noFill/>
          </a:ln>
        </p:spPr>
        <p:txBody>
          <a:bodyPr wrap="square" rtlCol="0">
            <a:spAutoFit/>
          </a:bodyPr>
          <a:lstStyle/>
          <a:p>
            <a:pPr algn="ctr" rtl="0"/>
            <a:r>
              <a:rPr lang="pt-BR">
                <a:latin typeface="Amazon Ember" panose="02000000000000000000" pitchFamily="2" charset="0"/>
                <a:ea typeface="Amazon Ember" panose="02000000000000000000" pitchFamily="2" charset="0"/>
                <a:cs typeface="Amazon Ember" panose="020B0603020204020204" pitchFamily="34" charset="0"/>
              </a:rPr>
              <a:t>Nacl-11223344</a:t>
            </a:r>
          </a:p>
          <a:p>
            <a:pPr algn="ctr" rtl="0"/>
            <a:endParaRPr lang="en-US" b="1" dirty="0">
              <a:ea typeface="Amazon Ember" panose="020B0603020204020204" pitchFamily="34" charset="0"/>
              <a:cs typeface="Amazon Ember" panose="020B0603020204020204" pitchFamily="34" charset="0"/>
            </a:endParaRPr>
          </a:p>
          <a:p>
            <a:pPr algn="ctr" rtl="0"/>
            <a:r>
              <a:rPr lang="pt-BR">
                <a:ea typeface="Amazon Ember" panose="020B0603020204020204" pitchFamily="34" charset="0"/>
                <a:cs typeface="Amazon Ember" panose="020B0603020204020204" pitchFamily="34" charset="0"/>
              </a:rPr>
              <a:t>Entrada:</a:t>
            </a:r>
            <a:endParaRPr lang="en-US" b="1" dirty="0">
              <a:solidFill>
                <a:srgbClr val="0070C0"/>
              </a:solidFill>
              <a:ea typeface="Amazon Ember" panose="020B0603020204020204" pitchFamily="34" charset="0"/>
              <a:cs typeface="Amazon Ember" panose="020B0603020204020204" pitchFamily="34" charset="0"/>
            </a:endParaRPr>
          </a:p>
          <a:p>
            <a:pPr algn="ctr" rtl="0"/>
            <a:r>
              <a:rPr lang="pt-BR">
                <a:solidFill>
                  <a:schemeClr val="accent1">
                    <a:lumMod val="75000"/>
                  </a:schemeClr>
                </a:solidFill>
                <a:ea typeface="Amazon Ember" panose="020B0603020204020204" pitchFamily="34" charset="0"/>
                <a:cs typeface="Amazon Ember" panose="020B0603020204020204" pitchFamily="34" charset="0"/>
              </a:rPr>
              <a:t>Regras nº 100: SSH 172.31.1.2/32 </a:t>
            </a:r>
            <a:r>
              <a:rPr lang="pt-BR">
                <a:solidFill>
                  <a:schemeClr val="accent5"/>
                </a:solidFill>
                <a:latin typeface="Amazon Ember" panose="02000000000000000000" pitchFamily="2" charset="0"/>
                <a:ea typeface="Amazon Ember" panose="02000000000000000000" pitchFamily="2" charset="0"/>
                <a:cs typeface="Amazon Ember" panose="020B0603020204020204" pitchFamily="34" charset="0"/>
              </a:rPr>
              <a:t>PERMITIR</a:t>
            </a:r>
          </a:p>
          <a:p>
            <a:pPr algn="ctr" rtl="0"/>
            <a:r>
              <a:rPr lang="pt-BR">
                <a:solidFill>
                  <a:schemeClr val="accent1">
                    <a:lumMod val="75000"/>
                  </a:schemeClr>
                </a:solidFill>
                <a:ea typeface="Amazon Ember" panose="020B0603020204020204" pitchFamily="34" charset="0"/>
                <a:cs typeface="Amazon Ember" panose="020B0603020204020204" pitchFamily="34" charset="0"/>
              </a:rPr>
              <a:t>Regras nº *: TODO o tráfego 0.0.0.0/0 </a:t>
            </a:r>
            <a:r>
              <a:rPr lang="pt-BR">
                <a:solidFill>
                  <a:schemeClr val="accent6"/>
                </a:solidFill>
                <a:latin typeface="Amazon Ember" panose="02000000000000000000" pitchFamily="2" charset="0"/>
                <a:ea typeface="Amazon Ember" panose="02000000000000000000" pitchFamily="2" charset="0"/>
                <a:cs typeface="Amazon Ember" panose="020B0603020204020204" pitchFamily="34" charset="0"/>
              </a:rPr>
              <a:t>NEGAR</a:t>
            </a:r>
          </a:p>
          <a:p>
            <a:pPr algn="ctr" rtl="0"/>
            <a:endParaRPr lang="en-US" dirty="0">
              <a:solidFill>
                <a:schemeClr val="accent1">
                  <a:lumMod val="75000"/>
                </a:schemeClr>
              </a:solidFill>
              <a:ea typeface="Amazon Ember" panose="020B0603020204020204" pitchFamily="34" charset="0"/>
              <a:cs typeface="Amazon Ember" panose="020B0603020204020204" pitchFamily="34" charset="0"/>
            </a:endParaRPr>
          </a:p>
          <a:p>
            <a:pPr algn="ctr" rtl="0"/>
            <a:r>
              <a:rPr lang="pt-BR">
                <a:ea typeface="Amazon Ember" panose="020B0603020204020204" pitchFamily="34" charset="0"/>
                <a:cs typeface="Amazon Ember" panose="020B0603020204020204" pitchFamily="34" charset="0"/>
              </a:rPr>
              <a:t>Saída:</a:t>
            </a:r>
            <a:endParaRPr lang="en-US" b="1" dirty="0">
              <a:solidFill>
                <a:schemeClr val="accent1"/>
              </a:solidFill>
              <a:ea typeface="Amazon Ember" panose="020B0603020204020204" pitchFamily="34" charset="0"/>
              <a:cs typeface="Amazon Ember" panose="020B0603020204020204" pitchFamily="34" charset="0"/>
            </a:endParaRPr>
          </a:p>
          <a:p>
            <a:pPr algn="ctr" rtl="0"/>
            <a:r>
              <a:rPr lang="pt-BR">
                <a:solidFill>
                  <a:schemeClr val="accent1">
                    <a:lumMod val="75000"/>
                  </a:schemeClr>
                </a:solidFill>
                <a:ea typeface="Amazon Ember" panose="020B0603020204020204" pitchFamily="34" charset="0"/>
                <a:cs typeface="Amazon Ember" panose="020B0603020204020204" pitchFamily="34" charset="0"/>
              </a:rPr>
              <a:t>Regras nº 100: TCP personalizado 172.31.1.2/31 </a:t>
            </a:r>
            <a:r>
              <a:rPr lang="pt-BR">
                <a:solidFill>
                  <a:schemeClr val="accent5"/>
                </a:solidFill>
                <a:latin typeface="Amazon Ember" panose="02000000000000000000" pitchFamily="2" charset="0"/>
                <a:ea typeface="Amazon Ember" panose="02000000000000000000" pitchFamily="2" charset="0"/>
                <a:cs typeface="Amazon Ember" panose="020B0603020204020204" pitchFamily="34" charset="0"/>
              </a:rPr>
              <a:t>PERMITIR</a:t>
            </a:r>
          </a:p>
          <a:p>
            <a:pPr algn="ctr" rtl="0"/>
            <a:r>
              <a:rPr lang="pt-BR">
                <a:solidFill>
                  <a:schemeClr val="accent1">
                    <a:lumMod val="75000"/>
                  </a:schemeClr>
                </a:solidFill>
                <a:ea typeface="Amazon Ember" panose="020B0603020204020204" pitchFamily="34" charset="0"/>
                <a:cs typeface="Amazon Ember" panose="020B0603020204020204" pitchFamily="34" charset="0"/>
              </a:rPr>
              <a:t>Regras nº *: todo o tráfego 0.0.0.0/0 </a:t>
            </a:r>
            <a:r>
              <a:rPr lang="pt-BR">
                <a:solidFill>
                  <a:schemeClr val="accent6"/>
                </a:solidFill>
                <a:latin typeface="Amazon Ember" panose="02000000000000000000" pitchFamily="2" charset="0"/>
                <a:ea typeface="Amazon Ember" panose="02000000000000000000" pitchFamily="2" charset="0"/>
                <a:cs typeface="Amazon Ember" panose="020B0603020204020204" pitchFamily="34" charset="0"/>
              </a:rPr>
              <a:t>NEGAR</a:t>
            </a:r>
          </a:p>
        </p:txBody>
      </p:sp>
      <p:sp>
        <p:nvSpPr>
          <p:cNvPr id="5" name="TextBox 4"/>
          <p:cNvSpPr txBox="1"/>
          <p:nvPr/>
        </p:nvSpPr>
        <p:spPr>
          <a:xfrm>
            <a:off x="2818251" y="3917706"/>
            <a:ext cx="1477131" cy="338554"/>
          </a:xfrm>
          <a:prstGeom prst="rect">
            <a:avLst/>
          </a:prstGeom>
          <a:noFill/>
        </p:spPr>
        <p:txBody>
          <a:bodyPr wrap="square" rtlCol="0">
            <a:spAutoFit/>
          </a:bodyPr>
          <a:lstStyle/>
          <a:p>
            <a:pPr rtl="0"/>
            <a:r>
              <a:rPr lang="pt-BR" sz="1600" kern="0">
                <a:solidFill>
                  <a:srgbClr val="1D8900"/>
                </a:solidFill>
              </a:rPr>
              <a:t> Sub-rede pública</a:t>
            </a:r>
            <a:endParaRPr lang="en-US" sz="16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5332492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363EB-542B-2B4A-AE4A-DC17E4C33A0A}"/>
              </a:ext>
            </a:extLst>
          </p:cNvPr>
          <p:cNvSpPr>
            <a:spLocks noGrp="1"/>
          </p:cNvSpPr>
          <p:nvPr>
            <p:ph type="title"/>
          </p:nvPr>
        </p:nvSpPr>
        <p:spPr/>
        <p:txBody>
          <a:bodyPr rtlCol="0"/>
          <a:lstStyle/>
          <a:p>
            <a:pPr rtl="0"/>
            <a:r>
              <a:rPr lang="pt-BR"/>
              <a:t>Estruturar sua infraestrutura com várias camadas de defesa</a:t>
            </a:r>
          </a:p>
        </p:txBody>
      </p:sp>
      <p:grpSp>
        <p:nvGrpSpPr>
          <p:cNvPr id="20" name="Group 19" descr="architecture diagram of a vpc that has an internet gateway, route table, network access control list, subnet, two security groups, and two ec2 instances. there is a left-facing arrow and a right-facing arrow between the internet gateway and the route table, between the route table and the network access control list, between the network access control list and the subnet, between the subnet and each security group, and between each security group and their ec2 instance.">
            <a:extLst>
              <a:ext uri="{FF2B5EF4-FFF2-40B4-BE49-F238E27FC236}">
                <a16:creationId xmlns:a16="http://schemas.microsoft.com/office/drawing/2014/main" id="{13D092B3-AA69-4D6F-B55F-C3E92C9A3FEC}"/>
              </a:ext>
            </a:extLst>
          </p:cNvPr>
          <p:cNvGrpSpPr/>
          <p:nvPr/>
        </p:nvGrpSpPr>
        <p:grpSpPr>
          <a:xfrm>
            <a:off x="67198" y="2464205"/>
            <a:ext cx="11962841" cy="2916177"/>
            <a:chOff x="67198" y="2464205"/>
            <a:chExt cx="11962841" cy="2916177"/>
          </a:xfrm>
        </p:grpSpPr>
        <p:sp>
          <p:nvSpPr>
            <p:cNvPr id="38" name="Rectangle 37">
              <a:extLst>
                <a:ext uri="{FF2B5EF4-FFF2-40B4-BE49-F238E27FC236}">
                  <a16:creationId xmlns:a16="http://schemas.microsoft.com/office/drawing/2014/main" id="{2D4F2C15-FB05-4326-B350-C5F6E4381894}"/>
                </a:ext>
              </a:extLst>
            </p:cNvPr>
            <p:cNvSpPr/>
            <p:nvPr/>
          </p:nvSpPr>
          <p:spPr>
            <a:xfrm>
              <a:off x="5360744" y="2999380"/>
              <a:ext cx="1765300" cy="182880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nvGrpSpPr>
            <p:cNvPr id="10" name="Group 9">
              <a:extLst>
                <a:ext uri="{FF2B5EF4-FFF2-40B4-BE49-F238E27FC236}">
                  <a16:creationId xmlns:a16="http://schemas.microsoft.com/office/drawing/2014/main" id="{0C5E6804-644B-47BB-8220-9F1D9D56C84A}"/>
                </a:ext>
              </a:extLst>
            </p:cNvPr>
            <p:cNvGrpSpPr/>
            <p:nvPr/>
          </p:nvGrpSpPr>
          <p:grpSpPr>
            <a:xfrm>
              <a:off x="9727595" y="3106521"/>
              <a:ext cx="640080" cy="134517"/>
              <a:chOff x="8916980" y="3374332"/>
              <a:chExt cx="640080" cy="134517"/>
            </a:xfrm>
          </p:grpSpPr>
          <p:cxnSp>
            <p:nvCxnSpPr>
              <p:cNvPr id="51" name="Straight Arrow Connector 50">
                <a:extLst>
                  <a:ext uri="{FF2B5EF4-FFF2-40B4-BE49-F238E27FC236}">
                    <a16:creationId xmlns:a16="http://schemas.microsoft.com/office/drawing/2014/main" id="{5A985BF8-6EAE-CA40-A72C-F10CCB3BFC8F}"/>
                  </a:ext>
                </a:extLst>
              </p:cNvPr>
              <p:cNvCxnSpPr/>
              <p:nvPr/>
            </p:nvCxnSpPr>
            <p:spPr>
              <a:xfrm>
                <a:off x="8916980" y="3374332"/>
                <a:ext cx="640080"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64917AF6-2EEE-1641-904D-624A47684E76}"/>
                  </a:ext>
                </a:extLst>
              </p:cNvPr>
              <p:cNvCxnSpPr>
                <a:cxnSpLocks/>
              </p:cNvCxnSpPr>
              <p:nvPr/>
            </p:nvCxnSpPr>
            <p:spPr>
              <a:xfrm flipH="1">
                <a:off x="8916980" y="3508849"/>
                <a:ext cx="640080"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4E7B9B25-42D2-4F64-96DE-B158F3A892A0}"/>
                </a:ext>
              </a:extLst>
            </p:cNvPr>
            <p:cNvGrpSpPr/>
            <p:nvPr/>
          </p:nvGrpSpPr>
          <p:grpSpPr>
            <a:xfrm>
              <a:off x="7370083" y="3368995"/>
              <a:ext cx="640080" cy="139854"/>
              <a:chOff x="6869534" y="3629990"/>
              <a:chExt cx="640080" cy="139854"/>
            </a:xfrm>
          </p:grpSpPr>
          <p:cxnSp>
            <p:nvCxnSpPr>
              <p:cNvPr id="50" name="Straight Arrow Connector 49">
                <a:extLst>
                  <a:ext uri="{FF2B5EF4-FFF2-40B4-BE49-F238E27FC236}">
                    <a16:creationId xmlns:a16="http://schemas.microsoft.com/office/drawing/2014/main" id="{D192EB1E-1726-6747-B689-9B3C5F07CC0F}"/>
                  </a:ext>
                </a:extLst>
              </p:cNvPr>
              <p:cNvCxnSpPr/>
              <p:nvPr/>
            </p:nvCxnSpPr>
            <p:spPr>
              <a:xfrm>
                <a:off x="6869534" y="3629990"/>
                <a:ext cx="640080"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3B51C889-E836-5B4F-822D-B01741C4A48D}"/>
                  </a:ext>
                </a:extLst>
              </p:cNvPr>
              <p:cNvCxnSpPr>
                <a:cxnSpLocks/>
              </p:cNvCxnSpPr>
              <p:nvPr/>
            </p:nvCxnSpPr>
            <p:spPr>
              <a:xfrm flipH="1">
                <a:off x="6869534" y="3769844"/>
                <a:ext cx="640080"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27A30CBA-C01F-498B-B018-AF38A3AD8BDA}"/>
                </a:ext>
              </a:extLst>
            </p:cNvPr>
            <p:cNvSpPr/>
            <p:nvPr/>
          </p:nvSpPr>
          <p:spPr>
            <a:xfrm>
              <a:off x="784799" y="2464205"/>
              <a:ext cx="11083646" cy="2916177"/>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35" name="Graphic 34">
              <a:extLst>
                <a:ext uri="{FF2B5EF4-FFF2-40B4-BE49-F238E27FC236}">
                  <a16:creationId xmlns:a16="http://schemas.microsoft.com/office/drawing/2014/main" id="{D4BF7CFF-FE8A-492D-8D1E-28AFD1DE4FEC}"/>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784800" y="2464206"/>
              <a:ext cx="457200" cy="457200"/>
            </a:xfrm>
            <a:prstGeom prst="rect">
              <a:avLst/>
            </a:prstGeom>
          </p:spPr>
        </p:pic>
        <p:sp>
          <p:nvSpPr>
            <p:cNvPr id="36" name="Rectangle 35">
              <a:extLst>
                <a:ext uri="{FF2B5EF4-FFF2-40B4-BE49-F238E27FC236}">
                  <a16:creationId xmlns:a16="http://schemas.microsoft.com/office/drawing/2014/main" id="{AC1C0217-C302-4489-B47D-D6D0013A70D1}"/>
                </a:ext>
              </a:extLst>
            </p:cNvPr>
            <p:cNvSpPr/>
            <p:nvPr/>
          </p:nvSpPr>
          <p:spPr>
            <a:xfrm>
              <a:off x="8228817" y="2625139"/>
              <a:ext cx="1247020" cy="109728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Grupo de segurança</a:t>
              </a:r>
            </a:p>
          </p:txBody>
        </p:sp>
        <p:sp>
          <p:nvSpPr>
            <p:cNvPr id="37" name="Rectangle 36">
              <a:extLst>
                <a:ext uri="{FF2B5EF4-FFF2-40B4-BE49-F238E27FC236}">
                  <a16:creationId xmlns:a16="http://schemas.microsoft.com/office/drawing/2014/main" id="{DBB483C0-6C46-4795-967C-1580EA7C8567}"/>
                </a:ext>
              </a:extLst>
            </p:cNvPr>
            <p:cNvSpPr/>
            <p:nvPr/>
          </p:nvSpPr>
          <p:spPr>
            <a:xfrm>
              <a:off x="8254202" y="3858018"/>
              <a:ext cx="1221635" cy="109728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Grupo de segurança</a:t>
              </a:r>
            </a:p>
          </p:txBody>
        </p:sp>
        <p:pic>
          <p:nvPicPr>
            <p:cNvPr id="39" name="Graphic 38">
              <a:extLst>
                <a:ext uri="{FF2B5EF4-FFF2-40B4-BE49-F238E27FC236}">
                  <a16:creationId xmlns:a16="http://schemas.microsoft.com/office/drawing/2014/main" id="{0727B0E7-B4F7-45E9-B80F-91E5D0794E55}"/>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5360744" y="2999380"/>
              <a:ext cx="457200" cy="457200"/>
            </a:xfrm>
            <a:prstGeom prst="rect">
              <a:avLst/>
            </a:prstGeom>
          </p:spPr>
        </p:pic>
        <p:grpSp>
          <p:nvGrpSpPr>
            <p:cNvPr id="16" name="Group 15">
              <a:extLst>
                <a:ext uri="{FF2B5EF4-FFF2-40B4-BE49-F238E27FC236}">
                  <a16:creationId xmlns:a16="http://schemas.microsoft.com/office/drawing/2014/main" id="{0E8C35B7-87EF-4A4E-82EC-E850555A4E4A}"/>
                </a:ext>
              </a:extLst>
            </p:cNvPr>
            <p:cNvGrpSpPr/>
            <p:nvPr/>
          </p:nvGrpSpPr>
          <p:grpSpPr>
            <a:xfrm>
              <a:off x="566145" y="3674718"/>
              <a:ext cx="4550124" cy="469900"/>
              <a:chOff x="566145" y="3623068"/>
              <a:chExt cx="4550124" cy="469900"/>
            </a:xfrm>
          </p:grpSpPr>
          <p:grpSp>
            <p:nvGrpSpPr>
              <p:cNvPr id="5" name="Group 4">
                <a:extLst>
                  <a:ext uri="{FF2B5EF4-FFF2-40B4-BE49-F238E27FC236}">
                    <a16:creationId xmlns:a16="http://schemas.microsoft.com/office/drawing/2014/main" id="{403CB0E0-5974-4F76-9ECA-86BEE1C5C37A}"/>
                  </a:ext>
                </a:extLst>
              </p:cNvPr>
              <p:cNvGrpSpPr/>
              <p:nvPr/>
            </p:nvGrpSpPr>
            <p:grpSpPr>
              <a:xfrm>
                <a:off x="1280082" y="3749160"/>
                <a:ext cx="640080" cy="288096"/>
                <a:chOff x="1255530" y="3839751"/>
                <a:chExt cx="640080" cy="288096"/>
              </a:xfrm>
            </p:grpSpPr>
            <p:cxnSp>
              <p:nvCxnSpPr>
                <p:cNvPr id="187" name="Straight Arrow Connector 186">
                  <a:extLst>
                    <a:ext uri="{FF2B5EF4-FFF2-40B4-BE49-F238E27FC236}">
                      <a16:creationId xmlns:a16="http://schemas.microsoft.com/office/drawing/2014/main" id="{D4F3FF84-4A44-2A47-BD34-FE2494D56845}"/>
                    </a:ext>
                  </a:extLst>
                </p:cNvPr>
                <p:cNvCxnSpPr/>
                <p:nvPr/>
              </p:nvCxnSpPr>
              <p:spPr>
                <a:xfrm>
                  <a:off x="1255530" y="3839751"/>
                  <a:ext cx="640080"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Straight Arrow Connector 187">
                  <a:extLst>
                    <a:ext uri="{FF2B5EF4-FFF2-40B4-BE49-F238E27FC236}">
                      <a16:creationId xmlns:a16="http://schemas.microsoft.com/office/drawing/2014/main" id="{91A866C0-D87D-9E46-96A6-31271A477C6D}"/>
                    </a:ext>
                  </a:extLst>
                </p:cNvPr>
                <p:cNvCxnSpPr>
                  <a:cxnSpLocks/>
                </p:cNvCxnSpPr>
                <p:nvPr/>
              </p:nvCxnSpPr>
              <p:spPr>
                <a:xfrm flipH="1">
                  <a:off x="1255530" y="4127847"/>
                  <a:ext cx="640080"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04236CD8-DB6D-4150-A0AD-6B423D4C17E7}"/>
                  </a:ext>
                </a:extLst>
              </p:cNvPr>
              <p:cNvGrpSpPr/>
              <p:nvPr/>
            </p:nvGrpSpPr>
            <p:grpSpPr>
              <a:xfrm>
                <a:off x="4476189" y="3749160"/>
                <a:ext cx="640080" cy="288096"/>
                <a:chOff x="4234323" y="3839751"/>
                <a:chExt cx="640080" cy="288096"/>
              </a:xfrm>
            </p:grpSpPr>
            <p:cxnSp>
              <p:nvCxnSpPr>
                <p:cNvPr id="162" name="Straight Arrow Connector 161">
                  <a:extLst>
                    <a:ext uri="{FF2B5EF4-FFF2-40B4-BE49-F238E27FC236}">
                      <a16:creationId xmlns:a16="http://schemas.microsoft.com/office/drawing/2014/main" id="{798A99FF-B3CF-CF4A-96BD-82D4A69EC869}"/>
                    </a:ext>
                  </a:extLst>
                </p:cNvPr>
                <p:cNvCxnSpPr>
                  <a:cxnSpLocks/>
                </p:cNvCxnSpPr>
                <p:nvPr/>
              </p:nvCxnSpPr>
              <p:spPr>
                <a:xfrm flipH="1">
                  <a:off x="4234323" y="4127847"/>
                  <a:ext cx="640080"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52" name="Straight Arrow Connector 151">
                  <a:extLst>
                    <a:ext uri="{FF2B5EF4-FFF2-40B4-BE49-F238E27FC236}">
                      <a16:creationId xmlns:a16="http://schemas.microsoft.com/office/drawing/2014/main" id="{7FE6D7DB-9D46-E744-9B9A-37A9B9BD03CE}"/>
                    </a:ext>
                  </a:extLst>
                </p:cNvPr>
                <p:cNvCxnSpPr/>
                <p:nvPr/>
              </p:nvCxnSpPr>
              <p:spPr>
                <a:xfrm>
                  <a:off x="4234323" y="3839751"/>
                  <a:ext cx="640080"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 name="Group 5">
                <a:extLst>
                  <a:ext uri="{FF2B5EF4-FFF2-40B4-BE49-F238E27FC236}">
                    <a16:creationId xmlns:a16="http://schemas.microsoft.com/office/drawing/2014/main" id="{ACCC4AD8-B893-4F5D-8686-F8C08E477375}"/>
                  </a:ext>
                </a:extLst>
              </p:cNvPr>
              <p:cNvGrpSpPr/>
              <p:nvPr/>
            </p:nvGrpSpPr>
            <p:grpSpPr>
              <a:xfrm>
                <a:off x="2878135" y="3749160"/>
                <a:ext cx="640080" cy="288096"/>
                <a:chOff x="2887476" y="3839751"/>
                <a:chExt cx="640080" cy="288096"/>
              </a:xfrm>
            </p:grpSpPr>
            <p:cxnSp>
              <p:nvCxnSpPr>
                <p:cNvPr id="163" name="Straight Arrow Connector 162">
                  <a:extLst>
                    <a:ext uri="{FF2B5EF4-FFF2-40B4-BE49-F238E27FC236}">
                      <a16:creationId xmlns:a16="http://schemas.microsoft.com/office/drawing/2014/main" id="{86A0BF85-8DA5-D044-B73B-1CE17C6BC150}"/>
                    </a:ext>
                  </a:extLst>
                </p:cNvPr>
                <p:cNvCxnSpPr>
                  <a:cxnSpLocks/>
                </p:cNvCxnSpPr>
                <p:nvPr/>
              </p:nvCxnSpPr>
              <p:spPr>
                <a:xfrm flipH="1">
                  <a:off x="2887476" y="4127847"/>
                  <a:ext cx="640080"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Straight Arrow Connector 150">
                  <a:extLst>
                    <a:ext uri="{FF2B5EF4-FFF2-40B4-BE49-F238E27FC236}">
                      <a16:creationId xmlns:a16="http://schemas.microsoft.com/office/drawing/2014/main" id="{A75CD190-809D-094E-B7D1-8FCC66A0B0B6}"/>
                    </a:ext>
                  </a:extLst>
                </p:cNvPr>
                <p:cNvCxnSpPr/>
                <p:nvPr/>
              </p:nvCxnSpPr>
              <p:spPr>
                <a:xfrm>
                  <a:off x="2887476" y="3839751"/>
                  <a:ext cx="640080"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grpSp>
          <p:pic>
            <p:nvPicPr>
              <p:cNvPr id="40" name="Graphic 39">
                <a:extLst>
                  <a:ext uri="{FF2B5EF4-FFF2-40B4-BE49-F238E27FC236}">
                    <a16:creationId xmlns:a16="http://schemas.microsoft.com/office/drawing/2014/main" id="{0EA76306-18C3-4B8D-8314-247B2C55F057}"/>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566145" y="3623068"/>
                <a:ext cx="469900" cy="469900"/>
              </a:xfrm>
              <a:prstGeom prst="rect">
                <a:avLst/>
              </a:prstGeom>
            </p:spPr>
          </p:pic>
          <p:pic>
            <p:nvPicPr>
              <p:cNvPr id="41" name="Graphic 40">
                <a:extLst>
                  <a:ext uri="{FF2B5EF4-FFF2-40B4-BE49-F238E27FC236}">
                    <a16:creationId xmlns:a16="http://schemas.microsoft.com/office/drawing/2014/main" id="{FB66DAA4-B5DD-4C8E-913F-5C8BBA21B7DD}"/>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2164199" y="3623068"/>
                <a:ext cx="469900" cy="469900"/>
              </a:xfrm>
              <a:prstGeom prst="rect">
                <a:avLst/>
              </a:prstGeom>
            </p:spPr>
          </p:pic>
          <p:pic>
            <p:nvPicPr>
              <p:cNvPr id="42" name="Graphic 41">
                <a:extLst>
                  <a:ext uri="{FF2B5EF4-FFF2-40B4-BE49-F238E27FC236}">
                    <a16:creationId xmlns:a16="http://schemas.microsoft.com/office/drawing/2014/main" id="{686835E1-6A4B-4236-B121-FEB3306B7BD7}"/>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a:off x="3762252" y="3623068"/>
                <a:ext cx="469900" cy="469900"/>
              </a:xfrm>
              <a:prstGeom prst="rect">
                <a:avLst/>
              </a:prstGeom>
            </p:spPr>
          </p:pic>
        </p:grpSp>
        <p:pic>
          <p:nvPicPr>
            <p:cNvPr id="43" name="Graphic 42">
              <a:extLst>
                <a:ext uri="{FF2B5EF4-FFF2-40B4-BE49-F238E27FC236}">
                  <a16:creationId xmlns:a16="http://schemas.microsoft.com/office/drawing/2014/main" id="{2CF90B2A-19AE-4FDE-ACEC-D62DDF0479ED}"/>
                </a:ext>
                <a:ext uri="{C183D7F6-B498-43B3-948B-1728B52AA6E4}">
                  <adec:decorative xmlns:adec="http://schemas.microsoft.com/office/drawing/2017/decorative" xmlns="" val="1"/>
                </a:ext>
              </a:extLst>
            </p:cNvPr>
            <p:cNvPicPr>
              <a:picLocks noChangeAspect="1"/>
            </p:cNvPicPr>
            <p:nvPr/>
          </p:nvPicPr>
          <p:blipFill>
            <a:blip r:embed="rId14">
              <a:extLst>
                <a:ext uri="{96DAC541-7B7A-43D3-8B79-37D633B846F1}">
                  <asvg:svgBlip xmlns:asvg="http://schemas.microsoft.com/office/drawing/2016/SVG/main" xmlns="" r:embed="rId15"/>
                </a:ext>
              </a:extLst>
            </a:blip>
            <a:stretch>
              <a:fillRect/>
            </a:stretch>
          </p:blipFill>
          <p:spPr>
            <a:xfrm>
              <a:off x="10769192" y="2938829"/>
              <a:ext cx="469900" cy="469900"/>
            </a:xfrm>
            <a:prstGeom prst="rect">
              <a:avLst/>
            </a:prstGeom>
          </p:spPr>
        </p:pic>
        <p:pic>
          <p:nvPicPr>
            <p:cNvPr id="44" name="Graphic 43">
              <a:extLst>
                <a:ext uri="{FF2B5EF4-FFF2-40B4-BE49-F238E27FC236}">
                  <a16:creationId xmlns:a16="http://schemas.microsoft.com/office/drawing/2014/main" id="{D1E73861-831E-492E-A896-C75EDB4A5D3B}"/>
                </a:ext>
                <a:ext uri="{C183D7F6-B498-43B3-948B-1728B52AA6E4}">
                  <adec:decorative xmlns:adec="http://schemas.microsoft.com/office/drawing/2017/decorative" xmlns="" val="1"/>
                </a:ext>
              </a:extLst>
            </p:cNvPr>
            <p:cNvPicPr>
              <a:picLocks noChangeAspect="1"/>
            </p:cNvPicPr>
            <p:nvPr/>
          </p:nvPicPr>
          <p:blipFill>
            <a:blip r:embed="rId14">
              <a:extLst>
                <a:ext uri="{96DAC541-7B7A-43D3-8B79-37D633B846F1}">
                  <asvg:svgBlip xmlns:asvg="http://schemas.microsoft.com/office/drawing/2016/SVG/main" xmlns="" r:embed="rId15"/>
                </a:ext>
              </a:extLst>
            </a:blip>
            <a:stretch>
              <a:fillRect/>
            </a:stretch>
          </p:blipFill>
          <p:spPr>
            <a:xfrm>
              <a:off x="10769192" y="4171708"/>
              <a:ext cx="469900" cy="469900"/>
            </a:xfrm>
            <a:prstGeom prst="rect">
              <a:avLst/>
            </a:prstGeom>
          </p:spPr>
        </p:pic>
        <p:sp>
          <p:nvSpPr>
            <p:cNvPr id="3" name="TextBox 2">
              <a:extLst>
                <a:ext uri="{FF2B5EF4-FFF2-40B4-BE49-F238E27FC236}">
                  <a16:creationId xmlns:a16="http://schemas.microsoft.com/office/drawing/2014/main" id="{3D0A3FFF-D8CE-48D5-9DAA-B2A3FE4B618A}"/>
                </a:ext>
              </a:extLst>
            </p:cNvPr>
            <p:cNvSpPr txBox="1"/>
            <p:nvPr/>
          </p:nvSpPr>
          <p:spPr>
            <a:xfrm>
              <a:off x="67198" y="4197443"/>
              <a:ext cx="1435203" cy="584775"/>
            </a:xfrm>
            <a:prstGeom prst="rect">
              <a:avLst/>
            </a:prstGeom>
            <a:solidFill>
              <a:schemeClr val="bg1"/>
            </a:solid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Gateway da Internet</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6" name="TextBox 45">
              <a:extLst>
                <a:ext uri="{FF2B5EF4-FFF2-40B4-BE49-F238E27FC236}">
                  <a16:creationId xmlns:a16="http://schemas.microsoft.com/office/drawing/2014/main" id="{36848712-4DE7-4CAE-9415-8BB77558A813}"/>
                </a:ext>
              </a:extLst>
            </p:cNvPr>
            <p:cNvSpPr txBox="1"/>
            <p:nvPr/>
          </p:nvSpPr>
          <p:spPr>
            <a:xfrm>
              <a:off x="1873878" y="4181529"/>
              <a:ext cx="1004257" cy="584775"/>
            </a:xfrm>
            <a:prstGeom prst="rect">
              <a:avLst/>
            </a:prstGeom>
            <a:no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Tabela de rotas</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7" name="TextBox 46">
              <a:extLst>
                <a:ext uri="{FF2B5EF4-FFF2-40B4-BE49-F238E27FC236}">
                  <a16:creationId xmlns:a16="http://schemas.microsoft.com/office/drawing/2014/main" id="{62E9D8F7-CD9C-4EB9-A032-6D1C5B3BEE75}"/>
                </a:ext>
              </a:extLst>
            </p:cNvPr>
            <p:cNvSpPr txBox="1"/>
            <p:nvPr/>
          </p:nvSpPr>
          <p:spPr>
            <a:xfrm>
              <a:off x="3415906" y="4197443"/>
              <a:ext cx="1155977" cy="584775"/>
            </a:xfrm>
            <a:prstGeom prst="rect">
              <a:avLst/>
            </a:prstGeom>
            <a:no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Network ACL</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8" name="TextBox 47">
              <a:extLst>
                <a:ext uri="{FF2B5EF4-FFF2-40B4-BE49-F238E27FC236}">
                  <a16:creationId xmlns:a16="http://schemas.microsoft.com/office/drawing/2014/main" id="{DE4816BE-FF4E-4679-893E-8B4D56A9C605}"/>
                </a:ext>
              </a:extLst>
            </p:cNvPr>
            <p:cNvSpPr txBox="1"/>
            <p:nvPr/>
          </p:nvSpPr>
          <p:spPr>
            <a:xfrm>
              <a:off x="10105190" y="3414180"/>
              <a:ext cx="1758393" cy="584775"/>
            </a:xfrm>
            <a:prstGeom prst="rect">
              <a:avLst/>
            </a:prstGeom>
            <a:no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Instância do EC2 10.1.1.6</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60" name="TextBox 59">
              <a:extLst>
                <a:ext uri="{FF2B5EF4-FFF2-40B4-BE49-F238E27FC236}">
                  <a16:creationId xmlns:a16="http://schemas.microsoft.com/office/drawing/2014/main" id="{F74D5153-AAD1-4ABA-9255-D70AAA6B06C6}"/>
                </a:ext>
              </a:extLst>
            </p:cNvPr>
            <p:cNvSpPr txBox="1"/>
            <p:nvPr/>
          </p:nvSpPr>
          <p:spPr>
            <a:xfrm>
              <a:off x="10105190" y="4648178"/>
              <a:ext cx="1924849" cy="584775"/>
            </a:xfrm>
            <a:prstGeom prst="rect">
              <a:avLst/>
            </a:prstGeom>
            <a:no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Instância do EC2 10.1.1.7</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nvGrpSpPr>
            <p:cNvPr id="61" name="Group 60">
              <a:extLst>
                <a:ext uri="{FF2B5EF4-FFF2-40B4-BE49-F238E27FC236}">
                  <a16:creationId xmlns:a16="http://schemas.microsoft.com/office/drawing/2014/main" id="{5032E166-1503-4ECE-B378-E7F47B519EE5}"/>
                </a:ext>
              </a:extLst>
            </p:cNvPr>
            <p:cNvGrpSpPr/>
            <p:nvPr/>
          </p:nvGrpSpPr>
          <p:grpSpPr>
            <a:xfrm>
              <a:off x="9727595" y="4339400"/>
              <a:ext cx="640080" cy="134517"/>
              <a:chOff x="8916980" y="3374332"/>
              <a:chExt cx="640080" cy="134517"/>
            </a:xfrm>
          </p:grpSpPr>
          <p:cxnSp>
            <p:nvCxnSpPr>
              <p:cNvPr id="62" name="Straight Arrow Connector 61">
                <a:extLst>
                  <a:ext uri="{FF2B5EF4-FFF2-40B4-BE49-F238E27FC236}">
                    <a16:creationId xmlns:a16="http://schemas.microsoft.com/office/drawing/2014/main" id="{1491BAC8-DB4F-4A23-8C4E-D73EC9F88434}"/>
                  </a:ext>
                </a:extLst>
              </p:cNvPr>
              <p:cNvCxnSpPr/>
              <p:nvPr/>
            </p:nvCxnSpPr>
            <p:spPr>
              <a:xfrm>
                <a:off x="8916980" y="3374332"/>
                <a:ext cx="640080"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5FBFDC2D-6590-45C1-B9A9-F4C5BAE87A71}"/>
                  </a:ext>
                </a:extLst>
              </p:cNvPr>
              <p:cNvCxnSpPr>
                <a:cxnSpLocks/>
              </p:cNvCxnSpPr>
              <p:nvPr/>
            </p:nvCxnSpPr>
            <p:spPr>
              <a:xfrm flipH="1">
                <a:off x="8916980" y="3508849"/>
                <a:ext cx="640080"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5FF78FB0-73A4-444C-9A32-A1CACA837C89}"/>
                </a:ext>
              </a:extLst>
            </p:cNvPr>
            <p:cNvGrpSpPr/>
            <p:nvPr/>
          </p:nvGrpSpPr>
          <p:grpSpPr>
            <a:xfrm>
              <a:off x="7370083" y="4318710"/>
              <a:ext cx="640080" cy="139854"/>
              <a:chOff x="6869534" y="3629990"/>
              <a:chExt cx="640080" cy="139854"/>
            </a:xfrm>
          </p:grpSpPr>
          <p:cxnSp>
            <p:nvCxnSpPr>
              <p:cNvPr id="65" name="Straight Arrow Connector 64">
                <a:extLst>
                  <a:ext uri="{FF2B5EF4-FFF2-40B4-BE49-F238E27FC236}">
                    <a16:creationId xmlns:a16="http://schemas.microsoft.com/office/drawing/2014/main" id="{36F093BA-C212-4B57-B3CC-64028E3FE0ED}"/>
                  </a:ext>
                </a:extLst>
              </p:cNvPr>
              <p:cNvCxnSpPr/>
              <p:nvPr/>
            </p:nvCxnSpPr>
            <p:spPr>
              <a:xfrm>
                <a:off x="6869534" y="3629990"/>
                <a:ext cx="640080"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69F012A7-DE32-42D1-83AD-FBE83B71676D}"/>
                  </a:ext>
                </a:extLst>
              </p:cNvPr>
              <p:cNvCxnSpPr>
                <a:cxnSpLocks/>
              </p:cNvCxnSpPr>
              <p:nvPr/>
            </p:nvCxnSpPr>
            <p:spPr>
              <a:xfrm flipH="1">
                <a:off x="6869534" y="3769844"/>
                <a:ext cx="640080"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4" name="TextBox 3"/>
          <p:cNvSpPr txBox="1"/>
          <p:nvPr/>
        </p:nvSpPr>
        <p:spPr>
          <a:xfrm>
            <a:off x="1280082" y="2547732"/>
            <a:ext cx="2088760" cy="584775"/>
          </a:xfrm>
          <a:prstGeom prst="rect">
            <a:avLst/>
          </a:prstGeom>
          <a:noFill/>
        </p:spPr>
        <p:txBody>
          <a:bodyPr wrap="square" rtlCol="0">
            <a:spAutoFit/>
          </a:bodyPr>
          <a:lstStyle/>
          <a:p>
            <a:pPr lvl="0" rtl="0"/>
            <a:r>
              <a:rPr lang="pt-BR" sz="1600" kern="0">
                <a:ln w="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 VPC: 10.1.0.0/16</a:t>
            </a:r>
          </a:p>
          <a:p>
            <a:pPr rtl="0"/>
            <a:endParaRPr lang="en-US" sz="1600" dirty="0" err="1"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 name="TextBox 8"/>
          <p:cNvSpPr txBox="1"/>
          <p:nvPr/>
        </p:nvSpPr>
        <p:spPr>
          <a:xfrm>
            <a:off x="5869312" y="2999380"/>
            <a:ext cx="1256731" cy="584775"/>
          </a:xfrm>
          <a:prstGeom prst="rect">
            <a:avLst/>
          </a:prstGeom>
          <a:noFill/>
        </p:spPr>
        <p:txBody>
          <a:bodyPr wrap="square" rtlCol="0">
            <a:spAutoFit/>
          </a:bodyPr>
          <a:lstStyle/>
          <a:p>
            <a:pPr rtl="0"/>
            <a:r>
              <a:rPr lang="pt-BR" sz="1600" kern="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Sub-rede:</a:t>
            </a:r>
            <a:r>
              <a:rPr lang="en-US" sz="1600" kern="0" dirty="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
            </a:r>
            <a:br>
              <a:rPr lang="en-US" sz="1600" kern="0" dirty="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kern="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10.1.1.0/24</a:t>
            </a:r>
            <a:endParaRPr lang="en-US" sz="16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1149562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30FF9-8D0B-3B41-8C3F-7F0AE2962A38}"/>
              </a:ext>
            </a:extLst>
          </p:cNvPr>
          <p:cNvSpPr>
            <a:spLocks noGrp="1"/>
          </p:cNvSpPr>
          <p:nvPr>
            <p:ph type="title"/>
          </p:nvPr>
        </p:nvSpPr>
        <p:spPr>
          <a:xfrm>
            <a:off x="419100" y="365125"/>
            <a:ext cx="9450114" cy="474119"/>
          </a:xfrm>
        </p:spPr>
        <p:txBody>
          <a:bodyPr rtlCol="0"/>
          <a:lstStyle/>
          <a:p>
            <a:pPr rtl="0"/>
            <a:r>
              <a:rPr lang="pt-BR" dirty="0"/>
              <a:t>Revisão: como criar uma </a:t>
            </a:r>
            <a:r>
              <a:rPr lang="pt-BR" dirty="0" err="1"/>
              <a:t>sub-rede</a:t>
            </a:r>
            <a:r>
              <a:rPr lang="pt-BR" dirty="0"/>
              <a:t> pública</a:t>
            </a:r>
          </a:p>
        </p:txBody>
      </p:sp>
      <p:sp>
        <p:nvSpPr>
          <p:cNvPr id="5" name="TextBox 4">
            <a:extLst>
              <a:ext uri="{FF2B5EF4-FFF2-40B4-BE49-F238E27FC236}">
                <a16:creationId xmlns:a16="http://schemas.microsoft.com/office/drawing/2014/main" id="{141DFA9F-2575-024A-B837-39474FA3710B}"/>
              </a:ext>
            </a:extLst>
          </p:cNvPr>
          <p:cNvSpPr txBox="1"/>
          <p:nvPr/>
        </p:nvSpPr>
        <p:spPr>
          <a:xfrm>
            <a:off x="1386840" y="1643653"/>
            <a:ext cx="9418320" cy="830997"/>
          </a:xfrm>
          <a:prstGeom prst="rect">
            <a:avLst/>
          </a:prstGeom>
          <a:noFill/>
        </p:spPr>
        <p:txBody>
          <a:bodyPr wrap="square" rtlCol="0">
            <a:spAutoFit/>
          </a:bodyPr>
          <a:lstStyle/>
          <a:p>
            <a:pPr rtl="0"/>
            <a:r>
              <a:rPr lang="pt-BR" sz="2400">
                <a:ea typeface="Amazon Ember" panose="020B0603020204020204" pitchFamily="34" charset="0"/>
                <a:cs typeface="Amazon Ember" panose="020B0603020204020204" pitchFamily="34" charset="0"/>
              </a:rPr>
              <a:t>Para criar uma </a:t>
            </a:r>
            <a:r>
              <a:rPr lang="pt-BR" sz="240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sub-rede pública </a:t>
            </a:r>
            <a:r>
              <a:rPr lang="pt-BR" sz="2400">
                <a:ea typeface="Amazon Ember" panose="020B0603020204020204" pitchFamily="34" charset="0"/>
                <a:cs typeface="Amazon Ember" panose="020B0603020204020204" pitchFamily="34" charset="0"/>
              </a:rPr>
              <a:t>para permitir a comunicação entre instâncias na VPC e na Internet, você precisa:</a:t>
            </a:r>
          </a:p>
        </p:txBody>
      </p:sp>
      <p:pic>
        <p:nvPicPr>
          <p:cNvPr id="15" name="Graphic 14">
            <a:extLst>
              <a:ext uri="{FF2B5EF4-FFF2-40B4-BE49-F238E27FC236}">
                <a16:creationId xmlns:a16="http://schemas.microsoft.com/office/drawing/2014/main" id="{E9BE96D8-5900-4FF8-8437-2F318008B307}"/>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1132057" y="3288203"/>
            <a:ext cx="914400" cy="914400"/>
          </a:xfrm>
          <a:prstGeom prst="rect">
            <a:avLst/>
          </a:prstGeom>
        </p:spPr>
      </p:pic>
      <p:sp>
        <p:nvSpPr>
          <p:cNvPr id="7" name="TextBox 6">
            <a:extLst>
              <a:ext uri="{FF2B5EF4-FFF2-40B4-BE49-F238E27FC236}">
                <a16:creationId xmlns:a16="http://schemas.microsoft.com/office/drawing/2014/main" id="{73BF66D4-0632-994F-8DEE-2C1933853855}"/>
              </a:ext>
            </a:extLst>
          </p:cNvPr>
          <p:cNvSpPr txBox="1"/>
          <p:nvPr/>
        </p:nvSpPr>
        <p:spPr>
          <a:xfrm>
            <a:off x="641873" y="4278854"/>
            <a:ext cx="1894768" cy="1200329"/>
          </a:xfrm>
          <a:prstGeom prst="rect">
            <a:avLst/>
          </a:prstGeom>
          <a:noFill/>
        </p:spPr>
        <p:txBody>
          <a:bodyPr wrap="square" rtlCol="0">
            <a:spAutoFit/>
          </a:bodyPr>
          <a:lstStyle/>
          <a:p>
            <a:pPr algn="ctr" rtl="0"/>
            <a:r>
              <a:rPr lang="pt-BR">
                <a:latin typeface="Amazon Ember Light" panose="020B0403020204020204" pitchFamily="34" charset="0"/>
                <a:ea typeface="Amazon Ember Light" panose="020B0403020204020204" pitchFamily="34" charset="0"/>
                <a:cs typeface="Amazon Ember Light" panose="020B0403020204020204" pitchFamily="34" charset="0"/>
              </a:rPr>
              <a:t>Associar um </a:t>
            </a:r>
            <a:r>
              <a:rPr lang="pt-BR">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gateway da Internet </a:t>
            </a:r>
            <a:r>
              <a:rPr lang="pt-BR">
                <a:latin typeface="Amazon Ember Light" panose="020B0403020204020204" pitchFamily="34" charset="0"/>
                <a:ea typeface="Amazon Ember Light" panose="020B0403020204020204" pitchFamily="34" charset="0"/>
                <a:cs typeface="Amazon Ember Light" panose="020B0403020204020204" pitchFamily="34" charset="0"/>
              </a:rPr>
              <a:t>à VPC.</a:t>
            </a:r>
          </a:p>
        </p:txBody>
      </p:sp>
      <p:graphicFrame>
        <p:nvGraphicFramePr>
          <p:cNvPr id="14" name="Table 13">
            <a:extLst>
              <a:ext uri="{FF2B5EF4-FFF2-40B4-BE49-F238E27FC236}">
                <a16:creationId xmlns:a16="http://schemas.microsoft.com/office/drawing/2014/main" id="{6364339C-FA27-1E49-9688-9600E4EF27E8}"/>
              </a:ext>
            </a:extLst>
          </p:cNvPr>
          <p:cNvGraphicFramePr>
            <a:graphicFrameLocks noGrp="1"/>
          </p:cNvGraphicFramePr>
          <p:nvPr>
            <p:extLst>
              <p:ext uri="{D42A27DB-BD31-4B8C-83A1-F6EECF244321}">
                <p14:modId xmlns:p14="http://schemas.microsoft.com/office/powerpoint/2010/main" val="3920185741"/>
              </p:ext>
            </p:extLst>
          </p:nvPr>
        </p:nvGraphicFramePr>
        <p:xfrm>
          <a:off x="3335445" y="3273389"/>
          <a:ext cx="2310589" cy="944028"/>
        </p:xfrm>
        <a:graphic>
          <a:graphicData uri="http://schemas.openxmlformats.org/drawingml/2006/table">
            <a:tbl>
              <a:tblPr firstRow="1" bandRow="1">
                <a:tableStyleId>{1FECB4D8-DB02-4DC6-A0A2-4F2EBAE1DC90}</a:tableStyleId>
              </a:tblPr>
              <a:tblGrid>
                <a:gridCol w="1298963">
                  <a:extLst>
                    <a:ext uri="{9D8B030D-6E8A-4147-A177-3AD203B41FA5}">
                      <a16:colId xmlns:a16="http://schemas.microsoft.com/office/drawing/2014/main" val="20000"/>
                    </a:ext>
                  </a:extLst>
                </a:gridCol>
                <a:gridCol w="1011626">
                  <a:extLst>
                    <a:ext uri="{9D8B030D-6E8A-4147-A177-3AD203B41FA5}">
                      <a16:colId xmlns:a16="http://schemas.microsoft.com/office/drawing/2014/main" val="20001"/>
                    </a:ext>
                  </a:extLst>
                </a:gridCol>
              </a:tblGrid>
              <a:tr h="291221">
                <a:tc>
                  <a:txBody>
                    <a:bodyPr/>
                    <a:lstStyle/>
                    <a:p>
                      <a:pPr algn="ctr" rtl="0"/>
                      <a:r>
                        <a:rPr lang="pt-BR" sz="1600">
                          <a:solidFill>
                            <a:schemeClr val="tx1"/>
                          </a:solidFill>
                          <a:latin typeface="Amazon Ember" panose="020B0603020204020204" pitchFamily="34" charset="0"/>
                          <a:ea typeface="Amazon Ember" panose="020B0603020204020204" pitchFamily="34" charset="0"/>
                          <a:cs typeface="Amazon Ember" panose="020B0603020204020204" pitchFamily="34" charset="0"/>
                        </a:rPr>
                        <a:t>Destino</a:t>
                      </a:r>
                    </a:p>
                  </a:txBody>
                  <a:tcPr marL="70838" marR="70838" marT="35418" marB="35418" anchor="ctr"/>
                </a:tc>
                <a:tc>
                  <a:txBody>
                    <a:bodyPr/>
                    <a:lstStyle/>
                    <a:p>
                      <a:pPr algn="ctr" rtl="0"/>
                      <a:r>
                        <a:rPr lang="pt-BR" sz="1600">
                          <a:solidFill>
                            <a:schemeClr val="tx1"/>
                          </a:solidFill>
                          <a:latin typeface="Amazon Ember" panose="020B0603020204020204" pitchFamily="34" charset="0"/>
                          <a:ea typeface="Amazon Ember" panose="020B0603020204020204" pitchFamily="34" charset="0"/>
                          <a:cs typeface="Amazon Ember" panose="020B0603020204020204" pitchFamily="34" charset="0"/>
                        </a:rPr>
                        <a:t>Alvo</a:t>
                      </a:r>
                    </a:p>
                  </a:txBody>
                  <a:tcPr marL="70838" marR="70838" marT="35418" marB="35418" anchor="ctr"/>
                </a:tc>
                <a:extLst>
                  <a:ext uri="{0D108BD9-81ED-4DB2-BD59-A6C34878D82A}">
                    <a16:rowId xmlns:a16="http://schemas.microsoft.com/office/drawing/2014/main" val="10000"/>
                  </a:ext>
                </a:extLst>
              </a:tr>
              <a:tr h="291221">
                <a:tc>
                  <a:txBody>
                    <a:bodyPr/>
                    <a:lstStyle/>
                    <a:p>
                      <a:pPr algn="ctr" rtl="0"/>
                      <a:r>
                        <a:rPr lang="pt-BR" sz="1600">
                          <a:solidFill>
                            <a:schemeClr val="tx1"/>
                          </a:solidFill>
                          <a:latin typeface="Amazon Ember" panose="020B0603020204020204" pitchFamily="34" charset="0"/>
                          <a:ea typeface="Amazon Ember" panose="020B0603020204020204" pitchFamily="34" charset="0"/>
                          <a:cs typeface="Amazon Ember" panose="020B0603020204020204" pitchFamily="34" charset="0"/>
                        </a:rPr>
                        <a:t>10.0.0.0/16</a:t>
                      </a:r>
                    </a:p>
                  </a:txBody>
                  <a:tcPr marL="70838" marR="70838" marT="35418" marB="35418" anchor="ctr"/>
                </a:tc>
                <a:tc>
                  <a:txBody>
                    <a:bodyPr/>
                    <a:lstStyle/>
                    <a:p>
                      <a:pPr algn="ctr" rtl="0"/>
                      <a:r>
                        <a:rPr lang="pt-BR" sz="1600">
                          <a:solidFill>
                            <a:schemeClr val="tx1"/>
                          </a:solidFill>
                          <a:latin typeface="Amazon Ember" panose="020B0603020204020204" pitchFamily="34" charset="0"/>
                          <a:ea typeface="Amazon Ember" panose="020B0603020204020204" pitchFamily="34" charset="0"/>
                          <a:cs typeface="Amazon Ember" panose="020B0603020204020204" pitchFamily="34" charset="0"/>
                        </a:rPr>
                        <a:t> local</a:t>
                      </a:r>
                    </a:p>
                  </a:txBody>
                  <a:tcPr marL="70838" marR="70838" marT="35418" marB="35418" anchor="ctr"/>
                </a:tc>
                <a:extLst>
                  <a:ext uri="{0D108BD9-81ED-4DB2-BD59-A6C34878D82A}">
                    <a16:rowId xmlns:a16="http://schemas.microsoft.com/office/drawing/2014/main" val="10001"/>
                  </a:ext>
                </a:extLst>
              </a:tr>
              <a:tr h="291221">
                <a:tc>
                  <a:txBody>
                    <a:bodyPr/>
                    <a:lstStyle/>
                    <a:p>
                      <a:pPr algn="ctr" rtl="0"/>
                      <a:r>
                        <a:rPr lang="pt-BR" sz="1600">
                          <a:solidFill>
                            <a:schemeClr val="tx1"/>
                          </a:solidFill>
                          <a:latin typeface="Amazon Ember" panose="020B0603020204020204" pitchFamily="34" charset="0"/>
                          <a:ea typeface="Amazon Ember" panose="020B0603020204020204" pitchFamily="34" charset="0"/>
                          <a:cs typeface="Amazon Ember" panose="020B0603020204020204" pitchFamily="34" charset="0"/>
                        </a:rPr>
                        <a:t>0.0.0.0/0</a:t>
                      </a:r>
                    </a:p>
                  </a:txBody>
                  <a:tcPr marL="70838" marR="70838" marT="35418" marB="35418" anchor="ctr"/>
                </a:tc>
                <a:tc>
                  <a:txBody>
                    <a:bodyPr/>
                    <a:lstStyle/>
                    <a:p>
                      <a:pPr algn="ctr" rtl="0"/>
                      <a:r>
                        <a:rPr lang="pt-BR" sz="1600">
                          <a:solidFill>
                            <a:schemeClr val="tx1"/>
                          </a:solidFill>
                          <a:latin typeface="Amazon Ember" panose="020B0603020204020204" pitchFamily="34" charset="0"/>
                          <a:ea typeface="Amazon Ember" panose="020B0603020204020204" pitchFamily="34" charset="0"/>
                          <a:cs typeface="Amazon Ember" panose="020B0603020204020204" pitchFamily="34" charset="0"/>
                        </a:rPr>
                        <a:t>&lt;igw-id&gt;</a:t>
                      </a:r>
                    </a:p>
                  </a:txBody>
                  <a:tcPr marL="70838" marR="70838" marT="35418" marB="35418" anchor="ctr"/>
                </a:tc>
                <a:extLst>
                  <a:ext uri="{0D108BD9-81ED-4DB2-BD59-A6C34878D82A}">
                    <a16:rowId xmlns:a16="http://schemas.microsoft.com/office/drawing/2014/main" val="3715876779"/>
                  </a:ext>
                </a:extLst>
              </a:tr>
            </a:tbl>
          </a:graphicData>
        </a:graphic>
      </p:graphicFrame>
      <p:sp>
        <p:nvSpPr>
          <p:cNvPr id="8" name="TextBox 7">
            <a:extLst>
              <a:ext uri="{FF2B5EF4-FFF2-40B4-BE49-F238E27FC236}">
                <a16:creationId xmlns:a16="http://schemas.microsoft.com/office/drawing/2014/main" id="{845D8A25-5388-724F-87B0-9323ADC7D2EF}"/>
              </a:ext>
            </a:extLst>
          </p:cNvPr>
          <p:cNvSpPr txBox="1"/>
          <p:nvPr/>
        </p:nvSpPr>
        <p:spPr>
          <a:xfrm>
            <a:off x="3202669" y="4278854"/>
            <a:ext cx="2396025" cy="1477328"/>
          </a:xfrm>
          <a:prstGeom prst="rect">
            <a:avLst/>
          </a:prstGeom>
          <a:noFill/>
        </p:spPr>
        <p:txBody>
          <a:bodyPr wrap="square" rtlCol="0">
            <a:spAutoFit/>
          </a:bodyPr>
          <a:lstStyle/>
          <a:p>
            <a:pPr algn="ctr" rtl="0"/>
            <a:r>
              <a:rPr lang="pt-BR" dirty="0">
                <a:latin typeface="Amazon Ember Light" panose="020B0403020204020204" pitchFamily="34" charset="0"/>
                <a:ea typeface="Amazon Ember Light" panose="020B0403020204020204" pitchFamily="34" charset="0"/>
                <a:cs typeface="Amazon Ember Light" panose="020B0403020204020204" pitchFamily="34" charset="0"/>
              </a:rPr>
              <a:t>Apontar a </a:t>
            </a:r>
            <a:r>
              <a:rPr lang="pt-BR"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tabela de rotas</a:t>
            </a:r>
            <a:r>
              <a:rPr lang="pt-BR" dirty="0">
                <a:latin typeface="Amazon Ember Light" panose="020B0403020204020204" pitchFamily="34" charset="0"/>
                <a:ea typeface="Amazon Ember Light" panose="020B0403020204020204" pitchFamily="34" charset="0"/>
                <a:cs typeface="Amazon Ember Light" panose="020B0403020204020204" pitchFamily="34" charset="0"/>
              </a:rPr>
              <a:t> da </a:t>
            </a:r>
            <a:r>
              <a:rPr lang="pt-BR" dirty="0" err="1">
                <a:latin typeface="Amazon Ember Light" panose="020B0403020204020204" pitchFamily="34" charset="0"/>
                <a:ea typeface="Amazon Ember Light" panose="020B0403020204020204" pitchFamily="34" charset="0"/>
                <a:cs typeface="Amazon Ember Light" panose="020B0403020204020204" pitchFamily="34" charset="0"/>
              </a:rPr>
              <a:t>sub-rede</a:t>
            </a:r>
            <a:r>
              <a:rPr lang="pt-BR" dirty="0">
                <a:latin typeface="Amazon Ember Light" panose="020B0403020204020204" pitchFamily="34" charset="0"/>
                <a:ea typeface="Amazon Ember Light" panose="020B0403020204020204" pitchFamily="34" charset="0"/>
                <a:cs typeface="Amazon Ember Light" panose="020B0403020204020204" pitchFamily="34" charset="0"/>
              </a:rPr>
              <a:t> da instância</a:t>
            </a:r>
            <a:r>
              <a:rPr lang="en-US" dirty="0" smtClean="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
            </a:r>
            <a:br>
              <a:rPr lang="en-US" dirty="0" smtClean="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br>
            <a:r>
              <a:rPr lang="pt-BR" dirty="0">
                <a:latin typeface="Amazon Ember Light" panose="020B0403020204020204" pitchFamily="34" charset="0"/>
                <a:ea typeface="Amazon Ember Light" panose="020B0403020204020204" pitchFamily="34" charset="0"/>
                <a:cs typeface="Amazon Ember Light" panose="020B0403020204020204" pitchFamily="34" charset="0"/>
              </a:rPr>
              <a:t>para o gateway da Internet.</a:t>
            </a:r>
          </a:p>
        </p:txBody>
      </p:sp>
      <p:pic>
        <p:nvPicPr>
          <p:cNvPr id="20" name="Graphic 19">
            <a:extLst>
              <a:ext uri="{FF2B5EF4-FFF2-40B4-BE49-F238E27FC236}">
                <a16:creationId xmlns:a16="http://schemas.microsoft.com/office/drawing/2014/main" id="{ED2E2EBB-40EB-43DE-AF2E-A4C042878B59}"/>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6906653" y="3288203"/>
            <a:ext cx="914400" cy="914400"/>
          </a:xfrm>
          <a:prstGeom prst="rect">
            <a:avLst/>
          </a:prstGeom>
        </p:spPr>
      </p:pic>
      <p:sp>
        <p:nvSpPr>
          <p:cNvPr id="9" name="TextBox 8">
            <a:extLst>
              <a:ext uri="{FF2B5EF4-FFF2-40B4-BE49-F238E27FC236}">
                <a16:creationId xmlns:a16="http://schemas.microsoft.com/office/drawing/2014/main" id="{FF2EA32B-9F88-C243-B51E-A0B2521B75AA}"/>
              </a:ext>
            </a:extLst>
          </p:cNvPr>
          <p:cNvSpPr txBox="1"/>
          <p:nvPr/>
        </p:nvSpPr>
        <p:spPr>
          <a:xfrm>
            <a:off x="6234301" y="4278854"/>
            <a:ext cx="2259105" cy="1199046"/>
          </a:xfrm>
          <a:prstGeom prst="rect">
            <a:avLst/>
          </a:prstGeom>
          <a:noFill/>
        </p:spPr>
        <p:txBody>
          <a:bodyPr wrap="square" rtlCol="0">
            <a:spAutoFit/>
          </a:bodyPr>
          <a:lstStyle/>
          <a:p>
            <a:pPr algn="ctr" rtl="0"/>
            <a:r>
              <a:rPr lang="pt-BR">
                <a:latin typeface="Amazon Ember Light" panose="020B0403020204020204" pitchFamily="34" charset="0"/>
                <a:ea typeface="Amazon Ember Light" panose="020B0403020204020204" pitchFamily="34" charset="0"/>
                <a:cs typeface="Amazon Ember Light" panose="020B0403020204020204" pitchFamily="34" charset="0"/>
              </a:rPr>
              <a:t>Assegurar que as instâncias tenham endereços </a:t>
            </a:r>
            <a:r>
              <a:rPr lang="pt-BR">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IP públicos ou elásticos</a:t>
            </a:r>
            <a:r>
              <a:rPr lang="pt-BR">
                <a:latin typeface="Amazon Ember Light" panose="020B0403020204020204" pitchFamily="34" charset="0"/>
                <a:ea typeface="Amazon Ember Light" panose="020B0403020204020204" pitchFamily="34" charset="0"/>
                <a:cs typeface="Amazon Ember Light" panose="020B0403020204020204" pitchFamily="34" charset="0"/>
              </a:rPr>
              <a:t>.</a:t>
            </a:r>
          </a:p>
        </p:txBody>
      </p:sp>
      <p:sp>
        <p:nvSpPr>
          <p:cNvPr id="21" name="Rectangle 20">
            <a:extLst>
              <a:ext uri="{FF2B5EF4-FFF2-40B4-BE49-F238E27FC236}">
                <a16:creationId xmlns:a16="http://schemas.microsoft.com/office/drawing/2014/main" id="{E773E69A-864C-4018-AF43-0B7B25422FB7}"/>
              </a:ext>
            </a:extLst>
          </p:cNvPr>
          <p:cNvSpPr/>
          <p:nvPr/>
        </p:nvSpPr>
        <p:spPr>
          <a:xfrm>
            <a:off x="9081674" y="3288203"/>
            <a:ext cx="1188720" cy="91440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Grupo de segurança</a:t>
            </a:r>
          </a:p>
        </p:txBody>
      </p:sp>
      <p:pic>
        <p:nvPicPr>
          <p:cNvPr id="19" name="Graphic 18">
            <a:extLst>
              <a:ext uri="{FF2B5EF4-FFF2-40B4-BE49-F238E27FC236}">
                <a16:creationId xmlns:a16="http://schemas.microsoft.com/office/drawing/2014/main" id="{AFF3FAE6-F676-4D0C-9959-7E0B3B594015}"/>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10608793" y="3288203"/>
            <a:ext cx="914400" cy="914400"/>
          </a:xfrm>
          <a:prstGeom prst="rect">
            <a:avLst/>
          </a:prstGeom>
        </p:spPr>
      </p:pic>
      <p:sp>
        <p:nvSpPr>
          <p:cNvPr id="10" name="TextBox 9">
            <a:extLst>
              <a:ext uri="{FF2B5EF4-FFF2-40B4-BE49-F238E27FC236}">
                <a16:creationId xmlns:a16="http://schemas.microsoft.com/office/drawing/2014/main" id="{951A732D-B750-1D46-9ABD-D6DD84132FFC}"/>
              </a:ext>
            </a:extLst>
          </p:cNvPr>
          <p:cNvSpPr txBox="1"/>
          <p:nvPr/>
        </p:nvSpPr>
        <p:spPr>
          <a:xfrm>
            <a:off x="9159434" y="4278854"/>
            <a:ext cx="2560320" cy="1200329"/>
          </a:xfrm>
          <a:prstGeom prst="rect">
            <a:avLst/>
          </a:prstGeom>
          <a:noFill/>
        </p:spPr>
        <p:txBody>
          <a:bodyPr wrap="square" rtlCol="0">
            <a:spAutoFit/>
          </a:bodyPr>
          <a:lstStyle/>
          <a:p>
            <a:pPr algn="ctr" rtl="0"/>
            <a:r>
              <a:rPr lang="pt-BR">
                <a:latin typeface="Amazon Ember Light" panose="020B0403020204020204" pitchFamily="34" charset="0"/>
                <a:ea typeface="Amazon Ember Light" panose="020B0403020204020204" pitchFamily="34" charset="0"/>
                <a:cs typeface="Amazon Ember Light" panose="020B0403020204020204" pitchFamily="34" charset="0"/>
              </a:rPr>
              <a:t>Verifique se os </a:t>
            </a:r>
            <a:r>
              <a:rPr lang="pt-BR">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grupos de segurança </a:t>
            </a:r>
            <a:r>
              <a:rPr lang="pt-BR">
                <a:ea typeface="Amazon Ember" panose="020B0603020204020204" pitchFamily="34" charset="0"/>
                <a:cs typeface="Amazon Ember" panose="020B0603020204020204" pitchFamily="34" charset="0"/>
              </a:rPr>
              <a:t>e as</a:t>
            </a:r>
            <a:r>
              <a:rPr lang="pt-BR">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 Network ACLs </a:t>
            </a:r>
            <a:r>
              <a:rPr lang="pt-BR">
                <a:latin typeface="Amazon Ember Light" panose="020B0403020204020204" pitchFamily="34" charset="0"/>
                <a:ea typeface="Amazon Ember Light" panose="020B0403020204020204" pitchFamily="34" charset="0"/>
                <a:cs typeface="Amazon Ember Light" panose="020B0403020204020204" pitchFamily="34" charset="0"/>
              </a:rPr>
              <a:t> permitem que o tráfego relevante flua.</a:t>
            </a:r>
          </a:p>
        </p:txBody>
      </p:sp>
    </p:spTree>
    <p:custDataLst>
      <p:tags r:id="rId1"/>
    </p:custDataLst>
    <p:extLst>
      <p:ext uri="{BB962C8B-B14F-4D97-AF65-F5344CB8AC3E}">
        <p14:creationId xmlns:p14="http://schemas.microsoft.com/office/powerpoint/2010/main" val="16808327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4A9215D-56A1-C14C-8D1D-ECD06964D449}"/>
              </a:ext>
            </a:extLst>
          </p:cNvPr>
          <p:cNvSpPr>
            <a:spLocks noGrp="1"/>
          </p:cNvSpPr>
          <p:nvPr>
            <p:ph type="title"/>
          </p:nvPr>
        </p:nvSpPr>
        <p:spPr/>
        <p:txBody>
          <a:bodyPr rtlCol="0"/>
          <a:lstStyle/>
          <a:p>
            <a:pPr rtl="0"/>
            <a:r>
              <a:rPr lang="pt-BR">
                <a:latin typeface="+mj-lt"/>
              </a:rPr>
              <a:t>Principais lições da Seção 4</a:t>
            </a:r>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xmlns="" val="1"/>
              </a:ext>
            </a:extLst>
          </p:cNvPr>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597222" y="2835670"/>
            <a:ext cx="3931314" cy="3104201"/>
          </a:xfrm>
          <a:prstGeom prst="rect">
            <a:avLst/>
          </a:prstGeom>
        </p:spPr>
      </p:pic>
      <p:sp>
        <p:nvSpPr>
          <p:cNvPr id="5" name="Content Placeholder 4">
            <a:extLst>
              <a:ext uri="{FF2B5EF4-FFF2-40B4-BE49-F238E27FC236}">
                <a16:creationId xmlns:a16="http://schemas.microsoft.com/office/drawing/2014/main" id="{5DED86B2-95F3-E144-93EC-D7312615DDBA}"/>
              </a:ext>
            </a:extLst>
          </p:cNvPr>
          <p:cNvSpPr>
            <a:spLocks noGrp="1"/>
          </p:cNvSpPr>
          <p:nvPr>
            <p:ph idx="16"/>
          </p:nvPr>
        </p:nvSpPr>
        <p:spPr/>
        <p:txBody>
          <a:bodyPr rtlCol="0"/>
          <a:lstStyle/>
          <a:p>
            <a:pPr rtl="0"/>
            <a:r>
              <a:rPr lang="pt-BR" sz="2400">
                <a:latin typeface="+mn-lt"/>
              </a:rPr>
              <a:t>Grupos de segurança são firewalls </a:t>
            </a:r>
            <a:r>
              <a:rPr lang="pt-BR" sz="2400">
                <a:solidFill>
                  <a:schemeClr val="accent5"/>
                </a:solidFill>
                <a:latin typeface="Amazon Ember" panose="02000000000000000000" pitchFamily="2" charset="0"/>
                <a:ea typeface="Amazon Ember" panose="02000000000000000000" pitchFamily="2" charset="0"/>
              </a:rPr>
              <a:t>com estado</a:t>
            </a:r>
            <a:r>
              <a:rPr lang="pt-BR" sz="2400">
                <a:latin typeface="+mn-lt"/>
              </a:rPr>
              <a:t> que atuam no </a:t>
            </a:r>
            <a:r>
              <a:rPr lang="pt-BR" sz="2400">
                <a:solidFill>
                  <a:schemeClr val="accent5"/>
                </a:solidFill>
                <a:latin typeface="Amazon Ember" panose="02000000000000000000" pitchFamily="2" charset="0"/>
                <a:ea typeface="Amazon Ember" panose="02000000000000000000" pitchFamily="2" charset="0"/>
              </a:rPr>
              <a:t>nível da instância</a:t>
            </a:r>
            <a:endParaRPr lang="en-US" sz="2400" dirty="0">
              <a:latin typeface="+mn-lt"/>
            </a:endParaRPr>
          </a:p>
          <a:p>
            <a:pPr rtl="0"/>
            <a:r>
              <a:rPr lang="pt-BR" sz="2400">
                <a:latin typeface="+mn-lt"/>
              </a:rPr>
              <a:t>Network ACLs são firewalls </a:t>
            </a:r>
            <a:r>
              <a:rPr lang="pt-BR" sz="2400">
                <a:solidFill>
                  <a:schemeClr val="accent5"/>
                </a:solidFill>
                <a:latin typeface="Amazon Ember" panose="02000000000000000000" pitchFamily="2" charset="0"/>
                <a:ea typeface="Amazon Ember" panose="02000000000000000000" pitchFamily="2" charset="0"/>
              </a:rPr>
              <a:t>stateless</a:t>
            </a:r>
            <a:r>
              <a:rPr lang="pt-BR" sz="2400">
                <a:latin typeface="+mn-lt"/>
              </a:rPr>
              <a:t> que atuam no </a:t>
            </a:r>
            <a:r>
              <a:rPr lang="pt-BR" sz="2400">
                <a:solidFill>
                  <a:schemeClr val="accent5"/>
                </a:solidFill>
                <a:latin typeface="Amazon Ember" panose="02000000000000000000" pitchFamily="2" charset="0"/>
                <a:ea typeface="Amazon Ember" panose="02000000000000000000" pitchFamily="2" charset="0"/>
              </a:rPr>
              <a:t>nível da sub-rede</a:t>
            </a:r>
            <a:endParaRPr lang="en-US" sz="2400" dirty="0">
              <a:latin typeface="+mn-lt"/>
            </a:endParaRPr>
          </a:p>
          <a:p>
            <a:pPr rtl="0"/>
            <a:r>
              <a:rPr lang="pt-BR" sz="2400">
                <a:latin typeface="+mn-lt"/>
              </a:rPr>
              <a:t>Quando você define regras de entrada e saída para permitir que o tráfego flua do nível superior para o inferior da sua arquitetura, é possível </a:t>
            </a:r>
            <a:r>
              <a:rPr lang="pt-BR" sz="2400">
                <a:solidFill>
                  <a:schemeClr val="accent5"/>
                </a:solidFill>
                <a:latin typeface="Amazon Ember" panose="02000000000000000000" pitchFamily="2" charset="0"/>
                <a:ea typeface="Amazon Ember" panose="02000000000000000000" pitchFamily="2" charset="0"/>
              </a:rPr>
              <a:t>encadear grupos de segurança juntos</a:t>
            </a:r>
            <a:r>
              <a:rPr lang="pt-BR" sz="2400">
                <a:latin typeface="+mn-lt"/>
              </a:rPr>
              <a:t> para isolar uma violação de segurança</a:t>
            </a:r>
          </a:p>
          <a:p>
            <a:pPr rtl="0"/>
            <a:r>
              <a:rPr lang="pt-BR" sz="2400">
                <a:latin typeface="+mn-lt"/>
              </a:rPr>
              <a:t>Você deve estruturar sua infraestrutura com </a:t>
            </a:r>
            <a:r>
              <a:rPr lang="pt-BR" sz="2400">
                <a:solidFill>
                  <a:schemeClr val="accent5"/>
                </a:solidFill>
                <a:latin typeface="Amazon Ember" panose="02000000000000000000" pitchFamily="2" charset="0"/>
                <a:ea typeface="Amazon Ember" panose="02000000000000000000" pitchFamily="2" charset="0"/>
              </a:rPr>
              <a:t>várias camadas de defesa</a:t>
            </a:r>
            <a:endParaRPr lang="en-US" sz="2400" dirty="0">
              <a:latin typeface="+mn-lt"/>
            </a:endParaRPr>
          </a:p>
        </p:txBody>
      </p:sp>
    </p:spTree>
    <p:custDataLst>
      <p:tags r:id="rId1"/>
    </p:custDataLst>
    <p:extLst>
      <p:ext uri="{BB962C8B-B14F-4D97-AF65-F5344CB8AC3E}">
        <p14:creationId xmlns:p14="http://schemas.microsoft.com/office/powerpoint/2010/main" val="27011046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a:latin typeface="+mj-lt"/>
              </a:rPr>
              <a:t>Módulo 6 – Laboratório guiado: </a:t>
            </a:r>
            <a:r>
              <a:rPr lang="en-US" dirty="0">
                <a:latin typeface="+mj-lt"/>
              </a:rPr>
              <a:t/>
            </a:r>
            <a:br>
              <a:rPr lang="en-US" dirty="0">
                <a:latin typeface="+mj-lt"/>
              </a:rPr>
            </a:br>
            <a:r>
              <a:rPr lang="pt-BR">
                <a:latin typeface="+mj-lt"/>
              </a:rPr>
              <a:t>Criar uma Virtual Private Cloud</a:t>
            </a:r>
          </a:p>
        </p:txBody>
      </p:sp>
      <p:pic>
        <p:nvPicPr>
          <p:cNvPr id="11" name="Content Placeholder 3">
            <a:extLst>
              <a:ext uri="{FF2B5EF4-FFF2-40B4-BE49-F238E27FC236}">
                <a16:creationId xmlns:a16="http://schemas.microsoft.com/office/drawing/2014/main" id="{6423631E-AD82-9743-8C78-CFE5440F9411}"/>
              </a:ext>
              <a:ext uri="{C183D7F6-B498-43B3-948B-1728B52AA6E4}">
                <adec:decorative xmlns:adec="http://schemas.microsoft.com/office/drawing/2017/decorative" xmlns=""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5715000" y="1593453"/>
            <a:ext cx="5767388" cy="3983831"/>
          </a:xfrm>
          <a:prstGeom prst="rect">
            <a:avLst/>
          </a:prstGeom>
        </p:spPr>
      </p:pic>
    </p:spTree>
    <p:custDataLst>
      <p:tags r:id="rId1"/>
    </p:custDataLst>
    <p:extLst>
      <p:ext uri="{BB962C8B-B14F-4D97-AF65-F5344CB8AC3E}">
        <p14:creationId xmlns:p14="http://schemas.microsoft.com/office/powerpoint/2010/main" val="39717109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latin typeface="+mj-lt"/>
              </a:rPr>
              <a:t>Laboratório guiado: Tarefas</a:t>
            </a:r>
          </a:p>
        </p:txBody>
      </p:sp>
      <p:sp>
        <p:nvSpPr>
          <p:cNvPr id="7" name="Content Placeholder 6">
            <a:extLst>
              <a:ext uri="{FF2B5EF4-FFF2-40B4-BE49-F238E27FC236}">
                <a16:creationId xmlns:a16="http://schemas.microsoft.com/office/drawing/2014/main" id="{358653D5-E04B-5646-A879-B4A147607831}"/>
              </a:ext>
            </a:extLst>
          </p:cNvPr>
          <p:cNvSpPr>
            <a:spLocks noGrp="1"/>
          </p:cNvSpPr>
          <p:nvPr>
            <p:ph idx="1"/>
          </p:nvPr>
        </p:nvSpPr>
        <p:spPr/>
        <p:txBody>
          <a:bodyPr rtlCol="0"/>
          <a:lstStyle/>
          <a:p>
            <a:pPr marL="0" indent="0" rtl="0">
              <a:buNone/>
            </a:pPr>
            <a:r>
              <a:rPr lang="pt-BR">
                <a:latin typeface="+mn-lt"/>
              </a:rPr>
              <a:t>Use a Amazon VPC para criar manualmente uma VPC com:</a:t>
            </a:r>
          </a:p>
          <a:p>
            <a:pPr rtl="0"/>
            <a:r>
              <a:rPr lang="pt-BR" sz="2400">
                <a:latin typeface="+mn-lt"/>
              </a:rPr>
              <a:t>Sub-redes públicas e privadas</a:t>
            </a:r>
          </a:p>
          <a:p>
            <a:pPr rtl="0"/>
            <a:r>
              <a:rPr lang="pt-BR" sz="2400"/>
              <a:t>Um gateway da Internet</a:t>
            </a:r>
            <a:endParaRPr lang="en-US" sz="2400" dirty="0"/>
          </a:p>
          <a:p>
            <a:pPr rtl="0"/>
            <a:r>
              <a:rPr lang="pt-BR" sz="2400">
                <a:latin typeface="+mn-lt"/>
              </a:rPr>
              <a:t>Uma tabela de rotas com uma rota para direcionar o tráfego destinado à Internet para o gateway da Internet</a:t>
            </a:r>
          </a:p>
          <a:p>
            <a:pPr rtl="0"/>
            <a:r>
              <a:rPr lang="pt-BR" sz="2400">
                <a:latin typeface="+mn-lt"/>
              </a:rPr>
              <a:t>Um grupo de segurança para instâncias do EC2 na sub-rede pública</a:t>
            </a:r>
          </a:p>
          <a:p>
            <a:pPr rtl="0"/>
            <a:r>
              <a:rPr lang="pt-BR" sz="2400">
                <a:latin typeface="+mn-lt"/>
              </a:rPr>
              <a:t>Um servidor de aplicações para testar a VPC</a:t>
            </a:r>
            <a:endParaRPr lang="en-US" dirty="0">
              <a:latin typeface="+mn-lt"/>
            </a:endParaRPr>
          </a:p>
        </p:txBody>
      </p:sp>
    </p:spTree>
    <p:custDataLst>
      <p:tags r:id="rId1"/>
    </p:custDataLst>
    <p:extLst>
      <p:ext uri="{BB962C8B-B14F-4D97-AF65-F5344CB8AC3E}">
        <p14:creationId xmlns:p14="http://schemas.microsoft.com/office/powerpoint/2010/main" val="36620398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64B8E0-60AD-514D-93D6-076C58CF731E}"/>
              </a:ext>
            </a:extLst>
          </p:cNvPr>
          <p:cNvSpPr>
            <a:spLocks noGrp="1"/>
          </p:cNvSpPr>
          <p:nvPr>
            <p:ph type="body" sz="quarter" idx="10"/>
          </p:nvPr>
        </p:nvSpPr>
        <p:spPr>
          <a:xfrm>
            <a:off x="419100" y="2554356"/>
            <a:ext cx="9247414" cy="488498"/>
          </a:xfrm>
        </p:spPr>
        <p:txBody>
          <a:bodyPr rtlCol="0">
            <a:normAutofit/>
          </a:bodyPr>
          <a:lstStyle/>
          <a:p>
            <a:pPr rtl="0"/>
            <a:r>
              <a:rPr lang="pt-BR" b="1">
                <a:latin typeface="+mn-lt"/>
              </a:rPr>
              <a:t>Módulo 6: Criar um ambiente de redes</a:t>
            </a:r>
          </a:p>
        </p:txBody>
      </p:sp>
      <p:sp>
        <p:nvSpPr>
          <p:cNvPr id="2" name="Title 1"/>
          <p:cNvSpPr>
            <a:spLocks noGrp="1"/>
          </p:cNvSpPr>
          <p:nvPr>
            <p:ph type="title"/>
          </p:nvPr>
        </p:nvSpPr>
        <p:spPr/>
        <p:txBody>
          <a:bodyPr rtlCol="0">
            <a:noAutofit/>
          </a:bodyPr>
          <a:lstStyle/>
          <a:p>
            <a:pPr rtl="0"/>
            <a:r>
              <a:rPr lang="pt-BR" sz="4000">
                <a:latin typeface="+mj-lt"/>
              </a:rPr>
              <a:t>Seção 1: Necessidade arquitetônica</a:t>
            </a:r>
          </a:p>
        </p:txBody>
      </p:sp>
    </p:spTree>
    <p:custDataLst>
      <p:tags r:id="rId1"/>
    </p:custDataLst>
    <p:extLst>
      <p:ext uri="{BB962C8B-B14F-4D97-AF65-F5344CB8AC3E}">
        <p14:creationId xmlns:p14="http://schemas.microsoft.com/office/powerpoint/2010/main" val="45635925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latin typeface="+mj-lt"/>
              </a:rPr>
              <a:t>Laboratório guiado: Produto final </a:t>
            </a:r>
          </a:p>
        </p:txBody>
      </p:sp>
      <p:grpSp>
        <p:nvGrpSpPr>
          <p:cNvPr id="21" name="Group 20" descr="architecture diagram of a vpc with an internet gateway and public and private subnets. there is an ec2 instance inside a security group in the public subnet. the ec2 instance is connected to the internet gateway, which is connected to the internet.">
            <a:extLst>
              <a:ext uri="{FF2B5EF4-FFF2-40B4-BE49-F238E27FC236}">
                <a16:creationId xmlns:a16="http://schemas.microsoft.com/office/drawing/2014/main" id="{F73AABB5-9205-4623-8A32-005E192A2091}"/>
              </a:ext>
            </a:extLst>
          </p:cNvPr>
          <p:cNvGrpSpPr/>
          <p:nvPr/>
        </p:nvGrpSpPr>
        <p:grpSpPr>
          <a:xfrm>
            <a:off x="3503415" y="1153303"/>
            <a:ext cx="5185171" cy="5162088"/>
            <a:chOff x="3352799" y="1290463"/>
            <a:chExt cx="5185171" cy="5162088"/>
          </a:xfrm>
        </p:grpSpPr>
        <p:sp>
          <p:nvSpPr>
            <p:cNvPr id="28" name="Rectangle 27">
              <a:extLst>
                <a:ext uri="{FF2B5EF4-FFF2-40B4-BE49-F238E27FC236}">
                  <a16:creationId xmlns:a16="http://schemas.microsoft.com/office/drawing/2014/main" id="{067ECED8-EE9A-44BD-997A-FDECCB9A4DA1}"/>
                </a:ext>
              </a:extLst>
            </p:cNvPr>
            <p:cNvSpPr/>
            <p:nvPr/>
          </p:nvSpPr>
          <p:spPr>
            <a:xfrm>
              <a:off x="3352799" y="1971991"/>
              <a:ext cx="5185171" cy="4480560"/>
            </a:xfrm>
            <a:prstGeom prst="rect">
              <a:avLst/>
            </a:prstGeom>
            <a:noFill/>
            <a:ln w="12700" cap="flat" cmpd="sng" algn="ctr">
              <a:solidFill>
                <a:srgbClr val="232F3D"/>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ysClr val="windowText" lastClr="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Nuvem AWS</a:t>
              </a:r>
            </a:p>
          </p:txBody>
        </p:sp>
        <p:pic>
          <p:nvPicPr>
            <p:cNvPr id="29" name="Graphic 28">
              <a:extLst>
                <a:ext uri="{FF2B5EF4-FFF2-40B4-BE49-F238E27FC236}">
                  <a16:creationId xmlns:a16="http://schemas.microsoft.com/office/drawing/2014/main" id="{BB17CBD8-2457-4A5C-A353-7E966A99A543}"/>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352800" y="1971992"/>
              <a:ext cx="457200" cy="457200"/>
            </a:xfrm>
            <a:prstGeom prst="rect">
              <a:avLst/>
            </a:prstGeom>
          </p:spPr>
        </p:pic>
        <p:sp>
          <p:nvSpPr>
            <p:cNvPr id="24" name="Rectangle 23">
              <a:extLst>
                <a:ext uri="{FF2B5EF4-FFF2-40B4-BE49-F238E27FC236}">
                  <a16:creationId xmlns:a16="http://schemas.microsoft.com/office/drawing/2014/main" id="{71AA383B-D492-424A-B447-C1215693039E}"/>
                </a:ext>
              </a:extLst>
            </p:cNvPr>
            <p:cNvSpPr/>
            <p:nvPr/>
          </p:nvSpPr>
          <p:spPr>
            <a:xfrm>
              <a:off x="4770120" y="4712548"/>
              <a:ext cx="2651760" cy="1463040"/>
            </a:xfrm>
            <a:prstGeom prst="rect">
              <a:avLst/>
            </a:prstGeom>
            <a:solidFill>
              <a:srgbClr val="007CBC">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25" name="Graphic 24">
              <a:extLst>
                <a:ext uri="{FF2B5EF4-FFF2-40B4-BE49-F238E27FC236}">
                  <a16:creationId xmlns:a16="http://schemas.microsoft.com/office/drawing/2014/main" id="{E41446D1-11E1-472B-A35B-9E1EF5E5EE3F}"/>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4770121" y="4710189"/>
              <a:ext cx="457200" cy="457200"/>
            </a:xfrm>
            <a:prstGeom prst="rect">
              <a:avLst/>
            </a:prstGeom>
          </p:spPr>
        </p:pic>
        <p:sp>
          <p:nvSpPr>
            <p:cNvPr id="30" name="Rectangle 29">
              <a:extLst>
                <a:ext uri="{FF2B5EF4-FFF2-40B4-BE49-F238E27FC236}">
                  <a16:creationId xmlns:a16="http://schemas.microsoft.com/office/drawing/2014/main" id="{CAFD7388-35C2-404F-AB02-2E783FF8E1FA}"/>
                </a:ext>
              </a:extLst>
            </p:cNvPr>
            <p:cNvSpPr/>
            <p:nvPr/>
          </p:nvSpPr>
          <p:spPr>
            <a:xfrm>
              <a:off x="3681331" y="2745428"/>
              <a:ext cx="4531244" cy="352044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Lab VPC: 10.0.0.0/16</a:t>
              </a:r>
            </a:p>
          </p:txBody>
        </p:sp>
        <p:pic>
          <p:nvPicPr>
            <p:cNvPr id="31" name="Graphic 30">
              <a:extLst>
                <a:ext uri="{FF2B5EF4-FFF2-40B4-BE49-F238E27FC236}">
                  <a16:creationId xmlns:a16="http://schemas.microsoft.com/office/drawing/2014/main" id="{B05ED159-8343-481F-B1E1-A84235CEE1ED}"/>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3672725" y="2745428"/>
              <a:ext cx="457200" cy="457200"/>
            </a:xfrm>
            <a:prstGeom prst="rect">
              <a:avLst/>
            </a:prstGeom>
          </p:spPr>
        </p:pic>
        <p:pic>
          <p:nvPicPr>
            <p:cNvPr id="32" name="Graphic 31">
              <a:extLst>
                <a:ext uri="{FF2B5EF4-FFF2-40B4-BE49-F238E27FC236}">
                  <a16:creationId xmlns:a16="http://schemas.microsoft.com/office/drawing/2014/main" id="{004712D0-FAE2-44B1-A463-5DEC8FE8FD10}"/>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6342304" y="2489459"/>
              <a:ext cx="469900" cy="469900"/>
            </a:xfrm>
            <a:prstGeom prst="rect">
              <a:avLst/>
            </a:prstGeom>
          </p:spPr>
        </p:pic>
        <p:pic>
          <p:nvPicPr>
            <p:cNvPr id="33" name="Graphic 32">
              <a:extLst>
                <a:ext uri="{FF2B5EF4-FFF2-40B4-BE49-F238E27FC236}">
                  <a16:creationId xmlns:a16="http://schemas.microsoft.com/office/drawing/2014/main" id="{3CCDC858-94D9-49C3-9D1A-36D473916A1F}"/>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a:off x="6262809" y="1290463"/>
              <a:ext cx="640080" cy="640080"/>
            </a:xfrm>
            <a:prstGeom prst="rect">
              <a:avLst/>
            </a:prstGeom>
          </p:spPr>
        </p:pic>
        <p:sp>
          <p:nvSpPr>
            <p:cNvPr id="34" name="Rectangle 33">
              <a:extLst>
                <a:ext uri="{FF2B5EF4-FFF2-40B4-BE49-F238E27FC236}">
                  <a16:creationId xmlns:a16="http://schemas.microsoft.com/office/drawing/2014/main" id="{EB0CB635-D171-4C42-933E-0D6ACFBDF9D6}"/>
                </a:ext>
              </a:extLst>
            </p:cNvPr>
            <p:cNvSpPr/>
            <p:nvPr/>
          </p:nvSpPr>
          <p:spPr>
            <a:xfrm>
              <a:off x="4129925" y="2348796"/>
              <a:ext cx="3775432" cy="4023360"/>
            </a:xfrm>
            <a:prstGeom prst="rect">
              <a:avLst/>
            </a:prstGeom>
            <a:noFill/>
            <a:ln w="12700" cap="flat" cmpd="sng" algn="ctr">
              <a:solidFill>
                <a:srgbClr val="007CBC"/>
              </a:solidFill>
              <a:prstDash val="dash"/>
              <a:miter lim="800000"/>
            </a:ln>
            <a:effectLst/>
          </p:spPr>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Zona de disponibilidade</a:t>
              </a:r>
            </a:p>
          </p:txBody>
        </p:sp>
        <p:sp>
          <p:nvSpPr>
            <p:cNvPr id="26" name="Rectangle 25">
              <a:extLst>
                <a:ext uri="{FF2B5EF4-FFF2-40B4-BE49-F238E27FC236}">
                  <a16:creationId xmlns:a16="http://schemas.microsoft.com/office/drawing/2014/main" id="{D1E38323-DF2B-44FB-AB28-F789C929F058}"/>
                </a:ext>
              </a:extLst>
            </p:cNvPr>
            <p:cNvSpPr/>
            <p:nvPr/>
          </p:nvSpPr>
          <p:spPr>
            <a:xfrm>
              <a:off x="4770120" y="3133337"/>
              <a:ext cx="2651760" cy="146304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27" name="Graphic 26">
              <a:extLst>
                <a:ext uri="{FF2B5EF4-FFF2-40B4-BE49-F238E27FC236}">
                  <a16:creationId xmlns:a16="http://schemas.microsoft.com/office/drawing/2014/main" id="{36F06475-5B40-4253-AF30-D598B1F682DC}"/>
                </a:ext>
                <a:ext uri="{C183D7F6-B498-43B3-948B-1728B52AA6E4}">
                  <adec:decorative xmlns:adec="http://schemas.microsoft.com/office/drawing/2017/decorative" xmlns="" val="1"/>
                </a:ext>
              </a:extLst>
            </p:cNvPr>
            <p:cNvPicPr>
              <a:picLocks noChangeAspect="1"/>
            </p:cNvPicPr>
            <p:nvPr/>
          </p:nvPicPr>
          <p:blipFill>
            <a:blip r:embed="rId14">
              <a:extLst>
                <a:ext uri="{96DAC541-7B7A-43D3-8B79-37D633B846F1}">
                  <asvg:svgBlip xmlns:asvg="http://schemas.microsoft.com/office/drawing/2016/SVG/main" xmlns="" r:embed="rId15"/>
                </a:ext>
              </a:extLst>
            </a:blip>
            <a:stretch>
              <a:fillRect/>
            </a:stretch>
          </p:blipFill>
          <p:spPr>
            <a:xfrm>
              <a:off x="4770120" y="3130978"/>
              <a:ext cx="457200" cy="457200"/>
            </a:xfrm>
            <a:prstGeom prst="rect">
              <a:avLst/>
            </a:prstGeom>
          </p:spPr>
        </p:pic>
        <p:pic>
          <p:nvPicPr>
            <p:cNvPr id="35" name="Graphic 34">
              <a:extLst>
                <a:ext uri="{FF2B5EF4-FFF2-40B4-BE49-F238E27FC236}">
                  <a16:creationId xmlns:a16="http://schemas.microsoft.com/office/drawing/2014/main" id="{5CC1F184-61A6-4DC1-B884-92FED463D129}"/>
                </a:ext>
                <a:ext uri="{C183D7F6-B498-43B3-948B-1728B52AA6E4}">
                  <adec:decorative xmlns:adec="http://schemas.microsoft.com/office/drawing/2017/decorative" xmlns="" val="1"/>
                </a:ext>
              </a:extLst>
            </p:cNvPr>
            <p:cNvPicPr>
              <a:picLocks noChangeAspect="1"/>
            </p:cNvPicPr>
            <p:nvPr/>
          </p:nvPicPr>
          <p:blipFill>
            <a:blip r:embed="rId16">
              <a:extLst>
                <a:ext uri="{96DAC541-7B7A-43D3-8B79-37D633B846F1}">
                  <asvg:svgBlip xmlns:asvg="http://schemas.microsoft.com/office/drawing/2016/SVG/main" xmlns="" r:embed="rId17"/>
                </a:ext>
              </a:extLst>
            </a:blip>
            <a:stretch>
              <a:fillRect/>
            </a:stretch>
          </p:blipFill>
          <p:spPr>
            <a:xfrm>
              <a:off x="6341584" y="3993966"/>
              <a:ext cx="469900" cy="469900"/>
            </a:xfrm>
            <a:prstGeom prst="rect">
              <a:avLst/>
            </a:prstGeom>
          </p:spPr>
        </p:pic>
        <p:sp>
          <p:nvSpPr>
            <p:cNvPr id="9" name="TextBox 8">
              <a:extLst>
                <a:ext uri="{FF2B5EF4-FFF2-40B4-BE49-F238E27FC236}">
                  <a16:creationId xmlns:a16="http://schemas.microsoft.com/office/drawing/2014/main" id="{B6982000-F52C-49E9-8B9A-D1D196EC6D07}"/>
                </a:ext>
              </a:extLst>
            </p:cNvPr>
            <p:cNvSpPr txBox="1"/>
            <p:nvPr/>
          </p:nvSpPr>
          <p:spPr>
            <a:xfrm>
              <a:off x="5195236" y="3957685"/>
              <a:ext cx="1216375" cy="584775"/>
            </a:xfrm>
            <a:prstGeom prst="rect">
              <a:avLst/>
            </a:prstGeom>
            <a:no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Servidor de aplicações</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0" name="TextBox 39">
              <a:extLst>
                <a:ext uri="{FF2B5EF4-FFF2-40B4-BE49-F238E27FC236}">
                  <a16:creationId xmlns:a16="http://schemas.microsoft.com/office/drawing/2014/main" id="{E67E40C6-6295-470E-813E-7CAB0DBF74B8}"/>
                </a:ext>
              </a:extLst>
            </p:cNvPr>
            <p:cNvSpPr txBox="1"/>
            <p:nvPr/>
          </p:nvSpPr>
          <p:spPr>
            <a:xfrm>
              <a:off x="6820810" y="2432022"/>
              <a:ext cx="1048818" cy="523220"/>
            </a:xfrm>
            <a:prstGeom prst="rect">
              <a:avLst/>
            </a:prstGeom>
            <a:solidFill>
              <a:schemeClr val="bg1"/>
            </a:solidFill>
          </p:spPr>
          <p:txBody>
            <a:bodyPr wrap="square" rtlCol="0">
              <a:spAutoFit/>
            </a:bodyPr>
            <a:lstStyle/>
            <a:p>
              <a:pPr algn="ctr" rtl="0"/>
              <a:r>
                <a:rPr lang="pt-BR" sz="1400">
                  <a:latin typeface="Amazon Ember Light" panose="020B0403020204020204" pitchFamily="34" charset="0"/>
                  <a:ea typeface="Amazon Ember Light" panose="020B0403020204020204" pitchFamily="34" charset="0"/>
                  <a:cs typeface="Amazon Ember Light" panose="020B0403020204020204" pitchFamily="34" charset="0"/>
                </a:rPr>
                <a:t>Gateway da Internet</a:t>
              </a:r>
              <a:endParaRPr lang="en-US" sz="14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41" name="TextBox 40">
              <a:extLst>
                <a:ext uri="{FF2B5EF4-FFF2-40B4-BE49-F238E27FC236}">
                  <a16:creationId xmlns:a16="http://schemas.microsoft.com/office/drawing/2014/main" id="{42435818-F672-43A6-B140-1FA71D531033}"/>
                </a:ext>
              </a:extLst>
            </p:cNvPr>
            <p:cNvSpPr txBox="1"/>
            <p:nvPr/>
          </p:nvSpPr>
          <p:spPr>
            <a:xfrm>
              <a:off x="6861760" y="1441226"/>
              <a:ext cx="898003" cy="338554"/>
            </a:xfrm>
            <a:prstGeom prst="rect">
              <a:avLst/>
            </a:prstGeom>
            <a:no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Internet</a:t>
              </a:r>
            </a:p>
          </p:txBody>
        </p:sp>
        <p:cxnSp>
          <p:nvCxnSpPr>
            <p:cNvPr id="11" name="Straight Connector 10">
              <a:extLst>
                <a:ext uri="{FF2B5EF4-FFF2-40B4-BE49-F238E27FC236}">
                  <a16:creationId xmlns:a16="http://schemas.microsoft.com/office/drawing/2014/main" id="{3A6ADD2A-9C38-4D03-897A-2537078763EF}"/>
                </a:ext>
              </a:extLst>
            </p:cNvPr>
            <p:cNvCxnSpPr>
              <a:cxnSpLocks/>
              <a:stCxn id="35" idx="0"/>
              <a:endCxn id="32" idx="2"/>
            </p:cNvCxnSpPr>
            <p:nvPr/>
          </p:nvCxnSpPr>
          <p:spPr>
            <a:xfrm flipV="1">
              <a:off x="6576534" y="2959359"/>
              <a:ext cx="720" cy="103460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08285F-1342-441F-9538-A5BF3224F102}"/>
                </a:ext>
              </a:extLst>
            </p:cNvPr>
            <p:cNvCxnSpPr>
              <a:cxnSpLocks/>
              <a:stCxn id="32" idx="0"/>
              <a:endCxn id="33" idx="2"/>
            </p:cNvCxnSpPr>
            <p:nvPr/>
          </p:nvCxnSpPr>
          <p:spPr>
            <a:xfrm flipV="1">
              <a:off x="6577254" y="1930543"/>
              <a:ext cx="5595" cy="558916"/>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DC538E71-4E48-4936-A5F1-D56D39120ABE}"/>
                </a:ext>
              </a:extLst>
            </p:cNvPr>
            <p:cNvSpPr/>
            <p:nvPr/>
          </p:nvSpPr>
          <p:spPr>
            <a:xfrm>
              <a:off x="5058315" y="3689965"/>
              <a:ext cx="2075370" cy="798146"/>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Grupo de segurança</a:t>
              </a:r>
            </a:p>
          </p:txBody>
        </p:sp>
      </p:grpSp>
      <p:sp>
        <p:nvSpPr>
          <p:cNvPr id="5" name="TextBox 4"/>
          <p:cNvSpPr txBox="1"/>
          <p:nvPr/>
        </p:nvSpPr>
        <p:spPr>
          <a:xfrm>
            <a:off x="5350036" y="2953414"/>
            <a:ext cx="1906364" cy="553998"/>
          </a:xfrm>
          <a:prstGeom prst="rect">
            <a:avLst/>
          </a:prstGeom>
          <a:noFill/>
        </p:spPr>
        <p:txBody>
          <a:bodyPr wrap="square" rtlCol="0">
            <a:spAutoFit/>
          </a:bodyPr>
          <a:lstStyle/>
          <a:p>
            <a:pPr rtl="0"/>
            <a:r>
              <a:rPr lang="pt-BR" sz="1500" kern="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Sub-rede pública:</a:t>
            </a:r>
            <a:r>
              <a:rPr lang="en-US" sz="1500" kern="0" dirty="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
            </a:r>
            <a:br>
              <a:rPr lang="en-US" sz="1500" kern="0" dirty="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br>
            <a:r>
              <a:rPr lang="pt-BR" sz="1500" kern="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10.0.0.0/24</a:t>
            </a:r>
            <a:endParaRPr lang="en-US" sz="15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6" name="TextBox 5"/>
          <p:cNvSpPr txBox="1"/>
          <p:nvPr/>
        </p:nvSpPr>
        <p:spPr>
          <a:xfrm>
            <a:off x="5386543" y="4640112"/>
            <a:ext cx="1897758" cy="584775"/>
          </a:xfrm>
          <a:prstGeom prst="rect">
            <a:avLst/>
          </a:prstGeom>
          <a:noFill/>
        </p:spPr>
        <p:txBody>
          <a:bodyPr wrap="square" rtlCol="0">
            <a:spAutoFit/>
          </a:bodyPr>
          <a:lstStyle/>
          <a:p>
            <a:pPr rtl="0"/>
            <a:r>
              <a:rPr lang="pt-BR" sz="1600" kern="0">
                <a:solidFill>
                  <a:srgbClr val="007CBC"/>
                </a:solidFill>
                <a:latin typeface="Amazon Ember Light" panose="020B0403020204020204" pitchFamily="34" charset="0"/>
                <a:ea typeface="Amazon Ember Light" panose="020B0403020204020204" pitchFamily="34" charset="0"/>
                <a:cs typeface="Amazon Ember Light" panose="020B0403020204020204" pitchFamily="34" charset="0"/>
              </a:rPr>
              <a:t>Sub-rede privada:</a:t>
            </a:r>
            <a:r>
              <a:rPr lang="en-US" sz="1600" kern="0" dirty="0" smtClean="0">
                <a:solidFill>
                  <a:srgbClr val="007CBC"/>
                </a:solidFill>
                <a:latin typeface="Amazon Ember Light" panose="020B0403020204020204" pitchFamily="34" charset="0"/>
                <a:ea typeface="Amazon Ember Light" panose="020B0403020204020204" pitchFamily="34" charset="0"/>
                <a:cs typeface="Amazon Ember Light" panose="020B0403020204020204" pitchFamily="34" charset="0"/>
              </a:rPr>
              <a:t/>
            </a:r>
            <a:br>
              <a:rPr lang="en-US" sz="1600" kern="0" dirty="0" smtClean="0">
                <a:solidFill>
                  <a:srgbClr val="007CBC"/>
                </a:solidFill>
                <a:latin typeface="Amazon Ember Light" panose="020B0403020204020204" pitchFamily="34" charset="0"/>
                <a:ea typeface="Amazon Ember Light" panose="020B0403020204020204" pitchFamily="34" charset="0"/>
                <a:cs typeface="Amazon Ember Light" panose="020B0403020204020204" pitchFamily="34" charset="0"/>
              </a:rPr>
            </a:br>
            <a:r>
              <a:rPr lang="pt-BR" sz="1600" kern="0">
                <a:solidFill>
                  <a:srgbClr val="007CBC"/>
                </a:solidFill>
                <a:latin typeface="Amazon Ember Light" panose="020B0403020204020204" pitchFamily="34" charset="0"/>
                <a:ea typeface="Amazon Ember Light" panose="020B0403020204020204" pitchFamily="34" charset="0"/>
                <a:cs typeface="Amazon Ember Light" panose="020B0403020204020204" pitchFamily="34" charset="0"/>
              </a:rPr>
              <a:t>10.0.2.0/23</a:t>
            </a:r>
            <a:endParaRPr lang="en-US" sz="16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8087646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5E8405-D4BA-7847-9F9B-BD8A99A69246}"/>
              </a:ext>
              <a:ext uri="{C183D7F6-B498-43B3-948B-1728B52AA6E4}">
                <adec:decorative xmlns:adec="http://schemas.microsoft.com/office/drawing/2017/decorative" xmlns="" val="1"/>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l="-126"/>
          <a:stretch/>
        </p:blipFill>
        <p:spPr>
          <a:xfrm>
            <a:off x="-60960" y="1920240"/>
            <a:ext cx="12252960" cy="4358640"/>
          </a:xfrm>
          <a:prstGeom prst="rect">
            <a:avLst/>
          </a:prstGeom>
        </p:spPr>
      </p:pic>
      <p:sp>
        <p:nvSpPr>
          <p:cNvPr id="5" name="Title 4">
            <a:extLst>
              <a:ext uri="{FF2B5EF4-FFF2-40B4-BE49-F238E27FC236}">
                <a16:creationId xmlns:a16="http://schemas.microsoft.com/office/drawing/2014/main" id="{AF620218-A447-48BF-A0D6-D9466C1D4E04}"/>
              </a:ext>
            </a:extLst>
          </p:cNvPr>
          <p:cNvSpPr>
            <a:spLocks noGrp="1"/>
          </p:cNvSpPr>
          <p:nvPr>
            <p:ph type="title"/>
          </p:nvPr>
        </p:nvSpPr>
        <p:spPr>
          <a:xfrm>
            <a:off x="6787619" y="2172918"/>
            <a:ext cx="4985281" cy="3770682"/>
          </a:xfrm>
        </p:spPr>
        <p:txBody>
          <a:bodyPr rtlCol="0"/>
          <a:lstStyle/>
          <a:p>
            <a:pPr rtl="0"/>
            <a:r>
              <a:rPr lang="pt-BR">
                <a:solidFill>
                  <a:srgbClr val="FFFFFF"/>
                </a:solidFill>
                <a:ea typeface="Amazon Ember" panose="02000000000000000000" pitchFamily="2" charset="0"/>
              </a:rPr>
              <a:t>Começar o Módulo 6 — Laboratório guiado: Criar uma Virtual Private Cloud </a:t>
            </a:r>
            <a:endParaRPr lang="en-US" dirty="0"/>
          </a:p>
        </p:txBody>
      </p:sp>
      <p:grpSp>
        <p:nvGrpSpPr>
          <p:cNvPr id="9" name="Group 8" descr="A stopwatch icon.">
            <a:extLst>
              <a:ext uri="{FF2B5EF4-FFF2-40B4-BE49-F238E27FC236}">
                <a16:creationId xmlns:a16="http://schemas.microsoft.com/office/drawing/2014/main" id="{10DC9E4A-8285-4049-983B-7423DA3CE8FF}"/>
              </a:ext>
            </a:extLst>
          </p:cNvPr>
          <p:cNvGrpSpPr/>
          <p:nvPr/>
        </p:nvGrpSpPr>
        <p:grpSpPr>
          <a:xfrm>
            <a:off x="419099" y="579120"/>
            <a:ext cx="834514" cy="953731"/>
            <a:chOff x="11271015" y="5905029"/>
            <a:chExt cx="403626" cy="461287"/>
          </a:xfrm>
        </p:grpSpPr>
        <p:sp>
          <p:nvSpPr>
            <p:cNvPr id="10" name="Oval 9">
              <a:extLst>
                <a:ext uri="{FF2B5EF4-FFF2-40B4-BE49-F238E27FC236}">
                  <a16:creationId xmlns:a16="http://schemas.microsoft.com/office/drawing/2014/main" id="{AAC56321-5D68-4446-BED2-5F762D71FEF3}"/>
                </a:ext>
                <a:ext uri="{C183D7F6-B498-43B3-948B-1728B52AA6E4}">
                  <adec:decorative xmlns:adec="http://schemas.microsoft.com/office/drawing/2017/decorative" xmlns="" val="1"/>
                </a:ext>
              </a:extLst>
            </p:cNvPr>
            <p:cNvSpPr/>
            <p:nvPr/>
          </p:nvSpPr>
          <p:spPr>
            <a:xfrm>
              <a:off x="11307093" y="5998845"/>
              <a:ext cx="331470" cy="33318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mazon Ember Light"/>
                <a:ea typeface="+mn-ea"/>
                <a:cs typeface="+mn-cs"/>
              </a:endParaRPr>
            </a:p>
          </p:txBody>
        </p:sp>
        <p:pic>
          <p:nvPicPr>
            <p:cNvPr id="11" name="Picture 10">
              <a:extLst>
                <a:ext uri="{FF2B5EF4-FFF2-40B4-BE49-F238E27FC236}">
                  <a16:creationId xmlns:a16="http://schemas.microsoft.com/office/drawing/2014/main" id="{45C163E9-58FA-F745-9B8A-FE0E60F9CF77}"/>
                </a:ext>
                <a:ext uri="{C183D7F6-B498-43B3-948B-1728B52AA6E4}">
                  <adec:decorative xmlns:adec="http://schemas.microsoft.com/office/drawing/2017/decorative" xmlns="" val="1"/>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11271015" y="5905029"/>
              <a:ext cx="403626" cy="461287"/>
            </a:xfrm>
            <a:prstGeom prst="rect">
              <a:avLst/>
            </a:prstGeom>
          </p:spPr>
        </p:pic>
      </p:grpSp>
      <p:sp>
        <p:nvSpPr>
          <p:cNvPr id="12" name="TextBox 11">
            <a:extLst>
              <a:ext uri="{FF2B5EF4-FFF2-40B4-BE49-F238E27FC236}">
                <a16:creationId xmlns:a16="http://schemas.microsoft.com/office/drawing/2014/main" id="{93CB1352-7A73-A74D-9F66-0C5041597E9C}"/>
              </a:ext>
            </a:extLst>
          </p:cNvPr>
          <p:cNvSpPr txBox="1"/>
          <p:nvPr/>
        </p:nvSpPr>
        <p:spPr>
          <a:xfrm>
            <a:off x="1253613" y="1225074"/>
            <a:ext cx="192653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1200" cap="none" spc="0" normalizeH="0" noProof="0" dirty="0">
                <a:ln>
                  <a:noFill/>
                </a:ln>
                <a:solidFill>
                  <a:srgbClr val="000000"/>
                </a:solidFill>
                <a:effectLst/>
                <a:uLnTx/>
                <a:uFillTx/>
                <a:latin typeface="Amazon Ember Light"/>
                <a:ea typeface="Amazon Ember Light" panose="020B0403020204020204" pitchFamily="34" charset="0"/>
                <a:cs typeface="Amazon Ember Light" panose="020B0403020204020204" pitchFamily="34" charset="0"/>
              </a:rPr>
              <a:t>Aproximadamente 30 minutos</a:t>
            </a:r>
          </a:p>
        </p:txBody>
      </p:sp>
    </p:spTree>
    <p:custDataLst>
      <p:tags r:id="rId1"/>
    </p:custDataLst>
    <p:extLst>
      <p:ext uri="{BB962C8B-B14F-4D97-AF65-F5344CB8AC3E}">
        <p14:creationId xmlns:p14="http://schemas.microsoft.com/office/powerpoint/2010/main" val="5891970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9D4C57-8ACE-7A46-BE45-25F2ADAE9651}"/>
              </a:ext>
            </a:extLst>
          </p:cNvPr>
          <p:cNvSpPr>
            <a:spLocks noGrp="1"/>
          </p:cNvSpPr>
          <p:nvPr>
            <p:ph type="title"/>
          </p:nvPr>
        </p:nvSpPr>
        <p:spPr>
          <a:xfrm>
            <a:off x="196075" y="2420133"/>
            <a:ext cx="3735456" cy="2017734"/>
          </a:xfrm>
        </p:spPr>
        <p:txBody>
          <a:bodyPr rtlCol="0"/>
          <a:lstStyle/>
          <a:p>
            <a:pPr rtl="0"/>
            <a:r>
              <a:rPr lang="pt-BR" sz="4000">
                <a:latin typeface="+mj-lt"/>
              </a:rPr>
              <a:t>Resumo do laboratório guiado: principais lições</a:t>
            </a:r>
          </a:p>
        </p:txBody>
      </p:sp>
      <p:pic>
        <p:nvPicPr>
          <p:cNvPr id="5" name="Picture 4">
            <a:extLst>
              <a:ext uri="{FF2B5EF4-FFF2-40B4-BE49-F238E27FC236}">
                <a16:creationId xmlns:a16="http://schemas.microsoft.com/office/drawing/2014/main" id="{79125E67-2530-304C-9CF1-F3BC25E3B1E2}"/>
              </a:ext>
              <a:ext uri="{C183D7F6-B498-43B3-948B-1728B52AA6E4}">
                <adec:decorative xmlns:adec="http://schemas.microsoft.com/office/drawing/2017/decorative" xmlns=""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154556" y="1168065"/>
            <a:ext cx="7421479" cy="4947653"/>
          </a:xfrm>
          <a:prstGeom prst="rect">
            <a:avLst/>
          </a:prstGeom>
          <a:ln>
            <a:solidFill>
              <a:schemeClr val="accent1"/>
            </a:solidFill>
          </a:ln>
        </p:spPr>
      </p:pic>
    </p:spTree>
    <p:custDataLst>
      <p:tags r:id="rId1"/>
    </p:custDataLst>
    <p:extLst>
      <p:ext uri="{BB962C8B-B14F-4D97-AF65-F5344CB8AC3E}">
        <p14:creationId xmlns:p14="http://schemas.microsoft.com/office/powerpoint/2010/main" val="8630029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100" y="1178376"/>
            <a:ext cx="4268647" cy="2465369"/>
          </a:xfrm>
        </p:spPr>
        <p:txBody>
          <a:bodyPr rtlCol="0">
            <a:noAutofit/>
          </a:bodyPr>
          <a:lstStyle/>
          <a:p>
            <a:pPr rtl="0"/>
            <a:r>
              <a:rPr lang="pt-BR"/>
              <a:t>Módulo 6 – </a:t>
            </a:r>
            <a:r>
              <a:rPr lang="pt-BR">
                <a:latin typeface="+mj-lt"/>
              </a:rPr>
              <a:t>Laboratório de desafio: </a:t>
            </a:r>
            <a:r>
              <a:rPr lang="en-US" dirty="0">
                <a:latin typeface="+mj-lt"/>
              </a:rPr>
              <a:t/>
            </a:r>
            <a:br>
              <a:rPr lang="en-US" dirty="0">
                <a:latin typeface="+mj-lt"/>
              </a:rPr>
            </a:br>
            <a:r>
              <a:rPr lang="pt-BR">
                <a:latin typeface="+mj-lt"/>
              </a:rPr>
              <a:t>Criar um ambiente de rede da VPC para a cafeteria </a:t>
            </a:r>
            <a:endParaRPr lang="en-US" sz="2000" dirty="0">
              <a:latin typeface="+mj-lt"/>
            </a:endParaRPr>
          </a:p>
        </p:txBody>
      </p:sp>
      <p:pic>
        <p:nvPicPr>
          <p:cNvPr id="11" name="Content Placeholder 3">
            <a:extLst>
              <a:ext uri="{FF2B5EF4-FFF2-40B4-BE49-F238E27FC236}">
                <a16:creationId xmlns:a16="http://schemas.microsoft.com/office/drawing/2014/main" id="{6423631E-AD82-9743-8C78-CFE5440F9411}"/>
              </a:ext>
              <a:ext uri="{C183D7F6-B498-43B3-948B-1728B52AA6E4}">
                <adec:decorative xmlns:adec="http://schemas.microsoft.com/office/drawing/2017/decorative" xmlns="" val="1"/>
              </a:ext>
            </a:extLst>
          </p:cNvPr>
          <p:cNvPicPr>
            <a:picLocks noChangeAspect="1"/>
          </p:cNvPicPr>
          <p:nvPr/>
        </p:nvPicPr>
        <p:blipFill>
          <a:blip r:embed="rId4"/>
          <a:stretch>
            <a:fillRect/>
          </a:stretch>
        </p:blipFill>
        <p:spPr>
          <a:xfrm>
            <a:off x="5715000" y="1661890"/>
            <a:ext cx="5767388" cy="3846957"/>
          </a:xfrm>
          <a:prstGeom prst="rect">
            <a:avLst/>
          </a:prstGeom>
        </p:spPr>
      </p:pic>
    </p:spTree>
    <p:custDataLst>
      <p:tags r:id="rId1"/>
    </p:custDataLst>
    <p:extLst>
      <p:ext uri="{BB962C8B-B14F-4D97-AF65-F5344CB8AC3E}">
        <p14:creationId xmlns:p14="http://schemas.microsoft.com/office/powerpoint/2010/main" val="1581554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rtlCol="0"/>
          <a:lstStyle/>
          <a:p>
            <a:pPr rtl="0"/>
            <a:r>
              <a:rPr lang="pt-BR" sz="3600">
                <a:latin typeface="+mn-lt"/>
                <a:ea typeface="Amazon Ember" panose="020B0603020204020204" pitchFamily="34" charset="0"/>
                <a:cs typeface="Amazon Ember" panose="020B0603020204020204" pitchFamily="34" charset="0"/>
              </a:rPr>
              <a:t>A necessidade empresarial: um ambiente de rede seguro</a:t>
            </a:r>
          </a:p>
        </p:txBody>
      </p:sp>
      <p:sp>
        <p:nvSpPr>
          <p:cNvPr id="14" name="Content Placeholder 8"/>
          <p:cNvSpPr txBox="1">
            <a:spLocks/>
          </p:cNvSpPr>
          <p:nvPr/>
        </p:nvSpPr>
        <p:spPr>
          <a:xfrm>
            <a:off x="419099" y="1384038"/>
            <a:ext cx="5613839" cy="12138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rtl="0">
              <a:buNone/>
              <a:defRPr/>
            </a:pPr>
            <a:r>
              <a:rPr lang="pt-BR" sz="2000" b="0" i="0" u="none" strike="noStrike" kern="1200" cap="none" spc="0" normalizeH="0" noProof="0" dirty="0" err="1">
                <a:ln>
                  <a:noFill/>
                </a:ln>
                <a:solidFill>
                  <a:srgbClr val="000000"/>
                </a:solidFill>
                <a:effectLst/>
                <a:uLnTx/>
                <a:uFillTx/>
                <a:latin typeface="+mn-lt"/>
                <a:ea typeface="Amazon Ember" panose="02000000000000000000" pitchFamily="2" charset="0"/>
              </a:rPr>
              <a:t>Sof</a:t>
            </a:r>
            <a:r>
              <a:rPr lang="pt-BR" sz="2000" dirty="0" err="1"/>
              <a:t>ía</a:t>
            </a:r>
            <a:r>
              <a:rPr lang="pt-BR" sz="2000" b="0" i="0" u="none" strike="noStrike" kern="1200" cap="none" spc="0" normalizeH="0" noProof="0" dirty="0">
                <a:ln>
                  <a:noFill/>
                </a:ln>
                <a:solidFill>
                  <a:srgbClr val="000000"/>
                </a:solidFill>
                <a:effectLst/>
                <a:uLnTx/>
                <a:uFillTx/>
                <a:latin typeface="+mn-lt"/>
                <a:ea typeface="Amazon Ember" panose="02000000000000000000" pitchFamily="2" charset="0"/>
              </a:rPr>
              <a:t> e Nikhil separaram a camada do banco de dados da cafeteria da camada de aplicações Web. Eles também moveram os recursos do banco de dados de uma </a:t>
            </a:r>
            <a:r>
              <a:rPr lang="pt-BR" sz="2000" b="0" i="0" u="none" strike="noStrike" kern="1200" cap="none" spc="0" normalizeH="0" noProof="0" dirty="0" err="1">
                <a:ln>
                  <a:noFill/>
                </a:ln>
                <a:solidFill>
                  <a:srgbClr val="000000"/>
                </a:solidFill>
                <a:effectLst/>
                <a:uLnTx/>
                <a:uFillTx/>
                <a:latin typeface="+mn-lt"/>
                <a:ea typeface="Amazon Ember" panose="02000000000000000000" pitchFamily="2" charset="0"/>
              </a:rPr>
              <a:t>sub-rede</a:t>
            </a:r>
            <a:r>
              <a:rPr lang="pt-BR" sz="2000" b="0" i="0" u="none" strike="noStrike" kern="1200" cap="none" spc="0" normalizeH="0" noProof="0" dirty="0">
                <a:ln>
                  <a:noFill/>
                </a:ln>
                <a:solidFill>
                  <a:srgbClr val="000000"/>
                </a:solidFill>
                <a:effectLst/>
                <a:uLnTx/>
                <a:uFillTx/>
                <a:latin typeface="+mn-lt"/>
                <a:ea typeface="Amazon Ember" panose="02000000000000000000" pitchFamily="2" charset="0"/>
              </a:rPr>
              <a:t> pública para uma </a:t>
            </a:r>
            <a:r>
              <a:rPr lang="pt-BR" sz="2000" b="0" i="0" u="none" strike="noStrike" kern="1200" cap="none" spc="0" normalizeH="0" noProof="0" dirty="0" err="1">
                <a:ln>
                  <a:noFill/>
                </a:ln>
                <a:solidFill>
                  <a:srgbClr val="000000"/>
                </a:solidFill>
                <a:effectLst/>
                <a:uLnTx/>
                <a:uFillTx/>
                <a:latin typeface="+mn-lt"/>
                <a:ea typeface="Amazon Ember" panose="02000000000000000000" pitchFamily="2" charset="0"/>
              </a:rPr>
              <a:t>sub-rede</a:t>
            </a:r>
            <a:r>
              <a:rPr lang="pt-BR" sz="2000" b="0" i="0" u="none" strike="noStrike" kern="1200" cap="none" spc="0" normalizeH="0" noProof="0" dirty="0">
                <a:ln>
                  <a:noFill/>
                </a:ln>
                <a:solidFill>
                  <a:srgbClr val="000000"/>
                </a:solidFill>
                <a:effectLst/>
                <a:uLnTx/>
                <a:uFillTx/>
                <a:latin typeface="+mn-lt"/>
                <a:ea typeface="Amazon Ember" panose="02000000000000000000" pitchFamily="2" charset="0"/>
              </a:rPr>
              <a:t> privada.</a:t>
            </a:r>
          </a:p>
        </p:txBody>
      </p:sp>
      <p:pic>
        <p:nvPicPr>
          <p:cNvPr id="2" name="Picture 1" descr="Picture of Sofia and Nikhil in cafe aprons."/>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897657" y="2883159"/>
            <a:ext cx="4387637" cy="2925091"/>
          </a:xfrm>
          <a:prstGeom prst="rect">
            <a:avLst/>
          </a:prstGeom>
        </p:spPr>
      </p:pic>
      <p:pic>
        <p:nvPicPr>
          <p:cNvPr id="10" name="Picture 9" descr="Photo of Mateo.">
            <a:extLst>
              <a:ext uri="{FF2B5EF4-FFF2-40B4-BE49-F238E27FC236}">
                <a16:creationId xmlns:a16="http://schemas.microsoft.com/office/drawing/2014/main" id="{9B7EE536-DD12-4EBB-B357-0ECE4D8FC34E}"/>
              </a:ext>
            </a:extLst>
          </p:cNvPr>
          <p:cNvPicPr>
            <a:picLocks noChangeAspect="1"/>
          </p:cNvPicPr>
          <p:nvPr/>
        </p:nvPicPr>
        <p:blipFill>
          <a:blip r:embed="rId5"/>
          <a:stretch>
            <a:fillRect/>
          </a:stretch>
        </p:blipFill>
        <p:spPr>
          <a:xfrm>
            <a:off x="8081073" y="1579051"/>
            <a:ext cx="2043007" cy="3064510"/>
          </a:xfrm>
          <a:prstGeom prst="rect">
            <a:avLst/>
          </a:prstGeom>
        </p:spPr>
      </p:pic>
      <p:sp>
        <p:nvSpPr>
          <p:cNvPr id="11" name="Content Placeholder 8">
            <a:extLst>
              <a:ext uri="{FF2B5EF4-FFF2-40B4-BE49-F238E27FC236}">
                <a16:creationId xmlns:a16="http://schemas.microsoft.com/office/drawing/2014/main" id="{6815975D-9905-1447-A844-66B5B3DAD3BF}"/>
              </a:ext>
            </a:extLst>
          </p:cNvPr>
          <p:cNvSpPr txBox="1">
            <a:spLocks/>
          </p:cNvSpPr>
          <p:nvPr/>
        </p:nvSpPr>
        <p:spPr>
          <a:xfrm>
            <a:off x="7228056" y="4893311"/>
            <a:ext cx="3749040" cy="146303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pt-BR" sz="2000" b="0" i="0" u="none" strike="noStrike" kern="1200" cap="none" spc="0" normalizeH="0" noProof="0">
                <a:ln>
                  <a:noFill/>
                </a:ln>
                <a:solidFill>
                  <a:srgbClr val="000000"/>
                </a:solidFill>
                <a:effectLst/>
                <a:uLnTx/>
                <a:uFillTx/>
                <a:latin typeface="+mn-lt"/>
                <a:ea typeface="Amazon Ember" panose="02000000000000000000" pitchFamily="2" charset="0"/>
              </a:rPr>
              <a:t>Mateo os aconselha a melhorar a segurança executando o servidor de aplicações da cafeteria em uma sub-rede privada separada da instância do banco de dados.</a:t>
            </a:r>
          </a:p>
        </p:txBody>
      </p:sp>
    </p:spTree>
    <p:custDataLst>
      <p:tags r:id="rId1"/>
    </p:custDataLst>
    <p:extLst>
      <p:ext uri="{BB962C8B-B14F-4D97-AF65-F5344CB8AC3E}">
        <p14:creationId xmlns:p14="http://schemas.microsoft.com/office/powerpoint/2010/main" val="13474085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t>Laboratório de desafio: Tarefas</a:t>
            </a:r>
          </a:p>
        </p:txBody>
      </p:sp>
      <p:sp>
        <p:nvSpPr>
          <p:cNvPr id="7" name="Content Placeholder 6">
            <a:extLst>
              <a:ext uri="{FF2B5EF4-FFF2-40B4-BE49-F238E27FC236}">
                <a16:creationId xmlns:a16="http://schemas.microsoft.com/office/drawing/2014/main" id="{358653D5-E04B-5646-A879-B4A147607831}"/>
              </a:ext>
            </a:extLst>
          </p:cNvPr>
          <p:cNvSpPr>
            <a:spLocks noGrp="1"/>
          </p:cNvSpPr>
          <p:nvPr>
            <p:ph idx="1"/>
          </p:nvPr>
        </p:nvSpPr>
        <p:spPr/>
        <p:txBody>
          <a:bodyPr rtlCol="0"/>
          <a:lstStyle/>
          <a:p>
            <a:pPr marL="514350" indent="-514350" rtl="0">
              <a:buFont typeface="+mj-lt"/>
              <a:buAutoNum type="arabicPeriod"/>
            </a:pPr>
            <a:r>
              <a:rPr lang="pt-BR" sz="2200"/>
              <a:t>Criar uma sub-rede pública</a:t>
            </a:r>
          </a:p>
          <a:p>
            <a:pPr marL="514350" indent="-514350" rtl="0">
              <a:buFont typeface="+mj-lt"/>
              <a:buAutoNum type="arabicPeriod"/>
            </a:pPr>
            <a:r>
              <a:rPr lang="pt-BR" sz="2200"/>
              <a:t>Criar um host bastion</a:t>
            </a:r>
          </a:p>
          <a:p>
            <a:pPr marL="514350" indent="-514350" rtl="0">
              <a:buFont typeface="+mj-lt"/>
              <a:buAutoNum type="arabicPeriod"/>
            </a:pPr>
            <a:r>
              <a:rPr lang="pt-BR" sz="2200"/>
              <a:t>Alocar um endereço IP elástico para o host bastion</a:t>
            </a:r>
          </a:p>
          <a:p>
            <a:pPr marL="514350" indent="-514350" rtl="0">
              <a:buFont typeface="+mj-lt"/>
              <a:buAutoNum type="arabicPeriod"/>
            </a:pPr>
            <a:r>
              <a:rPr lang="pt-BR" sz="2200"/>
              <a:t>Testar a conexão com o host bastion</a:t>
            </a:r>
          </a:p>
          <a:p>
            <a:pPr marL="514350" indent="-514350" rtl="0">
              <a:buFont typeface="+mj-lt"/>
              <a:buAutoNum type="arabicPeriod"/>
            </a:pPr>
            <a:r>
              <a:rPr lang="pt-BR" sz="2200"/>
              <a:t>Criar uma sub-rede privada</a:t>
            </a:r>
          </a:p>
          <a:p>
            <a:pPr marL="514350" indent="-514350" rtl="0">
              <a:buFont typeface="+mj-lt"/>
              <a:buAutoNum type="arabicPeriod"/>
            </a:pPr>
            <a:r>
              <a:rPr lang="pt-BR" sz="2200"/>
              <a:t>Criar um gateway de NAT</a:t>
            </a:r>
          </a:p>
          <a:p>
            <a:pPr marL="514350" indent="-514350" rtl="0">
              <a:buFont typeface="+mj-lt"/>
              <a:buAutoNum type="arabicPeriod"/>
            </a:pPr>
            <a:r>
              <a:rPr lang="pt-BR" sz="2200"/>
              <a:t>Criar uma instância do EC2 em uma sub-rede privada</a:t>
            </a:r>
          </a:p>
          <a:p>
            <a:pPr marL="514350" indent="-514350" rtl="0">
              <a:buFont typeface="+mj-lt"/>
              <a:buAutoNum type="arabicPeriod"/>
            </a:pPr>
            <a:r>
              <a:rPr lang="pt-BR" sz="2200"/>
              <a:t>Configurar seu cliente SSH para passagem SSH</a:t>
            </a:r>
          </a:p>
          <a:p>
            <a:pPr marL="514350" indent="-514350" rtl="0">
              <a:buFont typeface="+mj-lt"/>
              <a:buAutoNum type="arabicPeriod"/>
            </a:pPr>
            <a:r>
              <a:rPr lang="pt-BR" sz="2200"/>
              <a:t>Testar a conexão SSH do host bastion</a:t>
            </a:r>
          </a:p>
          <a:p>
            <a:pPr marL="514350" indent="-514350" rtl="0">
              <a:buFont typeface="+mj-lt"/>
              <a:buAutoNum type="arabicPeriod"/>
            </a:pPr>
            <a:r>
              <a:rPr lang="pt-BR" sz="2200"/>
              <a:t>Criar uma Network ACL</a:t>
            </a:r>
          </a:p>
          <a:p>
            <a:pPr marL="514350" indent="-514350" rtl="0">
              <a:buFont typeface="+mj-lt"/>
              <a:buAutoNum type="arabicPeriod"/>
            </a:pPr>
            <a:r>
              <a:rPr lang="pt-BR" sz="2200"/>
              <a:t>Testar sua Network ACL personalizada</a:t>
            </a:r>
          </a:p>
        </p:txBody>
      </p:sp>
    </p:spTree>
    <p:custDataLst>
      <p:tags r:id="rId1"/>
    </p:custDataLst>
    <p:extLst>
      <p:ext uri="{BB962C8B-B14F-4D97-AF65-F5344CB8AC3E}">
        <p14:creationId xmlns:p14="http://schemas.microsoft.com/office/powerpoint/2010/main" val="20795206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pt-BR">
                <a:latin typeface="+mj-lt"/>
              </a:rPr>
              <a:t>Laboratório de desafio: Produto final </a:t>
            </a:r>
          </a:p>
        </p:txBody>
      </p:sp>
      <p:grpSp>
        <p:nvGrpSpPr>
          <p:cNvPr id="27" name="Group 26" descr="architecture diagram of public subnet with a nat gateway, bastion host in a security group, and test instance in a security group, surrounded by default network ACL, and a private subnet with an ec2 instance in a security group surrounded by a custom network ACL.">
            <a:extLst>
              <a:ext uri="{FF2B5EF4-FFF2-40B4-BE49-F238E27FC236}">
                <a16:creationId xmlns:a16="http://schemas.microsoft.com/office/drawing/2014/main" id="{08D5F52C-742E-4A54-AFFF-DA4AD9123BF6}"/>
              </a:ext>
            </a:extLst>
          </p:cNvPr>
          <p:cNvGrpSpPr/>
          <p:nvPr/>
        </p:nvGrpSpPr>
        <p:grpSpPr>
          <a:xfrm>
            <a:off x="2488806" y="1230860"/>
            <a:ext cx="6953718" cy="5120640"/>
            <a:chOff x="3445844" y="1167062"/>
            <a:chExt cx="6953718" cy="5120640"/>
          </a:xfrm>
        </p:grpSpPr>
        <p:sp>
          <p:nvSpPr>
            <p:cNvPr id="28" name="Rectangle 27">
              <a:extLst>
                <a:ext uri="{FF2B5EF4-FFF2-40B4-BE49-F238E27FC236}">
                  <a16:creationId xmlns:a16="http://schemas.microsoft.com/office/drawing/2014/main" id="{C679E467-180D-4204-9856-9F59DDC32B31}"/>
                </a:ext>
              </a:extLst>
            </p:cNvPr>
            <p:cNvSpPr/>
            <p:nvPr/>
          </p:nvSpPr>
          <p:spPr>
            <a:xfrm>
              <a:off x="4181642" y="1167062"/>
              <a:ext cx="6217920" cy="512064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mj-lt"/>
                  <a:ea typeface="+mn-ea"/>
                  <a:cs typeface="+mn-cs"/>
                </a:rPr>
                <a:t> Lab VPC: 10.0.0.0/16</a:t>
              </a:r>
            </a:p>
          </p:txBody>
        </p:sp>
        <p:pic>
          <p:nvPicPr>
            <p:cNvPr id="29" name="Graphic 28">
              <a:extLst>
                <a:ext uri="{FF2B5EF4-FFF2-40B4-BE49-F238E27FC236}">
                  <a16:creationId xmlns:a16="http://schemas.microsoft.com/office/drawing/2014/main" id="{57BBBD9D-6165-44DB-8E83-5CB4FDEBF16F}"/>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181644" y="1167063"/>
              <a:ext cx="457200" cy="457200"/>
            </a:xfrm>
            <a:prstGeom prst="rect">
              <a:avLst/>
            </a:prstGeom>
          </p:spPr>
        </p:pic>
        <p:grpSp>
          <p:nvGrpSpPr>
            <p:cNvPr id="30" name="Group 29">
              <a:extLst>
                <a:ext uri="{FF2B5EF4-FFF2-40B4-BE49-F238E27FC236}">
                  <a16:creationId xmlns:a16="http://schemas.microsoft.com/office/drawing/2014/main" id="{EC05CDAF-32AE-468E-B443-7F3C80CF6673}"/>
                </a:ext>
              </a:extLst>
            </p:cNvPr>
            <p:cNvGrpSpPr/>
            <p:nvPr/>
          </p:nvGrpSpPr>
          <p:grpSpPr>
            <a:xfrm>
              <a:off x="3445844" y="3516467"/>
              <a:ext cx="1482923" cy="1040142"/>
              <a:chOff x="2359303" y="3684911"/>
              <a:chExt cx="1482923" cy="1040142"/>
            </a:xfrm>
          </p:grpSpPr>
          <p:sp>
            <p:nvSpPr>
              <p:cNvPr id="67" name="TextBox 66">
                <a:extLst>
                  <a:ext uri="{FF2B5EF4-FFF2-40B4-BE49-F238E27FC236}">
                    <a16:creationId xmlns:a16="http://schemas.microsoft.com/office/drawing/2014/main" id="{0B3E6125-BCEB-40CB-8EEC-30105C432A43}"/>
                  </a:ext>
                </a:extLst>
              </p:cNvPr>
              <p:cNvSpPr txBox="1"/>
              <p:nvPr/>
            </p:nvSpPr>
            <p:spPr>
              <a:xfrm>
                <a:off x="2359303" y="4140278"/>
                <a:ext cx="1482923" cy="584775"/>
              </a:xfrm>
              <a:prstGeom prst="rect">
                <a:avLst/>
              </a:prstGeom>
              <a:solidFill>
                <a:schemeClr val="bg1"/>
              </a:solidFill>
            </p:spPr>
            <p:txBody>
              <a:bodyPr wrap="squar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Gateway da Internet</a:t>
                </a:r>
                <a:endParaRPr lang="en-US" sz="1600" dirty="0">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68" name="Graphic 67">
                <a:extLst>
                  <a:ext uri="{FF2B5EF4-FFF2-40B4-BE49-F238E27FC236}">
                    <a16:creationId xmlns:a16="http://schemas.microsoft.com/office/drawing/2014/main" id="{D6803108-5F7C-42D6-B489-3207F6487609}"/>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2859678" y="3684911"/>
                <a:ext cx="469900" cy="469900"/>
              </a:xfrm>
              <a:prstGeom prst="rect">
                <a:avLst/>
              </a:prstGeom>
            </p:spPr>
          </p:pic>
        </p:grpSp>
        <p:sp>
          <p:nvSpPr>
            <p:cNvPr id="31" name="Oval 30">
              <a:extLst>
                <a:ext uri="{FF2B5EF4-FFF2-40B4-BE49-F238E27FC236}">
                  <a16:creationId xmlns:a16="http://schemas.microsoft.com/office/drawing/2014/main" id="{E8770109-FA22-4056-ACA8-AEF66AE72A8B}"/>
                </a:ext>
              </a:extLst>
            </p:cNvPr>
            <p:cNvSpPr/>
            <p:nvPr/>
          </p:nvSpPr>
          <p:spPr>
            <a:xfrm>
              <a:off x="6031571" y="2860370"/>
              <a:ext cx="126751" cy="12675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nvGrpSpPr>
            <p:cNvPr id="32" name="Group 31">
              <a:extLst>
                <a:ext uri="{FF2B5EF4-FFF2-40B4-BE49-F238E27FC236}">
                  <a16:creationId xmlns:a16="http://schemas.microsoft.com/office/drawing/2014/main" id="{75FE3A6F-844F-4C95-9255-97FD0BCDFE46}"/>
                </a:ext>
              </a:extLst>
            </p:cNvPr>
            <p:cNvGrpSpPr/>
            <p:nvPr/>
          </p:nvGrpSpPr>
          <p:grpSpPr>
            <a:xfrm>
              <a:off x="5770645" y="4022213"/>
              <a:ext cx="3200400" cy="2155189"/>
              <a:chOff x="5985799" y="4022213"/>
              <a:chExt cx="3200400" cy="2155189"/>
            </a:xfrm>
          </p:grpSpPr>
          <p:grpSp>
            <p:nvGrpSpPr>
              <p:cNvPr id="52" name="Group 51">
                <a:extLst>
                  <a:ext uri="{FF2B5EF4-FFF2-40B4-BE49-F238E27FC236}">
                    <a16:creationId xmlns:a16="http://schemas.microsoft.com/office/drawing/2014/main" id="{6BFE2A94-DBEC-4436-AF8F-D9166FC2A659}"/>
                  </a:ext>
                </a:extLst>
              </p:cNvPr>
              <p:cNvGrpSpPr/>
              <p:nvPr/>
            </p:nvGrpSpPr>
            <p:grpSpPr>
              <a:xfrm>
                <a:off x="6074177" y="4564505"/>
                <a:ext cx="3023644" cy="1559974"/>
                <a:chOff x="5709148" y="4744981"/>
                <a:chExt cx="3023644" cy="1559974"/>
              </a:xfrm>
            </p:grpSpPr>
            <p:sp>
              <p:nvSpPr>
                <p:cNvPr id="55" name="Rectangle 54">
                  <a:extLst>
                    <a:ext uri="{FF2B5EF4-FFF2-40B4-BE49-F238E27FC236}">
                      <a16:creationId xmlns:a16="http://schemas.microsoft.com/office/drawing/2014/main" id="{D39DBA39-72D3-4F0F-8E39-35663995F4AF}"/>
                    </a:ext>
                  </a:extLst>
                </p:cNvPr>
                <p:cNvSpPr/>
                <p:nvPr/>
              </p:nvSpPr>
              <p:spPr>
                <a:xfrm>
                  <a:off x="5715272" y="4744981"/>
                  <a:ext cx="3017520" cy="1554480"/>
                </a:xfrm>
                <a:prstGeom prst="rect">
                  <a:avLst/>
                </a:prstGeom>
                <a:solidFill>
                  <a:srgbClr val="007CBC">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168275" marR="0" lvl="0" indent="-168275"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007CBC"/>
                    </a:solidFill>
                    <a:effectLst/>
                    <a:uLnTx/>
                    <a:uFillTx/>
                    <a:latin typeface="+mj-lt"/>
                    <a:ea typeface="+mn-ea"/>
                    <a:cs typeface="+mn-cs"/>
                  </a:endParaRPr>
                </a:p>
              </p:txBody>
            </p:sp>
            <p:pic>
              <p:nvPicPr>
                <p:cNvPr id="56" name="Graphic 55">
                  <a:extLst>
                    <a:ext uri="{FF2B5EF4-FFF2-40B4-BE49-F238E27FC236}">
                      <a16:creationId xmlns:a16="http://schemas.microsoft.com/office/drawing/2014/main" id="{9BFB1E23-7CD9-4F38-AE10-9519132567A0}"/>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5709148" y="4744982"/>
                  <a:ext cx="457200" cy="457200"/>
                </a:xfrm>
                <a:prstGeom prst="rect">
                  <a:avLst/>
                </a:prstGeom>
              </p:spPr>
            </p:pic>
            <p:pic>
              <p:nvPicPr>
                <p:cNvPr id="62" name="Graphic 61">
                  <a:extLst>
                    <a:ext uri="{FF2B5EF4-FFF2-40B4-BE49-F238E27FC236}">
                      <a16:creationId xmlns:a16="http://schemas.microsoft.com/office/drawing/2014/main" id="{3D27B0B5-2EB9-412A-BD96-8D3B2EED0270}"/>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6989082" y="5555051"/>
                  <a:ext cx="469900" cy="469900"/>
                </a:xfrm>
                <a:prstGeom prst="rect">
                  <a:avLst/>
                </a:prstGeom>
              </p:spPr>
            </p:pic>
            <p:sp>
              <p:nvSpPr>
                <p:cNvPr id="64" name="TextBox 63">
                  <a:extLst>
                    <a:ext uri="{FF2B5EF4-FFF2-40B4-BE49-F238E27FC236}">
                      <a16:creationId xmlns:a16="http://schemas.microsoft.com/office/drawing/2014/main" id="{DFFDDFEC-CB9E-48B6-9E6B-9543AC363126}"/>
                    </a:ext>
                  </a:extLst>
                </p:cNvPr>
                <p:cNvSpPr txBox="1"/>
                <p:nvPr/>
              </p:nvSpPr>
              <p:spPr>
                <a:xfrm>
                  <a:off x="6556221" y="5966401"/>
                  <a:ext cx="1335623" cy="338554"/>
                </a:xfrm>
                <a:prstGeom prst="rect">
                  <a:avLst/>
                </a:prstGeom>
                <a:no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Instância do EC2</a:t>
                  </a:r>
                </a:p>
              </p:txBody>
            </p:sp>
            <p:sp>
              <p:nvSpPr>
                <p:cNvPr id="65" name="Rectangle 64">
                  <a:extLst>
                    <a:ext uri="{FF2B5EF4-FFF2-40B4-BE49-F238E27FC236}">
                      <a16:creationId xmlns:a16="http://schemas.microsoft.com/office/drawing/2014/main" id="{253AC93A-601B-479E-AA84-55F9F4CCE462}"/>
                    </a:ext>
                  </a:extLst>
                </p:cNvPr>
                <p:cNvSpPr/>
                <p:nvPr/>
              </p:nvSpPr>
              <p:spPr>
                <a:xfrm>
                  <a:off x="6288758" y="5267279"/>
                  <a:ext cx="2018723" cy="997949"/>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DF3312"/>
                      </a:solidFill>
                      <a:effectLst/>
                      <a:uLnTx/>
                      <a:uFillTx/>
                      <a:latin typeface="+mj-lt"/>
                      <a:ea typeface="+mn-ea"/>
                      <a:cs typeface="+mn-cs"/>
                    </a:rPr>
                    <a:t>Grupo de segurança</a:t>
                  </a:r>
                </a:p>
              </p:txBody>
            </p:sp>
          </p:grpSp>
          <p:pic>
            <p:nvPicPr>
              <p:cNvPr id="53" name="Graphic 52">
                <a:extLst>
                  <a:ext uri="{FF2B5EF4-FFF2-40B4-BE49-F238E27FC236}">
                    <a16:creationId xmlns:a16="http://schemas.microsoft.com/office/drawing/2014/main" id="{0864E2D0-DAAA-4F40-A604-9EFF75B726B2}"/>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a:off x="7351049" y="4022213"/>
                <a:ext cx="469900" cy="469900"/>
              </a:xfrm>
              <a:prstGeom prst="rect">
                <a:avLst/>
              </a:prstGeom>
            </p:spPr>
          </p:pic>
          <p:sp>
            <p:nvSpPr>
              <p:cNvPr id="54" name="Rectangle 53">
                <a:extLst>
                  <a:ext uri="{FF2B5EF4-FFF2-40B4-BE49-F238E27FC236}">
                    <a16:creationId xmlns:a16="http://schemas.microsoft.com/office/drawing/2014/main" id="{C4FB0BD0-59A8-4A19-8600-C06592D750EA}"/>
                  </a:ext>
                </a:extLst>
              </p:cNvPr>
              <p:cNvSpPr/>
              <p:nvPr/>
            </p:nvSpPr>
            <p:spPr>
              <a:xfrm>
                <a:off x="5985799" y="4257162"/>
                <a:ext cx="3200400" cy="1920240"/>
              </a:xfrm>
              <a:prstGeom prst="rect">
                <a:avLst/>
              </a:prstGeom>
              <a:noFill/>
              <a:ln w="12700">
                <a:solidFill>
                  <a:srgbClr val="5A6B86"/>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endParaRPr lang="en-US" sz="1200" dirty="0">
                  <a:solidFill>
                    <a:srgbClr val="5A6B86"/>
                  </a:solidFill>
                </a:endParaRPr>
              </a:p>
            </p:txBody>
          </p:sp>
        </p:grpSp>
        <p:sp>
          <p:nvSpPr>
            <p:cNvPr id="33" name="TextBox 32">
              <a:extLst>
                <a:ext uri="{FF2B5EF4-FFF2-40B4-BE49-F238E27FC236}">
                  <a16:creationId xmlns:a16="http://schemas.microsoft.com/office/drawing/2014/main" id="{A4D7405E-2D4D-47CC-BCF8-0AED669DE060}"/>
                </a:ext>
              </a:extLst>
            </p:cNvPr>
            <p:cNvSpPr txBox="1"/>
            <p:nvPr/>
          </p:nvSpPr>
          <p:spPr>
            <a:xfrm>
              <a:off x="7629432" y="4078629"/>
              <a:ext cx="2101858" cy="338554"/>
            </a:xfrm>
            <a:prstGeom prst="rect">
              <a:avLst/>
            </a:prstGeom>
            <a:solidFill>
              <a:schemeClr val="bg1"/>
            </a:solid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Network ACL personalizada</a:t>
              </a:r>
            </a:p>
          </p:txBody>
        </p:sp>
        <p:grpSp>
          <p:nvGrpSpPr>
            <p:cNvPr id="34" name="Group 33">
              <a:extLst>
                <a:ext uri="{FF2B5EF4-FFF2-40B4-BE49-F238E27FC236}">
                  <a16:creationId xmlns:a16="http://schemas.microsoft.com/office/drawing/2014/main" id="{325EF049-8CF9-45A9-91FE-CC3B0FCF09B6}"/>
                </a:ext>
              </a:extLst>
            </p:cNvPr>
            <p:cNvGrpSpPr/>
            <p:nvPr/>
          </p:nvGrpSpPr>
          <p:grpSpPr>
            <a:xfrm>
              <a:off x="4888519" y="1499861"/>
              <a:ext cx="5394960" cy="2149205"/>
              <a:chOff x="4888519" y="1499861"/>
              <a:chExt cx="5394960" cy="2149205"/>
            </a:xfrm>
          </p:grpSpPr>
          <p:grpSp>
            <p:nvGrpSpPr>
              <p:cNvPr id="36" name="Group 35">
                <a:extLst>
                  <a:ext uri="{FF2B5EF4-FFF2-40B4-BE49-F238E27FC236}">
                    <a16:creationId xmlns:a16="http://schemas.microsoft.com/office/drawing/2014/main" id="{F2DEE555-2BDE-4B6E-BF22-A57765E9755A}"/>
                  </a:ext>
                </a:extLst>
              </p:cNvPr>
              <p:cNvGrpSpPr/>
              <p:nvPr/>
            </p:nvGrpSpPr>
            <p:grpSpPr>
              <a:xfrm>
                <a:off x="4979959" y="1569542"/>
                <a:ext cx="5212080" cy="1554480"/>
                <a:chOff x="4871242" y="1569542"/>
                <a:chExt cx="5212080" cy="1554480"/>
              </a:xfrm>
            </p:grpSpPr>
            <p:sp>
              <p:nvSpPr>
                <p:cNvPr id="39" name="Rectangle 38">
                  <a:extLst>
                    <a:ext uri="{FF2B5EF4-FFF2-40B4-BE49-F238E27FC236}">
                      <a16:creationId xmlns:a16="http://schemas.microsoft.com/office/drawing/2014/main" id="{BF0BAA91-1A70-48A6-B042-6E4B9268E507}"/>
                    </a:ext>
                  </a:extLst>
                </p:cNvPr>
                <p:cNvSpPr/>
                <p:nvPr/>
              </p:nvSpPr>
              <p:spPr>
                <a:xfrm>
                  <a:off x="4871242" y="1569542"/>
                  <a:ext cx="5212080" cy="155448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1D8900"/>
                      </a:solidFill>
                      <a:effectLst/>
                      <a:uLnTx/>
                      <a:uFillTx/>
                      <a:latin typeface="+mj-lt"/>
                      <a:ea typeface="+mn-ea"/>
                      <a:cs typeface="+mn-cs"/>
                    </a:rPr>
                    <a:t>Sub-rede pública: 10.0.0.0/24</a:t>
                  </a:r>
                </a:p>
              </p:txBody>
            </p:sp>
            <p:pic>
              <p:nvPicPr>
                <p:cNvPr id="40" name="Graphic 39">
                  <a:extLst>
                    <a:ext uri="{FF2B5EF4-FFF2-40B4-BE49-F238E27FC236}">
                      <a16:creationId xmlns:a16="http://schemas.microsoft.com/office/drawing/2014/main" id="{2BD60053-1C0C-4895-B407-8616FB2BCD91}"/>
                    </a:ext>
                    <a:ext uri="{C183D7F6-B498-43B3-948B-1728B52AA6E4}">
                      <adec:decorative xmlns:adec="http://schemas.microsoft.com/office/drawing/2017/decorative" xmlns="" val="1"/>
                    </a:ext>
                  </a:extLst>
                </p:cNvPr>
                <p:cNvPicPr>
                  <a:picLocks noChangeAspect="1"/>
                </p:cNvPicPr>
                <p:nvPr/>
              </p:nvPicPr>
              <p:blipFill>
                <a:blip r:embed="rId14">
                  <a:extLst>
                    <a:ext uri="{96DAC541-7B7A-43D3-8B79-37D633B846F1}">
                      <asvg:svgBlip xmlns:asvg="http://schemas.microsoft.com/office/drawing/2016/SVG/main" xmlns="" r:embed="rId15"/>
                    </a:ext>
                  </a:extLst>
                </a:blip>
                <a:stretch>
                  <a:fillRect/>
                </a:stretch>
              </p:blipFill>
              <p:spPr>
                <a:xfrm>
                  <a:off x="4871242" y="1569542"/>
                  <a:ext cx="457200" cy="457200"/>
                </a:xfrm>
                <a:prstGeom prst="rect">
                  <a:avLst/>
                </a:prstGeom>
              </p:spPr>
            </p:pic>
            <p:grpSp>
              <p:nvGrpSpPr>
                <p:cNvPr id="41" name="Group 40">
                  <a:extLst>
                    <a:ext uri="{FF2B5EF4-FFF2-40B4-BE49-F238E27FC236}">
                      <a16:creationId xmlns:a16="http://schemas.microsoft.com/office/drawing/2014/main" id="{CC3E9059-5081-44B2-B9F9-A585D985A3FF}"/>
                    </a:ext>
                  </a:extLst>
                </p:cNvPr>
                <p:cNvGrpSpPr/>
                <p:nvPr/>
              </p:nvGrpSpPr>
              <p:grpSpPr>
                <a:xfrm>
                  <a:off x="6299280" y="1919386"/>
                  <a:ext cx="1861745" cy="1097280"/>
                  <a:chOff x="6299280" y="1859226"/>
                  <a:chExt cx="1861745" cy="1097280"/>
                </a:xfrm>
              </p:grpSpPr>
              <p:pic>
                <p:nvPicPr>
                  <p:cNvPr id="49" name="Graphic 48">
                    <a:extLst>
                      <a:ext uri="{FF2B5EF4-FFF2-40B4-BE49-F238E27FC236}">
                        <a16:creationId xmlns:a16="http://schemas.microsoft.com/office/drawing/2014/main" id="{04381229-D28D-45C9-AEB7-C999A317F751}"/>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7029495" y="2204311"/>
                    <a:ext cx="469900" cy="469900"/>
                  </a:xfrm>
                  <a:prstGeom prst="rect">
                    <a:avLst/>
                  </a:prstGeom>
                </p:spPr>
              </p:pic>
              <p:sp>
                <p:nvSpPr>
                  <p:cNvPr id="50" name="TextBox 49">
                    <a:extLst>
                      <a:ext uri="{FF2B5EF4-FFF2-40B4-BE49-F238E27FC236}">
                        <a16:creationId xmlns:a16="http://schemas.microsoft.com/office/drawing/2014/main" id="{8ACBA8A8-9AEE-43BC-97D1-FFE84E31BA3E}"/>
                      </a:ext>
                    </a:extLst>
                  </p:cNvPr>
                  <p:cNvSpPr txBox="1"/>
                  <p:nvPr/>
                </p:nvSpPr>
                <p:spPr>
                  <a:xfrm>
                    <a:off x="6615069" y="2615661"/>
                    <a:ext cx="1298753" cy="338554"/>
                  </a:xfrm>
                  <a:prstGeom prst="rect">
                    <a:avLst/>
                  </a:prstGeom>
                  <a:no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Host bastion</a:t>
                    </a:r>
                  </a:p>
                </p:txBody>
              </p:sp>
              <p:sp>
                <p:nvSpPr>
                  <p:cNvPr id="51" name="Rectangle 50">
                    <a:extLst>
                      <a:ext uri="{FF2B5EF4-FFF2-40B4-BE49-F238E27FC236}">
                        <a16:creationId xmlns:a16="http://schemas.microsoft.com/office/drawing/2014/main" id="{11768905-23B9-4DDF-B3DA-8F9C78EAEF3C}"/>
                      </a:ext>
                    </a:extLst>
                  </p:cNvPr>
                  <p:cNvSpPr/>
                  <p:nvPr/>
                </p:nvSpPr>
                <p:spPr>
                  <a:xfrm>
                    <a:off x="6299280" y="1859226"/>
                    <a:ext cx="1861745" cy="109728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dirty="0">
                        <a:ln>
                          <a:noFill/>
                        </a:ln>
                        <a:solidFill>
                          <a:srgbClr val="DF3312"/>
                        </a:solidFill>
                        <a:effectLst/>
                        <a:uLnTx/>
                        <a:uFillTx/>
                        <a:latin typeface="+mj-lt"/>
                        <a:ea typeface="+mn-ea"/>
                        <a:cs typeface="+mn-cs"/>
                      </a:rPr>
                      <a:t>Grupo de segurança</a:t>
                    </a:r>
                  </a:p>
                </p:txBody>
              </p:sp>
            </p:grpSp>
            <p:grpSp>
              <p:nvGrpSpPr>
                <p:cNvPr id="42" name="Group 41">
                  <a:extLst>
                    <a:ext uri="{FF2B5EF4-FFF2-40B4-BE49-F238E27FC236}">
                      <a16:creationId xmlns:a16="http://schemas.microsoft.com/office/drawing/2014/main" id="{67300CE5-9A75-4A37-ADBF-8216AB905196}"/>
                    </a:ext>
                  </a:extLst>
                </p:cNvPr>
                <p:cNvGrpSpPr/>
                <p:nvPr/>
              </p:nvGrpSpPr>
              <p:grpSpPr>
                <a:xfrm>
                  <a:off x="4964348" y="2264471"/>
                  <a:ext cx="1380506" cy="749904"/>
                  <a:chOff x="4964348" y="2204311"/>
                  <a:chExt cx="1380506" cy="749904"/>
                </a:xfrm>
              </p:grpSpPr>
              <p:sp>
                <p:nvSpPr>
                  <p:cNvPr id="47" name="TextBox 46">
                    <a:extLst>
                      <a:ext uri="{FF2B5EF4-FFF2-40B4-BE49-F238E27FC236}">
                        <a16:creationId xmlns:a16="http://schemas.microsoft.com/office/drawing/2014/main" id="{C105BF57-7ED9-4291-9942-764D5AE3C7BF}"/>
                      </a:ext>
                    </a:extLst>
                  </p:cNvPr>
                  <p:cNvSpPr txBox="1"/>
                  <p:nvPr/>
                </p:nvSpPr>
                <p:spPr>
                  <a:xfrm>
                    <a:off x="4964348" y="2615661"/>
                    <a:ext cx="1380506" cy="338554"/>
                  </a:xfrm>
                  <a:prstGeom prst="rect">
                    <a:avLst/>
                  </a:prstGeom>
                  <a:no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Gateway NAT</a:t>
                    </a:r>
                  </a:p>
                </p:txBody>
              </p:sp>
              <p:pic>
                <p:nvPicPr>
                  <p:cNvPr id="48" name="Graphic 47">
                    <a:extLst>
                      <a:ext uri="{FF2B5EF4-FFF2-40B4-BE49-F238E27FC236}">
                        <a16:creationId xmlns:a16="http://schemas.microsoft.com/office/drawing/2014/main" id="{E233A51C-9083-4760-AEC3-BB51896C5FB6}"/>
                      </a:ext>
                      <a:ext uri="{C183D7F6-B498-43B3-948B-1728B52AA6E4}">
                        <adec:decorative xmlns:adec="http://schemas.microsoft.com/office/drawing/2017/decorative" xmlns="" val="1"/>
                      </a:ext>
                    </a:extLst>
                  </p:cNvPr>
                  <p:cNvPicPr>
                    <a:picLocks noChangeAspect="1"/>
                  </p:cNvPicPr>
                  <p:nvPr/>
                </p:nvPicPr>
                <p:blipFill>
                  <a:blip r:embed="rId16">
                    <a:extLst>
                      <a:ext uri="{96DAC541-7B7A-43D3-8B79-37D633B846F1}">
                        <asvg:svgBlip xmlns:asvg="http://schemas.microsoft.com/office/drawing/2016/SVG/main" xmlns="" r:embed="rId17"/>
                      </a:ext>
                    </a:extLst>
                  </a:blip>
                  <a:stretch>
                    <a:fillRect/>
                  </a:stretch>
                </p:blipFill>
                <p:spPr>
                  <a:xfrm>
                    <a:off x="5419651" y="2204311"/>
                    <a:ext cx="469900" cy="469900"/>
                  </a:xfrm>
                  <a:prstGeom prst="rect">
                    <a:avLst/>
                  </a:prstGeom>
                </p:spPr>
              </p:pic>
            </p:grpSp>
            <p:grpSp>
              <p:nvGrpSpPr>
                <p:cNvPr id="43" name="Group 42">
                  <a:extLst>
                    <a:ext uri="{FF2B5EF4-FFF2-40B4-BE49-F238E27FC236}">
                      <a16:creationId xmlns:a16="http://schemas.microsoft.com/office/drawing/2014/main" id="{CB5BDE20-C57D-44B8-B222-AB1E1C669668}"/>
                    </a:ext>
                  </a:extLst>
                </p:cNvPr>
                <p:cNvGrpSpPr/>
                <p:nvPr/>
              </p:nvGrpSpPr>
              <p:grpSpPr>
                <a:xfrm>
                  <a:off x="8277108" y="1913241"/>
                  <a:ext cx="1806214" cy="1097280"/>
                  <a:chOff x="8277108" y="1853081"/>
                  <a:chExt cx="1806214" cy="1097280"/>
                </a:xfrm>
              </p:grpSpPr>
              <p:pic>
                <p:nvPicPr>
                  <p:cNvPr id="44" name="Graphic 43">
                    <a:extLst>
                      <a:ext uri="{FF2B5EF4-FFF2-40B4-BE49-F238E27FC236}">
                        <a16:creationId xmlns:a16="http://schemas.microsoft.com/office/drawing/2014/main" id="{8DBC5869-1AE5-480C-8473-F7F5DADC925F}"/>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8952358" y="2198166"/>
                    <a:ext cx="469900" cy="469900"/>
                  </a:xfrm>
                  <a:prstGeom prst="rect">
                    <a:avLst/>
                  </a:prstGeom>
                </p:spPr>
              </p:pic>
              <p:sp>
                <p:nvSpPr>
                  <p:cNvPr id="45" name="TextBox 44">
                    <a:extLst>
                      <a:ext uri="{FF2B5EF4-FFF2-40B4-BE49-F238E27FC236}">
                        <a16:creationId xmlns:a16="http://schemas.microsoft.com/office/drawing/2014/main" id="{944D4CB9-974E-409D-B53B-E4E17BB80DE2}"/>
                      </a:ext>
                    </a:extLst>
                  </p:cNvPr>
                  <p:cNvSpPr txBox="1"/>
                  <p:nvPr/>
                </p:nvSpPr>
                <p:spPr>
                  <a:xfrm>
                    <a:off x="8506673" y="2609516"/>
                    <a:ext cx="1361271" cy="338554"/>
                  </a:xfrm>
                  <a:prstGeom prst="rect">
                    <a:avLst/>
                  </a:prstGeom>
                  <a:noFill/>
                </p:spPr>
                <p:txBody>
                  <a:bodyPr wrap="none" rtlCol="0">
                    <a:spAutoFit/>
                  </a:bodyPr>
                  <a:lstStyle/>
                  <a:p>
                    <a:pPr algn="ct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Instância de teste</a:t>
                    </a:r>
                  </a:p>
                </p:txBody>
              </p:sp>
              <p:sp>
                <p:nvSpPr>
                  <p:cNvPr id="46" name="Rectangle 45">
                    <a:extLst>
                      <a:ext uri="{FF2B5EF4-FFF2-40B4-BE49-F238E27FC236}">
                        <a16:creationId xmlns:a16="http://schemas.microsoft.com/office/drawing/2014/main" id="{C134FD66-ACA3-4E4F-BE04-D55ED77BFFD1}"/>
                      </a:ext>
                    </a:extLst>
                  </p:cNvPr>
                  <p:cNvSpPr/>
                  <p:nvPr/>
                </p:nvSpPr>
                <p:spPr>
                  <a:xfrm>
                    <a:off x="8277108" y="1853081"/>
                    <a:ext cx="1806214" cy="1097280"/>
                  </a:xfrm>
                  <a:prstGeom prst="rect">
                    <a:avLst/>
                  </a:prstGeom>
                  <a:noFill/>
                  <a:ln w="12700" cap="flat" cmpd="sng" algn="ctr">
                    <a:solidFill>
                      <a:srgbClr val="DF3312"/>
                    </a:solidFill>
                    <a:prstDash val="solid"/>
                    <a:miter lim="800000"/>
                  </a:ln>
                  <a:effectLst/>
                </p:spPr>
                <p:txBody>
                  <a:bodyPr rot="0" spcFirstLastPara="0" vertOverflow="overflow" horzOverflow="overflow" vert="horz" wrap="square" lIns="91440" tIns="91440" rIns="91440" bIns="45720" numCol="1" spcCol="0" rtlCol="0" fromWordArt="0" anchor="t"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dirty="0">
                        <a:ln>
                          <a:noFill/>
                        </a:ln>
                        <a:solidFill>
                          <a:srgbClr val="DF3312"/>
                        </a:solidFill>
                        <a:effectLst/>
                        <a:uLnTx/>
                        <a:uFillTx/>
                        <a:latin typeface="+mj-lt"/>
                        <a:ea typeface="+mn-ea"/>
                        <a:cs typeface="+mn-cs"/>
                      </a:rPr>
                      <a:t>Grupo de segurança</a:t>
                    </a:r>
                  </a:p>
                </p:txBody>
              </p:sp>
            </p:grpSp>
          </p:grpSp>
          <p:pic>
            <p:nvPicPr>
              <p:cNvPr id="37" name="Graphic 36">
                <a:extLst>
                  <a:ext uri="{FF2B5EF4-FFF2-40B4-BE49-F238E27FC236}">
                    <a16:creationId xmlns:a16="http://schemas.microsoft.com/office/drawing/2014/main" id="{BF76BDC4-8757-43D5-9EDA-0465EF5D5309}"/>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a:off x="7135895" y="3179166"/>
                <a:ext cx="469900" cy="469900"/>
              </a:xfrm>
              <a:prstGeom prst="rect">
                <a:avLst/>
              </a:prstGeom>
            </p:spPr>
          </p:pic>
          <p:sp>
            <p:nvSpPr>
              <p:cNvPr id="38" name="Rectangle 37">
                <a:extLst>
                  <a:ext uri="{FF2B5EF4-FFF2-40B4-BE49-F238E27FC236}">
                    <a16:creationId xmlns:a16="http://schemas.microsoft.com/office/drawing/2014/main" id="{72630059-A918-4669-A134-C780809B7DCA}"/>
                  </a:ext>
                </a:extLst>
              </p:cNvPr>
              <p:cNvSpPr/>
              <p:nvPr/>
            </p:nvSpPr>
            <p:spPr>
              <a:xfrm>
                <a:off x="4888519" y="1499861"/>
                <a:ext cx="5394960" cy="1920240"/>
              </a:xfrm>
              <a:prstGeom prst="rect">
                <a:avLst/>
              </a:prstGeom>
              <a:noFill/>
              <a:ln w="12700">
                <a:solidFill>
                  <a:srgbClr val="5A6B86"/>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rtl="0"/>
                <a:endParaRPr lang="en-US" sz="1200" dirty="0">
                  <a:solidFill>
                    <a:srgbClr val="5A6B86"/>
                  </a:solidFill>
                </a:endParaRPr>
              </a:p>
            </p:txBody>
          </p:sp>
        </p:grpSp>
        <p:sp>
          <p:nvSpPr>
            <p:cNvPr id="35" name="TextBox 34">
              <a:extLst>
                <a:ext uri="{FF2B5EF4-FFF2-40B4-BE49-F238E27FC236}">
                  <a16:creationId xmlns:a16="http://schemas.microsoft.com/office/drawing/2014/main" id="{26CA6FA1-AF4B-4737-A88F-D33DBBDD9850}"/>
                </a:ext>
              </a:extLst>
            </p:cNvPr>
            <p:cNvSpPr txBox="1"/>
            <p:nvPr/>
          </p:nvSpPr>
          <p:spPr>
            <a:xfrm>
              <a:off x="7629432" y="3253875"/>
              <a:ext cx="2068195" cy="338554"/>
            </a:xfrm>
            <a:prstGeom prst="rect">
              <a:avLst/>
            </a:prstGeom>
            <a:solidFill>
              <a:schemeClr val="bg1"/>
            </a:solidFill>
          </p:spPr>
          <p:txBody>
            <a:bodyPr wrap="none" rtlCol="0">
              <a:spAutoFit/>
            </a:bodyPr>
            <a:lstStyle/>
            <a:p>
              <a:pPr rtl="0"/>
              <a:r>
                <a:rPr lang="pt-BR" sz="1600">
                  <a:latin typeface="Amazon Ember Light" panose="020B0403020204020204" pitchFamily="34" charset="0"/>
                  <a:ea typeface="Amazon Ember Light" panose="020B0403020204020204" pitchFamily="34" charset="0"/>
                  <a:cs typeface="Amazon Ember Light" panose="020B0403020204020204" pitchFamily="34" charset="0"/>
                </a:rPr>
                <a:t>Network ACL padrão</a:t>
              </a:r>
            </a:p>
          </p:txBody>
        </p:sp>
      </p:grpSp>
      <p:sp>
        <p:nvSpPr>
          <p:cNvPr id="5" name="TextBox 4"/>
          <p:cNvSpPr txBox="1"/>
          <p:nvPr/>
        </p:nvSpPr>
        <p:spPr>
          <a:xfrm>
            <a:off x="5264690" y="4628304"/>
            <a:ext cx="2801867" cy="338554"/>
          </a:xfrm>
          <a:prstGeom prst="rect">
            <a:avLst/>
          </a:prstGeom>
          <a:noFill/>
        </p:spPr>
        <p:txBody>
          <a:bodyPr wrap="square" rtlCol="0">
            <a:spAutoFit/>
          </a:bodyPr>
          <a:lstStyle/>
          <a:p>
            <a:pPr rtl="0"/>
            <a:r>
              <a:rPr lang="pt-BR" sz="1600" kern="0" dirty="0">
                <a:solidFill>
                  <a:srgbClr val="007CBC"/>
                </a:solidFill>
              </a:rPr>
              <a:t> </a:t>
            </a:r>
            <a:r>
              <a:rPr lang="pt-BR" sz="1600" kern="0" dirty="0" err="1">
                <a:solidFill>
                  <a:srgbClr val="007CBC"/>
                </a:solidFill>
              </a:rPr>
              <a:t>Sub-rede</a:t>
            </a:r>
            <a:r>
              <a:rPr lang="pt-BR" sz="1600" kern="0" dirty="0">
                <a:solidFill>
                  <a:srgbClr val="007CBC"/>
                </a:solidFill>
              </a:rPr>
              <a:t> privada: 10.0.1.0/24</a:t>
            </a:r>
            <a:endParaRPr lang="en-US" sz="16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29308486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5E8405-D4BA-7847-9F9B-BD8A99A69246}"/>
              </a:ext>
              <a:ext uri="{C183D7F6-B498-43B3-948B-1728B52AA6E4}">
                <adec:decorative xmlns:adec="http://schemas.microsoft.com/office/drawing/2017/decorative" xmlns="" val="1"/>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l="-126"/>
          <a:stretch/>
        </p:blipFill>
        <p:spPr>
          <a:xfrm>
            <a:off x="-60960" y="1920240"/>
            <a:ext cx="12252960" cy="4358640"/>
          </a:xfrm>
          <a:prstGeom prst="rect">
            <a:avLst/>
          </a:prstGeom>
        </p:spPr>
      </p:pic>
      <p:sp>
        <p:nvSpPr>
          <p:cNvPr id="5" name="Title 4">
            <a:extLst>
              <a:ext uri="{FF2B5EF4-FFF2-40B4-BE49-F238E27FC236}">
                <a16:creationId xmlns:a16="http://schemas.microsoft.com/office/drawing/2014/main" id="{AF620218-A447-48BF-A0D6-D9466C1D4E04}"/>
              </a:ext>
            </a:extLst>
          </p:cNvPr>
          <p:cNvSpPr>
            <a:spLocks noGrp="1"/>
          </p:cNvSpPr>
          <p:nvPr>
            <p:ph type="title"/>
          </p:nvPr>
        </p:nvSpPr>
        <p:spPr>
          <a:xfrm>
            <a:off x="6787619" y="2172918"/>
            <a:ext cx="4985281" cy="3770682"/>
          </a:xfrm>
        </p:spPr>
        <p:txBody>
          <a:bodyPr rtlCol="0"/>
          <a:lstStyle/>
          <a:p>
            <a:pPr rtl="0"/>
            <a:r>
              <a:rPr lang="pt-BR">
                <a:solidFill>
                  <a:srgbClr val="FFFFFF"/>
                </a:solidFill>
                <a:ea typeface="Amazon Ember" panose="02000000000000000000" pitchFamily="2" charset="0"/>
              </a:rPr>
              <a:t>Começar Módulo 6 – Laboratório de desafio: Criar um ambiente de rede da VPC para a cafeteria</a:t>
            </a:r>
            <a:endParaRPr lang="en-US" dirty="0"/>
          </a:p>
        </p:txBody>
      </p:sp>
      <p:grpSp>
        <p:nvGrpSpPr>
          <p:cNvPr id="9" name="Group 8" descr="A stopwatch icon.">
            <a:extLst>
              <a:ext uri="{FF2B5EF4-FFF2-40B4-BE49-F238E27FC236}">
                <a16:creationId xmlns:a16="http://schemas.microsoft.com/office/drawing/2014/main" id="{10DC9E4A-8285-4049-983B-7423DA3CE8FF}"/>
              </a:ext>
            </a:extLst>
          </p:cNvPr>
          <p:cNvGrpSpPr/>
          <p:nvPr/>
        </p:nvGrpSpPr>
        <p:grpSpPr>
          <a:xfrm>
            <a:off x="419099" y="579120"/>
            <a:ext cx="834514" cy="953731"/>
            <a:chOff x="11271015" y="5905029"/>
            <a:chExt cx="403626" cy="461287"/>
          </a:xfrm>
        </p:grpSpPr>
        <p:sp>
          <p:nvSpPr>
            <p:cNvPr id="10" name="Oval 9">
              <a:extLst>
                <a:ext uri="{FF2B5EF4-FFF2-40B4-BE49-F238E27FC236}">
                  <a16:creationId xmlns:a16="http://schemas.microsoft.com/office/drawing/2014/main" id="{AAC56321-5D68-4446-BED2-5F762D71FEF3}"/>
                </a:ext>
                <a:ext uri="{C183D7F6-B498-43B3-948B-1728B52AA6E4}">
                  <adec:decorative xmlns:adec="http://schemas.microsoft.com/office/drawing/2017/decorative" xmlns="" val="1"/>
                </a:ext>
              </a:extLst>
            </p:cNvPr>
            <p:cNvSpPr/>
            <p:nvPr/>
          </p:nvSpPr>
          <p:spPr>
            <a:xfrm>
              <a:off x="11307093" y="5998845"/>
              <a:ext cx="331470" cy="33318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mazon Ember Light"/>
                <a:ea typeface="+mn-ea"/>
                <a:cs typeface="+mn-cs"/>
              </a:endParaRPr>
            </a:p>
          </p:txBody>
        </p:sp>
        <p:pic>
          <p:nvPicPr>
            <p:cNvPr id="11" name="Picture 10">
              <a:extLst>
                <a:ext uri="{FF2B5EF4-FFF2-40B4-BE49-F238E27FC236}">
                  <a16:creationId xmlns:a16="http://schemas.microsoft.com/office/drawing/2014/main" id="{45C163E9-58FA-F745-9B8A-FE0E60F9CF77}"/>
                </a:ext>
                <a:ext uri="{C183D7F6-B498-43B3-948B-1728B52AA6E4}">
                  <adec:decorative xmlns:adec="http://schemas.microsoft.com/office/drawing/2017/decorative" xmlns="" val="1"/>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11271015" y="5905029"/>
              <a:ext cx="403626" cy="461287"/>
            </a:xfrm>
            <a:prstGeom prst="rect">
              <a:avLst/>
            </a:prstGeom>
          </p:spPr>
        </p:pic>
      </p:grpSp>
      <p:sp>
        <p:nvSpPr>
          <p:cNvPr id="12" name="TextBox 11">
            <a:extLst>
              <a:ext uri="{FF2B5EF4-FFF2-40B4-BE49-F238E27FC236}">
                <a16:creationId xmlns:a16="http://schemas.microsoft.com/office/drawing/2014/main" id="{93CB1352-7A73-A74D-9F66-0C5041597E9C}"/>
              </a:ext>
            </a:extLst>
          </p:cNvPr>
          <p:cNvSpPr txBox="1"/>
          <p:nvPr/>
        </p:nvSpPr>
        <p:spPr>
          <a:xfrm>
            <a:off x="1179020" y="1225074"/>
            <a:ext cx="192653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1200" cap="none" spc="0" normalizeH="0" noProof="0" dirty="0">
                <a:ln>
                  <a:noFill/>
                </a:ln>
                <a:solidFill>
                  <a:srgbClr val="000000"/>
                </a:solidFill>
                <a:effectLst/>
                <a:uLnTx/>
                <a:uFillTx/>
                <a:latin typeface="Amazon Ember Light"/>
                <a:ea typeface="Amazon Ember Light" panose="020B0403020204020204" pitchFamily="34" charset="0"/>
                <a:cs typeface="Amazon Ember Light" panose="020B0403020204020204" pitchFamily="34" charset="0"/>
              </a:rPr>
              <a:t>Aproximadamente 90 minutos</a:t>
            </a:r>
          </a:p>
        </p:txBody>
      </p:sp>
    </p:spTree>
    <p:custDataLst>
      <p:tags r:id="rId1"/>
    </p:custDataLst>
    <p:extLst>
      <p:ext uri="{BB962C8B-B14F-4D97-AF65-F5344CB8AC3E}">
        <p14:creationId xmlns:p14="http://schemas.microsoft.com/office/powerpoint/2010/main" val="42865115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9D4C57-8ACE-7A46-BE45-25F2ADAE9651}"/>
              </a:ext>
            </a:extLst>
          </p:cNvPr>
          <p:cNvSpPr>
            <a:spLocks noGrp="1"/>
          </p:cNvSpPr>
          <p:nvPr>
            <p:ph type="title"/>
          </p:nvPr>
        </p:nvSpPr>
        <p:spPr>
          <a:xfrm>
            <a:off x="419100" y="2420133"/>
            <a:ext cx="3735456" cy="2017734"/>
          </a:xfrm>
        </p:spPr>
        <p:txBody>
          <a:bodyPr rtlCol="0"/>
          <a:lstStyle/>
          <a:p>
            <a:pPr rtl="0"/>
            <a:r>
              <a:rPr lang="pt-BR" sz="4000">
                <a:latin typeface="+mj-lt"/>
              </a:rPr>
              <a:t>Resumo do laboratório de desafio: principais lições</a:t>
            </a:r>
          </a:p>
        </p:txBody>
      </p:sp>
      <p:pic>
        <p:nvPicPr>
          <p:cNvPr id="5" name="Picture 4">
            <a:extLst>
              <a:ext uri="{FF2B5EF4-FFF2-40B4-BE49-F238E27FC236}">
                <a16:creationId xmlns:a16="http://schemas.microsoft.com/office/drawing/2014/main" id="{79125E67-2530-304C-9CF1-F3BC25E3B1E2}"/>
              </a:ext>
              <a:ext uri="{C183D7F6-B498-43B3-948B-1728B52AA6E4}">
                <adec:decorative xmlns:adec="http://schemas.microsoft.com/office/drawing/2017/decorative" xmlns=""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154556" y="1168065"/>
            <a:ext cx="7421479" cy="4947653"/>
          </a:xfrm>
          <a:prstGeom prst="rect">
            <a:avLst/>
          </a:prstGeom>
          <a:ln>
            <a:solidFill>
              <a:schemeClr val="accent1"/>
            </a:solidFill>
          </a:ln>
        </p:spPr>
      </p:pic>
    </p:spTree>
    <p:custDataLst>
      <p:tags r:id="rId1"/>
    </p:custDataLst>
    <p:extLst>
      <p:ext uri="{BB962C8B-B14F-4D97-AF65-F5344CB8AC3E}">
        <p14:creationId xmlns:p14="http://schemas.microsoft.com/office/powerpoint/2010/main" val="142306151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A3440BC3-762D-4310-82DF-4E1F23D9E6A4}"/>
              </a:ext>
            </a:extLst>
          </p:cNvPr>
          <p:cNvSpPr>
            <a:spLocks noGrp="1"/>
          </p:cNvSpPr>
          <p:nvPr>
            <p:ph type="body" sz="quarter" idx="10"/>
          </p:nvPr>
        </p:nvSpPr>
        <p:spPr/>
        <p:txBody>
          <a:bodyPr rtlCol="0"/>
          <a:lstStyle/>
          <a:p>
            <a:pPr rtl="0"/>
            <a:r>
              <a:rPr lang="pt-BR"/>
              <a:t>Módulo 6: Criar um ambiente de redes</a:t>
            </a:r>
          </a:p>
          <a:p>
            <a:pPr rtl="0"/>
            <a:endParaRPr lang="en-US" dirty="0"/>
          </a:p>
        </p:txBody>
      </p:sp>
      <p:sp>
        <p:nvSpPr>
          <p:cNvPr id="6" name="Title 5">
            <a:extLst>
              <a:ext uri="{FF2B5EF4-FFF2-40B4-BE49-F238E27FC236}">
                <a16:creationId xmlns:a16="http://schemas.microsoft.com/office/drawing/2014/main" id="{BFC5ECD2-AFF4-4A2B-9E54-AC9D736C4BC9}"/>
              </a:ext>
            </a:extLst>
          </p:cNvPr>
          <p:cNvSpPr>
            <a:spLocks noGrp="1"/>
          </p:cNvSpPr>
          <p:nvPr>
            <p:ph type="title"/>
          </p:nvPr>
        </p:nvSpPr>
        <p:spPr/>
        <p:txBody>
          <a:bodyPr rtlCol="0"/>
          <a:lstStyle/>
          <a:p>
            <a:pPr rtl="0"/>
            <a:r>
              <a:rPr lang="pt-BR" sz="4000"/>
              <a:t>Conclusão do módulo</a:t>
            </a:r>
          </a:p>
        </p:txBody>
      </p:sp>
    </p:spTree>
    <p:custDataLst>
      <p:tags r:id="rId1"/>
    </p:custDataLst>
    <p:extLst>
      <p:ext uri="{BB962C8B-B14F-4D97-AF65-F5344CB8AC3E}">
        <p14:creationId xmlns:p14="http://schemas.microsoft.com/office/powerpoint/2010/main" val="31912275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5697D-51C3-4F48-A6A8-214C2E24287A}"/>
              </a:ext>
            </a:extLst>
          </p:cNvPr>
          <p:cNvSpPr>
            <a:spLocks noGrp="1"/>
          </p:cNvSpPr>
          <p:nvPr>
            <p:ph type="title"/>
          </p:nvPr>
        </p:nvSpPr>
        <p:spPr>
          <a:xfrm>
            <a:off x="419100" y="365125"/>
            <a:ext cx="7957091" cy="474119"/>
          </a:xfrm>
        </p:spPr>
        <p:txBody>
          <a:bodyPr rtlCol="0"/>
          <a:lstStyle/>
          <a:p>
            <a:pPr rtl="0"/>
            <a:r>
              <a:rPr lang="pt-BR"/>
              <a:t>A rede como parte de uma arquitetura maior</a:t>
            </a:r>
          </a:p>
        </p:txBody>
      </p:sp>
      <p:sp>
        <p:nvSpPr>
          <p:cNvPr id="152" name="Rectangle 151">
            <a:extLst>
              <a:ext uri="{FF2B5EF4-FFF2-40B4-BE49-F238E27FC236}">
                <a16:creationId xmlns:a16="http://schemas.microsoft.com/office/drawing/2014/main" id="{A85750F1-998D-4270-B536-E16C2328A866}"/>
              </a:ext>
            </a:extLst>
          </p:cNvPr>
          <p:cNvSpPr/>
          <p:nvPr/>
        </p:nvSpPr>
        <p:spPr>
          <a:xfrm>
            <a:off x="7916903" y="4379141"/>
            <a:ext cx="3886200" cy="1737360"/>
          </a:xfrm>
          <a:prstGeom prst="rect">
            <a:avLst/>
          </a:prstGeom>
          <a:solidFill>
            <a:srgbClr val="007CBC">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Sub-rede privada</a:t>
            </a:r>
          </a:p>
        </p:txBody>
      </p:sp>
      <p:grpSp>
        <p:nvGrpSpPr>
          <p:cNvPr id="156" name="Group 155">
            <a:extLst>
              <a:ext uri="{FF2B5EF4-FFF2-40B4-BE49-F238E27FC236}">
                <a16:creationId xmlns:a16="http://schemas.microsoft.com/office/drawing/2014/main" id="{36A6BD97-29E6-4135-9609-B7613B929907}"/>
              </a:ext>
            </a:extLst>
          </p:cNvPr>
          <p:cNvGrpSpPr/>
          <p:nvPr/>
        </p:nvGrpSpPr>
        <p:grpSpPr>
          <a:xfrm>
            <a:off x="10414970" y="4881863"/>
            <a:ext cx="1436998" cy="1157893"/>
            <a:chOff x="10055928" y="2326723"/>
            <a:chExt cx="1436998" cy="1157893"/>
          </a:xfrm>
        </p:grpSpPr>
        <p:sp>
          <p:nvSpPr>
            <p:cNvPr id="169" name="TextBox 168">
              <a:extLst>
                <a:ext uri="{FF2B5EF4-FFF2-40B4-BE49-F238E27FC236}">
                  <a16:creationId xmlns:a16="http://schemas.microsoft.com/office/drawing/2014/main" id="{6F38A0BC-6ADF-42B4-88AE-41E7FCD7E349}"/>
                </a:ext>
              </a:extLst>
            </p:cNvPr>
            <p:cNvSpPr txBox="1"/>
            <p:nvPr/>
          </p:nvSpPr>
          <p:spPr>
            <a:xfrm>
              <a:off x="10055928" y="2745952"/>
              <a:ext cx="1436998"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Alvo de montagem do </a:t>
              </a:r>
              <a:r>
                <a:rPr lang="pt-BR" sz="1400" b="0" i="0" u="none" strike="noStrike" kern="1200" cap="none" spc="0" normalizeH="0" noProof="0" dirty="0" err="1">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1400" b="0" i="0" u="none" strike="noStrike" kern="1200" cap="none" spc="0" normalizeH="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EFS</a:t>
              </a:r>
            </a:p>
          </p:txBody>
        </p:sp>
        <p:pic>
          <p:nvPicPr>
            <p:cNvPr id="170" name="Graphic 169">
              <a:extLst>
                <a:ext uri="{FF2B5EF4-FFF2-40B4-BE49-F238E27FC236}">
                  <a16:creationId xmlns:a16="http://schemas.microsoft.com/office/drawing/2014/main" id="{5E257841-047F-4988-A4F2-B6853C9A50C7}"/>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10500756" y="2326723"/>
              <a:ext cx="457200" cy="457200"/>
            </a:xfrm>
            <a:prstGeom prst="rect">
              <a:avLst/>
            </a:prstGeom>
          </p:spPr>
        </p:pic>
      </p:grpSp>
      <p:grpSp>
        <p:nvGrpSpPr>
          <p:cNvPr id="157" name="Group 156">
            <a:extLst>
              <a:ext uri="{FF2B5EF4-FFF2-40B4-BE49-F238E27FC236}">
                <a16:creationId xmlns:a16="http://schemas.microsoft.com/office/drawing/2014/main" id="{95B75B16-2F53-4369-9BCB-E1F7BC8A19CC}"/>
              </a:ext>
            </a:extLst>
          </p:cNvPr>
          <p:cNvGrpSpPr/>
          <p:nvPr/>
        </p:nvGrpSpPr>
        <p:grpSpPr>
          <a:xfrm>
            <a:off x="7862875" y="4881863"/>
            <a:ext cx="1280160" cy="1157893"/>
            <a:chOff x="7737727" y="2326723"/>
            <a:chExt cx="1280160" cy="1157893"/>
          </a:xfrm>
        </p:grpSpPr>
        <p:sp>
          <p:nvSpPr>
            <p:cNvPr id="167" name="TextBox 166">
              <a:extLst>
                <a:ext uri="{FF2B5EF4-FFF2-40B4-BE49-F238E27FC236}">
                  <a16:creationId xmlns:a16="http://schemas.microsoft.com/office/drawing/2014/main" id="{E2738AD8-D2AC-4879-8A56-67D61A2AD684}"/>
                </a:ext>
              </a:extLst>
            </p:cNvPr>
            <p:cNvSpPr txBox="1"/>
            <p:nvPr/>
          </p:nvSpPr>
          <p:spPr>
            <a:xfrm>
              <a:off x="7737727" y="2745952"/>
              <a:ext cx="1280160"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ElastiCache for Memcached</a:t>
              </a:r>
            </a:p>
          </p:txBody>
        </p:sp>
        <p:pic>
          <p:nvPicPr>
            <p:cNvPr id="168" name="Graphic 167">
              <a:extLst>
                <a:ext uri="{FF2B5EF4-FFF2-40B4-BE49-F238E27FC236}">
                  <a16:creationId xmlns:a16="http://schemas.microsoft.com/office/drawing/2014/main" id="{3BD7DEC2-DC75-487F-B153-9DEFFD3E12AE}"/>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8149207" y="2326723"/>
              <a:ext cx="457200" cy="457200"/>
            </a:xfrm>
            <a:prstGeom prst="rect">
              <a:avLst/>
            </a:prstGeom>
          </p:spPr>
        </p:pic>
      </p:grpSp>
      <p:pic>
        <p:nvPicPr>
          <p:cNvPr id="162" name="Graphic 161">
            <a:extLst>
              <a:ext uri="{FF2B5EF4-FFF2-40B4-BE49-F238E27FC236}">
                <a16:creationId xmlns:a16="http://schemas.microsoft.com/office/drawing/2014/main" id="{27FE46BF-934F-42A3-B8B8-960F033ED253}"/>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7916903" y="4393648"/>
            <a:ext cx="457200" cy="457200"/>
          </a:xfrm>
          <a:prstGeom prst="rect">
            <a:avLst/>
          </a:prstGeom>
        </p:spPr>
      </p:pic>
      <p:sp>
        <p:nvSpPr>
          <p:cNvPr id="151" name="Rectangle 150">
            <a:extLst>
              <a:ext uri="{FF2B5EF4-FFF2-40B4-BE49-F238E27FC236}">
                <a16:creationId xmlns:a16="http://schemas.microsoft.com/office/drawing/2014/main" id="{75BC2A26-0429-402D-B7D5-7142AE949A34}"/>
              </a:ext>
            </a:extLst>
          </p:cNvPr>
          <p:cNvSpPr/>
          <p:nvPr/>
        </p:nvSpPr>
        <p:spPr>
          <a:xfrm>
            <a:off x="5569069" y="4381500"/>
            <a:ext cx="2286000" cy="1737360"/>
          </a:xfrm>
          <a:prstGeom prst="rect">
            <a:avLst/>
          </a:prstGeom>
          <a:solidFill>
            <a:srgbClr val="007CBC">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Sub-rede privada</a:t>
            </a:r>
          </a:p>
        </p:txBody>
      </p:sp>
      <p:pic>
        <p:nvPicPr>
          <p:cNvPr id="161" name="Graphic 160">
            <a:extLst>
              <a:ext uri="{FF2B5EF4-FFF2-40B4-BE49-F238E27FC236}">
                <a16:creationId xmlns:a16="http://schemas.microsoft.com/office/drawing/2014/main" id="{327EB12A-233B-4A35-A209-118C304349CC}"/>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5569069" y="4379141"/>
            <a:ext cx="457200" cy="457200"/>
          </a:xfrm>
          <a:prstGeom prst="rect">
            <a:avLst/>
          </a:prstGeom>
        </p:spPr>
      </p:pic>
      <p:grpSp>
        <p:nvGrpSpPr>
          <p:cNvPr id="193" name="Group 192">
            <a:extLst>
              <a:ext uri="{FF2B5EF4-FFF2-40B4-BE49-F238E27FC236}">
                <a16:creationId xmlns:a16="http://schemas.microsoft.com/office/drawing/2014/main" id="{7E3D88C7-0902-4992-967E-52FC341C3380}"/>
              </a:ext>
            </a:extLst>
          </p:cNvPr>
          <p:cNvGrpSpPr/>
          <p:nvPr/>
        </p:nvGrpSpPr>
        <p:grpSpPr>
          <a:xfrm>
            <a:off x="3659643" y="4379141"/>
            <a:ext cx="1828801" cy="1737360"/>
            <a:chOff x="3659643" y="4381500"/>
            <a:chExt cx="1828801" cy="1737360"/>
          </a:xfrm>
        </p:grpSpPr>
        <p:sp>
          <p:nvSpPr>
            <p:cNvPr id="153" name="Rectangle 152">
              <a:extLst>
                <a:ext uri="{FF2B5EF4-FFF2-40B4-BE49-F238E27FC236}">
                  <a16:creationId xmlns:a16="http://schemas.microsoft.com/office/drawing/2014/main" id="{8E559738-47D3-4770-8360-402C559C9BA3}"/>
                </a:ext>
              </a:extLst>
            </p:cNvPr>
            <p:cNvSpPr/>
            <p:nvPr/>
          </p:nvSpPr>
          <p:spPr>
            <a:xfrm>
              <a:off x="3659644" y="4381500"/>
              <a:ext cx="1828800" cy="173736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154" name="Graphic 153">
              <a:extLst>
                <a:ext uri="{FF2B5EF4-FFF2-40B4-BE49-F238E27FC236}">
                  <a16:creationId xmlns:a16="http://schemas.microsoft.com/office/drawing/2014/main" id="{7539E52D-6B78-4BFE-B4CD-8D50FB8556F7}"/>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3659643" y="4396007"/>
              <a:ext cx="457200" cy="457200"/>
            </a:xfrm>
            <a:prstGeom prst="rect">
              <a:avLst/>
            </a:prstGeom>
          </p:spPr>
        </p:pic>
        <p:grpSp>
          <p:nvGrpSpPr>
            <p:cNvPr id="155" name="Group 154">
              <a:extLst>
                <a:ext uri="{FF2B5EF4-FFF2-40B4-BE49-F238E27FC236}">
                  <a16:creationId xmlns:a16="http://schemas.microsoft.com/office/drawing/2014/main" id="{30446F7B-3782-4487-A47B-D792FDAEE359}"/>
                </a:ext>
              </a:extLst>
            </p:cNvPr>
            <p:cNvGrpSpPr/>
            <p:nvPr/>
          </p:nvGrpSpPr>
          <p:grpSpPr>
            <a:xfrm>
              <a:off x="3829571" y="4884222"/>
              <a:ext cx="1485100" cy="727006"/>
              <a:chOff x="4009780" y="2326723"/>
              <a:chExt cx="1485100" cy="727006"/>
            </a:xfrm>
          </p:grpSpPr>
          <p:pic>
            <p:nvPicPr>
              <p:cNvPr id="171" name="Graphic 170">
                <a:extLst>
                  <a:ext uri="{FF2B5EF4-FFF2-40B4-BE49-F238E27FC236}">
                    <a16:creationId xmlns:a16="http://schemas.microsoft.com/office/drawing/2014/main" id="{55FDD754-568C-46E8-9395-97C558819781}"/>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a:off x="4523730" y="2326723"/>
                <a:ext cx="457200" cy="457200"/>
              </a:xfrm>
              <a:prstGeom prst="rect">
                <a:avLst/>
              </a:prstGeom>
            </p:spPr>
          </p:pic>
          <p:sp>
            <p:nvSpPr>
              <p:cNvPr id="172" name="TextBox 171">
                <a:extLst>
                  <a:ext uri="{FF2B5EF4-FFF2-40B4-BE49-F238E27FC236}">
                    <a16:creationId xmlns:a16="http://schemas.microsoft.com/office/drawing/2014/main" id="{B15B5F28-E4E8-4CE1-9E45-64C58AB12A68}"/>
                  </a:ext>
                </a:extLst>
              </p:cNvPr>
              <p:cNvSpPr txBox="1"/>
              <p:nvPr/>
            </p:nvSpPr>
            <p:spPr>
              <a:xfrm>
                <a:off x="4009780" y="2745952"/>
                <a:ext cx="148510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232F3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Gateway NAT</a:t>
                </a:r>
              </a:p>
            </p:txBody>
          </p:sp>
        </p:grpSp>
      </p:grpSp>
      <p:sp>
        <p:nvSpPr>
          <p:cNvPr id="7" name="Rectangle 6">
            <a:extLst>
              <a:ext uri="{FF2B5EF4-FFF2-40B4-BE49-F238E27FC236}">
                <a16:creationId xmlns:a16="http://schemas.microsoft.com/office/drawing/2014/main" id="{A5FAF098-7E0F-6F47-B222-93FF5C01F25B}"/>
              </a:ext>
            </a:extLst>
          </p:cNvPr>
          <p:cNvSpPr/>
          <p:nvPr/>
        </p:nvSpPr>
        <p:spPr>
          <a:xfrm>
            <a:off x="645540" y="1160581"/>
            <a:ext cx="11465252" cy="530352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ysClr val="windowText" lastClr="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11" name="Graphic 10">
            <a:extLst>
              <a:ext uri="{FF2B5EF4-FFF2-40B4-BE49-F238E27FC236}">
                <a16:creationId xmlns:a16="http://schemas.microsoft.com/office/drawing/2014/main" id="{225A37B2-99D6-4443-BCA3-A164729ADFF5}"/>
              </a:ext>
              <a:ext uri="{C183D7F6-B498-43B3-948B-1728B52AA6E4}">
                <adec:decorative xmlns:adec="http://schemas.microsoft.com/office/drawing/2017/decorative" xmlns="" val="1"/>
              </a:ext>
            </a:extLst>
          </p:cNvPr>
          <p:cNvPicPr>
            <a:picLocks noChangeAspect="1"/>
          </p:cNvPicPr>
          <p:nvPr/>
        </p:nvPicPr>
        <p:blipFill>
          <a:blip r:embed="rId14">
            <a:extLst>
              <a:ext uri="{96DAC541-7B7A-43D3-8B79-37D633B846F1}">
                <asvg:svgBlip xmlns:asvg="http://schemas.microsoft.com/office/drawing/2016/SVG/main" xmlns="" r:embed="rId15"/>
              </a:ext>
            </a:extLst>
          </a:blip>
          <a:stretch>
            <a:fillRect/>
          </a:stretch>
        </p:blipFill>
        <p:spPr>
          <a:xfrm>
            <a:off x="645539" y="1160581"/>
            <a:ext cx="457200" cy="457200"/>
          </a:xfrm>
          <a:prstGeom prst="rect">
            <a:avLst/>
          </a:prstGeom>
        </p:spPr>
      </p:pic>
      <p:sp>
        <p:nvSpPr>
          <p:cNvPr id="30" name="Rectangle 29">
            <a:extLst>
              <a:ext uri="{FF2B5EF4-FFF2-40B4-BE49-F238E27FC236}">
                <a16:creationId xmlns:a16="http://schemas.microsoft.com/office/drawing/2014/main" id="{D55C6C6F-0EA2-D247-9910-7A0B5AD5F85D}"/>
              </a:ext>
            </a:extLst>
          </p:cNvPr>
          <p:cNvSpPr/>
          <p:nvPr/>
        </p:nvSpPr>
        <p:spPr>
          <a:xfrm>
            <a:off x="1713563" y="1224894"/>
            <a:ext cx="10345782" cy="5166360"/>
          </a:xfrm>
          <a:prstGeom prst="rect">
            <a:avLst/>
          </a:prstGeom>
          <a:noFill/>
          <a:ln w="12700">
            <a:solidFill>
              <a:schemeClr val="accent3"/>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36C2B3"/>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Região</a:t>
            </a:r>
          </a:p>
        </p:txBody>
      </p:sp>
      <p:pic>
        <p:nvPicPr>
          <p:cNvPr id="31" name="Graphic 30">
            <a:extLst>
              <a:ext uri="{FF2B5EF4-FFF2-40B4-BE49-F238E27FC236}">
                <a16:creationId xmlns:a16="http://schemas.microsoft.com/office/drawing/2014/main" id="{45B463E6-AC65-F14C-9FA8-9F2273C68BF7}"/>
              </a:ext>
              <a:ext uri="{C183D7F6-B498-43B3-948B-1728B52AA6E4}">
                <adec:decorative xmlns:adec="http://schemas.microsoft.com/office/drawing/2017/decorative" xmlns="" val="1"/>
              </a:ext>
            </a:extLst>
          </p:cNvPr>
          <p:cNvPicPr>
            <a:picLocks noChangeAspect="1"/>
          </p:cNvPicPr>
          <p:nvPr/>
        </p:nvPicPr>
        <p:blipFill>
          <a:blip r:embed="rId16">
            <a:extLst>
              <a:ext uri="{96DAC541-7B7A-43D3-8B79-37D633B846F1}">
                <asvg:svgBlip xmlns:asvg="http://schemas.microsoft.com/office/drawing/2016/SVG/main" xmlns="" r:embed="rId17"/>
              </a:ext>
            </a:extLst>
          </a:blip>
          <a:stretch>
            <a:fillRect/>
          </a:stretch>
        </p:blipFill>
        <p:spPr>
          <a:xfrm>
            <a:off x="1713562" y="1224895"/>
            <a:ext cx="457200" cy="457200"/>
          </a:xfrm>
          <a:prstGeom prst="rect">
            <a:avLst/>
          </a:prstGeom>
        </p:spPr>
      </p:pic>
      <p:sp>
        <p:nvSpPr>
          <p:cNvPr id="32" name="TextBox 31">
            <a:extLst>
              <a:ext uri="{FF2B5EF4-FFF2-40B4-BE49-F238E27FC236}">
                <a16:creationId xmlns:a16="http://schemas.microsoft.com/office/drawing/2014/main" id="{0983F804-2561-FA47-A661-1CE216F0F49D}"/>
              </a:ext>
            </a:extLst>
          </p:cNvPr>
          <p:cNvSpPr txBox="1"/>
          <p:nvPr/>
        </p:nvSpPr>
        <p:spPr>
          <a:xfrm>
            <a:off x="569689" y="2178249"/>
            <a:ext cx="1244775"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Amazon </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CloudFront</a:t>
            </a:r>
          </a:p>
        </p:txBody>
      </p:sp>
      <p:pic>
        <p:nvPicPr>
          <p:cNvPr id="33" name="Graphic 32">
            <a:extLst>
              <a:ext uri="{FF2B5EF4-FFF2-40B4-BE49-F238E27FC236}">
                <a16:creationId xmlns:a16="http://schemas.microsoft.com/office/drawing/2014/main" id="{6036B652-1C1F-B14A-ACBB-43AA300B3EB6}"/>
              </a:ext>
              <a:ext uri="{C183D7F6-B498-43B3-948B-1728B52AA6E4}">
                <adec:decorative xmlns:adec="http://schemas.microsoft.com/office/drawing/2017/decorative" xmlns="" val="1"/>
              </a:ext>
            </a:extLst>
          </p:cNvPr>
          <p:cNvPicPr>
            <a:picLocks noChangeAspect="1"/>
          </p:cNvPicPr>
          <p:nvPr/>
        </p:nvPicPr>
        <p:blipFill>
          <a:blip r:embed="rId18">
            <a:extLst>
              <a:ext uri="{96DAC541-7B7A-43D3-8B79-37D633B846F1}">
                <asvg:svgBlip xmlns:asvg="http://schemas.microsoft.com/office/drawing/2016/SVG/main" xmlns="" r:embed="rId19"/>
              </a:ext>
            </a:extLst>
          </a:blip>
          <a:stretch>
            <a:fillRect/>
          </a:stretch>
        </p:blipFill>
        <p:spPr>
          <a:xfrm>
            <a:off x="963476" y="1714753"/>
            <a:ext cx="457200" cy="457200"/>
          </a:xfrm>
          <a:prstGeom prst="rect">
            <a:avLst/>
          </a:prstGeom>
        </p:spPr>
      </p:pic>
      <p:sp>
        <p:nvSpPr>
          <p:cNvPr id="34" name="TextBox 33">
            <a:extLst>
              <a:ext uri="{FF2B5EF4-FFF2-40B4-BE49-F238E27FC236}">
                <a16:creationId xmlns:a16="http://schemas.microsoft.com/office/drawing/2014/main" id="{EF2A2A87-EACF-6448-9F61-987FEB728209}"/>
              </a:ext>
            </a:extLst>
          </p:cNvPr>
          <p:cNvSpPr txBox="1"/>
          <p:nvPr/>
        </p:nvSpPr>
        <p:spPr>
          <a:xfrm>
            <a:off x="669249" y="4048817"/>
            <a:ext cx="1045655"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Amazon </a:t>
            </a:r>
            <a:r>
              <a:rPr kumimoji="0" lang="en-US" sz="1400" b="0" i="0" u="none" strike="noStrike" kern="1200" cap="none" spc="0" normalizeH="0" baseline="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r>
            <a:br>
              <a:rPr kumimoji="0" lang="en-US" sz="1400" b="0" i="0" u="none" strike="noStrike" kern="1200" cap="none" spc="0" normalizeH="0" baseline="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b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Route 53</a:t>
            </a:r>
          </a:p>
        </p:txBody>
      </p:sp>
      <p:pic>
        <p:nvPicPr>
          <p:cNvPr id="35" name="Graphic 34">
            <a:extLst>
              <a:ext uri="{FF2B5EF4-FFF2-40B4-BE49-F238E27FC236}">
                <a16:creationId xmlns:a16="http://schemas.microsoft.com/office/drawing/2014/main" id="{D0361C8B-559F-2041-AB95-0C82DDCC8E64}"/>
              </a:ext>
              <a:ext uri="{C183D7F6-B498-43B3-948B-1728B52AA6E4}">
                <adec:decorative xmlns:adec="http://schemas.microsoft.com/office/drawing/2017/decorative" xmlns="" val="1"/>
              </a:ext>
            </a:extLst>
          </p:cNvPr>
          <p:cNvPicPr>
            <a:picLocks noChangeAspect="1"/>
          </p:cNvPicPr>
          <p:nvPr/>
        </p:nvPicPr>
        <p:blipFill>
          <a:blip r:embed="rId20">
            <a:extLst>
              <a:ext uri="{96DAC541-7B7A-43D3-8B79-37D633B846F1}">
                <asvg:svgBlip xmlns:asvg="http://schemas.microsoft.com/office/drawing/2016/SVG/main" xmlns="" r:embed="rId21"/>
              </a:ext>
            </a:extLst>
          </a:blip>
          <a:stretch>
            <a:fillRect/>
          </a:stretch>
        </p:blipFill>
        <p:spPr>
          <a:xfrm>
            <a:off x="963476" y="3578028"/>
            <a:ext cx="457200" cy="457200"/>
          </a:xfrm>
          <a:prstGeom prst="rect">
            <a:avLst/>
          </a:prstGeom>
        </p:spPr>
      </p:pic>
      <p:grpSp>
        <p:nvGrpSpPr>
          <p:cNvPr id="36" name="Group 35">
            <a:extLst>
              <a:ext uri="{FF2B5EF4-FFF2-40B4-BE49-F238E27FC236}">
                <a16:creationId xmlns:a16="http://schemas.microsoft.com/office/drawing/2014/main" id="{929AC316-5CED-46CC-B295-67A4177D2A99}"/>
              </a:ext>
            </a:extLst>
          </p:cNvPr>
          <p:cNvGrpSpPr/>
          <p:nvPr/>
        </p:nvGrpSpPr>
        <p:grpSpPr>
          <a:xfrm>
            <a:off x="3664032" y="3513269"/>
            <a:ext cx="1934216" cy="630942"/>
            <a:chOff x="4578430" y="3440380"/>
            <a:chExt cx="1934216" cy="630942"/>
          </a:xfrm>
        </p:grpSpPr>
        <p:sp>
          <p:nvSpPr>
            <p:cNvPr id="42" name="TextBox 41">
              <a:extLst>
                <a:ext uri="{FF2B5EF4-FFF2-40B4-BE49-F238E27FC236}">
                  <a16:creationId xmlns:a16="http://schemas.microsoft.com/office/drawing/2014/main" id="{42FF2466-B042-B846-AF42-E6046FEA29E2}"/>
                </a:ext>
              </a:extLst>
            </p:cNvPr>
            <p:cNvSpPr txBox="1"/>
            <p:nvPr/>
          </p:nvSpPr>
          <p:spPr>
            <a:xfrm>
              <a:off x="5049606" y="3440380"/>
              <a:ext cx="1463040" cy="630942"/>
            </a:xfrm>
            <a:prstGeom prst="rect">
              <a:avLst/>
            </a:prstGeom>
            <a:noFill/>
          </p:spPr>
          <p:txBody>
            <a:bodyPr wrap="square" rtlCol="0">
              <a:spAutoFit/>
            </a:bodyPr>
            <a:lstStyle/>
            <a:p>
              <a:pPr marL="0" marR="0" lvl="0" indent="0" algn="ctr" defTabSz="914400" rtl="0" eaLnBrk="1" fontAlgn="auto" latinLnBrk="0" hangingPunct="1">
                <a:lnSpc>
                  <a:spcPct val="125000"/>
                </a:lnSpc>
                <a:spcBef>
                  <a:spcPts val="0"/>
                </a:spcBef>
                <a:spcAft>
                  <a:spcPts val="0"/>
                </a:spcAft>
                <a:buClrTx/>
                <a:buSzTx/>
                <a:buFontTx/>
                <a:buNone/>
                <a:tabLst/>
                <a:defRPr/>
              </a:pP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Application </a:t>
              </a:r>
            </a:p>
            <a:p>
              <a:pPr marL="0" marR="0" lvl="0" indent="0" algn="ctr" defTabSz="914400" rtl="0" eaLnBrk="1" fontAlgn="auto" latinLnBrk="0" hangingPunct="1">
                <a:lnSpc>
                  <a:spcPct val="125000"/>
                </a:lnSpc>
                <a:spcBef>
                  <a:spcPts val="0"/>
                </a:spcBef>
                <a:spcAft>
                  <a:spcPts val="0"/>
                </a:spcAft>
                <a:buClrTx/>
                <a:buSzTx/>
                <a:buFontTx/>
                <a:buNone/>
                <a:tabLst/>
                <a:defRPr/>
              </a:pP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Load Balancer</a:t>
              </a:r>
            </a:p>
          </p:txBody>
        </p:sp>
        <p:pic>
          <p:nvPicPr>
            <p:cNvPr id="43" name="Graphic 42">
              <a:extLst>
                <a:ext uri="{FF2B5EF4-FFF2-40B4-BE49-F238E27FC236}">
                  <a16:creationId xmlns:a16="http://schemas.microsoft.com/office/drawing/2014/main" id="{BBAF0201-8537-7B42-BD82-6C5334E69625}"/>
                </a:ext>
                <a:ext uri="{C183D7F6-B498-43B3-948B-1728B52AA6E4}">
                  <adec:decorative xmlns:adec="http://schemas.microsoft.com/office/drawing/2017/decorative" xmlns="" val="1"/>
                </a:ext>
              </a:extLst>
            </p:cNvPr>
            <p:cNvPicPr>
              <a:picLocks noChangeAspect="1"/>
            </p:cNvPicPr>
            <p:nvPr/>
          </p:nvPicPr>
          <p:blipFill>
            <a:blip r:embed="rId22">
              <a:extLst>
                <a:ext uri="{96DAC541-7B7A-43D3-8B79-37D633B846F1}">
                  <asvg:svgBlip xmlns:asvg="http://schemas.microsoft.com/office/drawing/2016/SVG/main" xmlns="" r:embed="rId23"/>
                </a:ext>
              </a:extLst>
            </a:blip>
            <a:stretch>
              <a:fillRect/>
            </a:stretch>
          </p:blipFill>
          <p:spPr>
            <a:xfrm>
              <a:off x="4578430" y="3557777"/>
              <a:ext cx="469900" cy="469900"/>
            </a:xfrm>
            <a:prstGeom prst="rect">
              <a:avLst/>
            </a:prstGeom>
          </p:spPr>
        </p:pic>
      </p:grpSp>
      <p:grpSp>
        <p:nvGrpSpPr>
          <p:cNvPr id="27" name="Group 26">
            <a:extLst>
              <a:ext uri="{FF2B5EF4-FFF2-40B4-BE49-F238E27FC236}">
                <a16:creationId xmlns:a16="http://schemas.microsoft.com/office/drawing/2014/main" id="{76DD01C2-A89F-400C-B236-0B2B17727B5D}"/>
              </a:ext>
            </a:extLst>
          </p:cNvPr>
          <p:cNvGrpSpPr/>
          <p:nvPr/>
        </p:nvGrpSpPr>
        <p:grpSpPr>
          <a:xfrm>
            <a:off x="10369403" y="3573229"/>
            <a:ext cx="1462451" cy="523220"/>
            <a:chOff x="10181513" y="3500340"/>
            <a:chExt cx="1462451" cy="523220"/>
          </a:xfrm>
        </p:grpSpPr>
        <p:sp>
          <p:nvSpPr>
            <p:cNvPr id="54" name="TextBox 53">
              <a:extLst>
                <a:ext uri="{FF2B5EF4-FFF2-40B4-BE49-F238E27FC236}">
                  <a16:creationId xmlns:a16="http://schemas.microsoft.com/office/drawing/2014/main" id="{A77B46F8-597C-9948-B9B5-ADF1B85BB234}"/>
                </a:ext>
              </a:extLst>
            </p:cNvPr>
            <p:cNvSpPr txBox="1"/>
            <p:nvPr/>
          </p:nvSpPr>
          <p:spPr>
            <a:xfrm>
              <a:off x="10181513" y="3500340"/>
              <a:ext cx="100584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Amazon EFS</a:t>
              </a:r>
            </a:p>
          </p:txBody>
        </p:sp>
        <p:pic>
          <p:nvPicPr>
            <p:cNvPr id="55" name="Graphic 54">
              <a:extLst>
                <a:ext uri="{FF2B5EF4-FFF2-40B4-BE49-F238E27FC236}">
                  <a16:creationId xmlns:a16="http://schemas.microsoft.com/office/drawing/2014/main" id="{D11A8195-4794-4743-9D32-C26C4BF8C136}"/>
                </a:ext>
                <a:ext uri="{C183D7F6-B498-43B3-948B-1728B52AA6E4}">
                  <adec:decorative xmlns:adec="http://schemas.microsoft.com/office/drawing/2017/decorative" xmlns="" val="1"/>
                </a:ext>
              </a:extLst>
            </p:cNvPr>
            <p:cNvPicPr>
              <a:picLocks noChangeAspect="1"/>
            </p:cNvPicPr>
            <p:nvPr/>
          </p:nvPicPr>
          <p:blipFill>
            <a:blip r:embed="rId24">
              <a:extLst>
                <a:ext uri="{96DAC541-7B7A-43D3-8B79-37D633B846F1}">
                  <asvg:svgBlip xmlns:asvg="http://schemas.microsoft.com/office/drawing/2016/SVG/main" xmlns="" r:embed="rId25"/>
                </a:ext>
              </a:extLst>
            </a:blip>
            <a:stretch>
              <a:fillRect/>
            </a:stretch>
          </p:blipFill>
          <p:spPr>
            <a:xfrm>
              <a:off x="11186764" y="3564127"/>
              <a:ext cx="457200" cy="457200"/>
            </a:xfrm>
            <a:prstGeom prst="rect">
              <a:avLst/>
            </a:prstGeom>
          </p:spPr>
        </p:pic>
      </p:grpSp>
      <p:sp>
        <p:nvSpPr>
          <p:cNvPr id="101" name="Rectangle 100">
            <a:extLst>
              <a:ext uri="{FF2B5EF4-FFF2-40B4-BE49-F238E27FC236}">
                <a16:creationId xmlns:a16="http://schemas.microsoft.com/office/drawing/2014/main" id="{0D687CA5-D472-45F1-964C-C5AE91F1CFDA}"/>
              </a:ext>
            </a:extLst>
          </p:cNvPr>
          <p:cNvSpPr/>
          <p:nvPr/>
        </p:nvSpPr>
        <p:spPr>
          <a:xfrm>
            <a:off x="2877319" y="1260983"/>
            <a:ext cx="9131922" cy="5074920"/>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a:ln w="0"/>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VPC</a:t>
            </a:r>
          </a:p>
        </p:txBody>
      </p:sp>
      <p:pic>
        <p:nvPicPr>
          <p:cNvPr id="102" name="Graphic 101">
            <a:extLst>
              <a:ext uri="{FF2B5EF4-FFF2-40B4-BE49-F238E27FC236}">
                <a16:creationId xmlns:a16="http://schemas.microsoft.com/office/drawing/2014/main" id="{54858D79-C490-4C51-9B14-236E3F512D38}"/>
              </a:ext>
              <a:ext uri="{C183D7F6-B498-43B3-948B-1728B52AA6E4}">
                <adec:decorative xmlns:adec="http://schemas.microsoft.com/office/drawing/2017/decorative" xmlns="" val="1"/>
              </a:ext>
            </a:extLst>
          </p:cNvPr>
          <p:cNvPicPr>
            <a:picLocks noChangeAspect="1"/>
          </p:cNvPicPr>
          <p:nvPr/>
        </p:nvPicPr>
        <p:blipFill>
          <a:blip r:embed="rId26">
            <a:extLst>
              <a:ext uri="{96DAC541-7B7A-43D3-8B79-37D633B846F1}">
                <asvg:svgBlip xmlns:asvg="http://schemas.microsoft.com/office/drawing/2016/SVG/main" xmlns="" r:embed="rId27"/>
              </a:ext>
            </a:extLst>
          </a:blip>
          <a:stretch>
            <a:fillRect/>
          </a:stretch>
        </p:blipFill>
        <p:spPr>
          <a:xfrm>
            <a:off x="2877320" y="1260983"/>
            <a:ext cx="457200" cy="457200"/>
          </a:xfrm>
          <a:prstGeom prst="rect">
            <a:avLst/>
          </a:prstGeom>
        </p:spPr>
      </p:pic>
      <p:grpSp>
        <p:nvGrpSpPr>
          <p:cNvPr id="141" name="Group 140">
            <a:extLst>
              <a:ext uri="{FF2B5EF4-FFF2-40B4-BE49-F238E27FC236}">
                <a16:creationId xmlns:a16="http://schemas.microsoft.com/office/drawing/2014/main" id="{2115D1DC-62F2-4FF9-8A0A-909FF379C746}"/>
              </a:ext>
            </a:extLst>
          </p:cNvPr>
          <p:cNvGrpSpPr/>
          <p:nvPr/>
        </p:nvGrpSpPr>
        <p:grpSpPr>
          <a:xfrm>
            <a:off x="1677338" y="5129858"/>
            <a:ext cx="1114063" cy="1198714"/>
            <a:chOff x="1201350" y="5004598"/>
            <a:chExt cx="1114063" cy="1198714"/>
          </a:xfrm>
        </p:grpSpPr>
        <p:pic>
          <p:nvPicPr>
            <p:cNvPr id="37" name="Graphic 36">
              <a:extLst>
                <a:ext uri="{FF2B5EF4-FFF2-40B4-BE49-F238E27FC236}">
                  <a16:creationId xmlns:a16="http://schemas.microsoft.com/office/drawing/2014/main" id="{DD0F50C9-75F8-F54C-9977-80EDC8559623}"/>
                </a:ext>
                <a:ext uri="{C183D7F6-B498-43B3-948B-1728B52AA6E4}">
                  <adec:decorative xmlns:adec="http://schemas.microsoft.com/office/drawing/2017/decorative" xmlns="" val="1"/>
                </a:ext>
              </a:extLst>
            </p:cNvPr>
            <p:cNvPicPr>
              <a:picLocks noChangeAspect="1"/>
            </p:cNvPicPr>
            <p:nvPr/>
          </p:nvPicPr>
          <p:blipFill>
            <a:blip r:embed="rId28">
              <a:extLst>
                <a:ext uri="{96DAC541-7B7A-43D3-8B79-37D633B846F1}">
                  <asvg:svgBlip xmlns:asvg="http://schemas.microsoft.com/office/drawing/2016/SVG/main" xmlns="" r:embed="rId29"/>
                </a:ext>
              </a:extLst>
            </a:blip>
            <a:stretch>
              <a:fillRect/>
            </a:stretch>
          </p:blipFill>
          <p:spPr>
            <a:xfrm>
              <a:off x="1608444" y="5004598"/>
              <a:ext cx="457200" cy="457200"/>
            </a:xfrm>
            <a:prstGeom prst="rect">
              <a:avLst/>
            </a:prstGeom>
          </p:spPr>
        </p:pic>
        <p:sp>
          <p:nvSpPr>
            <p:cNvPr id="88" name="TextBox 87">
              <a:extLst>
                <a:ext uri="{FF2B5EF4-FFF2-40B4-BE49-F238E27FC236}">
                  <a16:creationId xmlns:a16="http://schemas.microsoft.com/office/drawing/2014/main" id="{8319FC68-C60F-EF48-B85D-EB07D0DE8933}"/>
                </a:ext>
              </a:extLst>
            </p:cNvPr>
            <p:cNvSpPr txBox="1"/>
            <p:nvPr/>
          </p:nvSpPr>
          <p:spPr>
            <a:xfrm>
              <a:off x="1201350" y="5464648"/>
              <a:ext cx="1114063"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Site </a:t>
              </a: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estático </a:t>
              </a:r>
              <a:r>
                <a:rPr lang="pt-BR" sz="1400" b="0" i="0" u="none" strike="noStrike" kern="1200" cap="none" spc="0" normalizeH="0" noProof="0" smtClean="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r>
              <a:br>
                <a:rPr lang="pt-BR" sz="1400" b="0" i="0" u="none" strike="noStrike" kern="1200" cap="none" spc="0" normalizeH="0" noProof="0" smtClean="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br>
              <a:r>
                <a:rPr lang="pt-BR" sz="1400" b="0" i="0" u="none" strike="noStrike" kern="1200" cap="none" spc="0" normalizeH="0" noProof="0" smtClean="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no </a:t>
              </a:r>
              <a:r>
                <a:rPr lang="pt-BR" sz="1400" b="0" i="0" u="none" strike="noStrike" kern="1200" cap="none" spc="0" normalizeH="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S3</a:t>
              </a:r>
            </a:p>
          </p:txBody>
        </p:sp>
      </p:grpSp>
      <p:cxnSp>
        <p:nvCxnSpPr>
          <p:cNvPr id="233" name="Straight Arrow Connector 232">
            <a:extLst>
              <a:ext uri="{FF2B5EF4-FFF2-40B4-BE49-F238E27FC236}">
                <a16:creationId xmlns:a16="http://schemas.microsoft.com/office/drawing/2014/main" id="{91788B56-CC82-4A64-B9B2-305D4B8207BE}"/>
              </a:ext>
            </a:extLst>
          </p:cNvPr>
          <p:cNvCxnSpPr>
            <a:cxnSpLocks/>
          </p:cNvCxnSpPr>
          <p:nvPr/>
        </p:nvCxnSpPr>
        <p:spPr>
          <a:xfrm flipH="1" flipV="1">
            <a:off x="4800721" y="5173093"/>
            <a:ext cx="1828800" cy="23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CFCC70C0-0032-40F9-B023-79D045B972E6}"/>
              </a:ext>
            </a:extLst>
          </p:cNvPr>
          <p:cNvCxnSpPr>
            <a:cxnSpLocks/>
            <a:stCxn id="55" idx="2"/>
            <a:endCxn id="170" idx="3"/>
          </p:cNvCxnSpPr>
          <p:nvPr/>
        </p:nvCxnSpPr>
        <p:spPr>
          <a:xfrm rot="5400000">
            <a:off x="10952003" y="4459211"/>
            <a:ext cx="1016247" cy="286256"/>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4" name="Connector: Elbow 63">
            <a:extLst>
              <a:ext uri="{FF2B5EF4-FFF2-40B4-BE49-F238E27FC236}">
                <a16:creationId xmlns:a16="http://schemas.microsoft.com/office/drawing/2014/main" id="{8D9DA9EA-CF17-4138-9FFC-66611C98E583}"/>
              </a:ext>
            </a:extLst>
          </p:cNvPr>
          <p:cNvCxnSpPr>
            <a:cxnSpLocks/>
            <a:endCxn id="165" idx="0"/>
          </p:cNvCxnSpPr>
          <p:nvPr/>
        </p:nvCxnSpPr>
        <p:spPr>
          <a:xfrm rot="5400000" flipH="1" flipV="1">
            <a:off x="8384785" y="3375522"/>
            <a:ext cx="2359" cy="3015043"/>
          </a:xfrm>
          <a:prstGeom prst="bentConnector3">
            <a:avLst>
              <a:gd name="adj1" fmla="val 9790547"/>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C0569ECF-2391-43D4-80E5-C4F4382DBB22}"/>
              </a:ext>
            </a:extLst>
          </p:cNvPr>
          <p:cNvCxnSpPr>
            <a:cxnSpLocks/>
            <a:endCxn id="170" idx="0"/>
          </p:cNvCxnSpPr>
          <p:nvPr/>
        </p:nvCxnSpPr>
        <p:spPr>
          <a:xfrm rot="5400000" flipH="1" flipV="1">
            <a:off x="8982241" y="2778066"/>
            <a:ext cx="2359" cy="4209955"/>
          </a:xfrm>
          <a:prstGeom prst="bentConnector3">
            <a:avLst>
              <a:gd name="adj1" fmla="val 7135608"/>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2DD2BC55-AAAD-4E76-836F-BEAFFC23203B}"/>
              </a:ext>
            </a:extLst>
          </p:cNvPr>
          <p:cNvGrpSpPr/>
          <p:nvPr/>
        </p:nvGrpSpPr>
        <p:grpSpPr>
          <a:xfrm>
            <a:off x="2270763" y="3094281"/>
            <a:ext cx="1293548" cy="1006285"/>
            <a:chOff x="2268995" y="3021392"/>
            <a:chExt cx="1293548" cy="1006285"/>
          </a:xfrm>
        </p:grpSpPr>
        <p:pic>
          <p:nvPicPr>
            <p:cNvPr id="39" name="Graphic 38">
              <a:extLst>
                <a:ext uri="{FF2B5EF4-FFF2-40B4-BE49-F238E27FC236}">
                  <a16:creationId xmlns:a16="http://schemas.microsoft.com/office/drawing/2014/main" id="{88209B89-5553-3F40-AAD2-9F9220620FA0}"/>
                </a:ext>
                <a:ext uri="{C183D7F6-B498-43B3-948B-1728B52AA6E4}">
                  <adec:decorative xmlns:adec="http://schemas.microsoft.com/office/drawing/2017/decorative" xmlns="" val="1"/>
                </a:ext>
              </a:extLst>
            </p:cNvPr>
            <p:cNvPicPr>
              <a:picLocks noChangeAspect="1"/>
            </p:cNvPicPr>
            <p:nvPr/>
          </p:nvPicPr>
          <p:blipFill>
            <a:blip r:embed="rId30">
              <a:extLst>
                <a:ext uri="{96DAC541-7B7A-43D3-8B79-37D633B846F1}">
                  <asvg:svgBlip xmlns:asvg="http://schemas.microsoft.com/office/drawing/2016/SVG/main" xmlns="" r:embed="rId31"/>
                </a:ext>
              </a:extLst>
            </a:blip>
            <a:stretch>
              <a:fillRect/>
            </a:stretch>
          </p:blipFill>
          <p:spPr>
            <a:xfrm>
              <a:off x="2640933" y="3557777"/>
              <a:ext cx="469900" cy="469900"/>
            </a:xfrm>
            <a:prstGeom prst="rect">
              <a:avLst/>
            </a:prstGeom>
          </p:spPr>
        </p:pic>
        <p:sp>
          <p:nvSpPr>
            <p:cNvPr id="38" name="TextBox 37">
              <a:extLst>
                <a:ext uri="{FF2B5EF4-FFF2-40B4-BE49-F238E27FC236}">
                  <a16:creationId xmlns:a16="http://schemas.microsoft.com/office/drawing/2014/main" id="{C3D28533-9484-1549-89AC-CFCCB65C309E}"/>
                </a:ext>
              </a:extLst>
            </p:cNvPr>
            <p:cNvSpPr txBox="1"/>
            <p:nvPr/>
          </p:nvSpPr>
          <p:spPr>
            <a:xfrm>
              <a:off x="2268995" y="3021392"/>
              <a:ext cx="1293548" cy="52322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Gateway da Internet</a:t>
              </a:r>
            </a:p>
          </p:txBody>
        </p:sp>
      </p:grpSp>
      <p:sp>
        <p:nvSpPr>
          <p:cNvPr id="150" name="Rectangle 149">
            <a:extLst>
              <a:ext uri="{FF2B5EF4-FFF2-40B4-BE49-F238E27FC236}">
                <a16:creationId xmlns:a16="http://schemas.microsoft.com/office/drawing/2014/main" id="{118258E4-2944-435B-B696-DC4455CB9768}"/>
              </a:ext>
            </a:extLst>
          </p:cNvPr>
          <p:cNvSpPr/>
          <p:nvPr/>
        </p:nvSpPr>
        <p:spPr>
          <a:xfrm>
            <a:off x="3573444" y="4307506"/>
            <a:ext cx="8321040" cy="1874520"/>
          </a:xfrm>
          <a:prstGeom prst="rect">
            <a:avLst/>
          </a:prstGeom>
          <a:noFill/>
          <a:ln w="127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36C2B3"/>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60" name="TextBox 159">
            <a:extLst>
              <a:ext uri="{FF2B5EF4-FFF2-40B4-BE49-F238E27FC236}">
                <a16:creationId xmlns:a16="http://schemas.microsoft.com/office/drawing/2014/main" id="{E0202140-98F9-4D0E-97B4-A22144C9CC3E}"/>
              </a:ext>
            </a:extLst>
          </p:cNvPr>
          <p:cNvSpPr txBox="1"/>
          <p:nvPr/>
        </p:nvSpPr>
        <p:spPr>
          <a:xfrm rot="16200000">
            <a:off x="2470125" y="4875435"/>
            <a:ext cx="1485100"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232F3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Zona de disponibilidade 1</a:t>
            </a:r>
          </a:p>
        </p:txBody>
      </p:sp>
      <p:grpSp>
        <p:nvGrpSpPr>
          <p:cNvPr id="177" name="Group 176">
            <a:extLst>
              <a:ext uri="{FF2B5EF4-FFF2-40B4-BE49-F238E27FC236}">
                <a16:creationId xmlns:a16="http://schemas.microsoft.com/office/drawing/2014/main" id="{20E5AD2F-F6B5-404B-8AA7-7142C2F6D2B3}"/>
              </a:ext>
            </a:extLst>
          </p:cNvPr>
          <p:cNvGrpSpPr/>
          <p:nvPr/>
        </p:nvGrpSpPr>
        <p:grpSpPr>
          <a:xfrm>
            <a:off x="-6536" y="5124107"/>
            <a:ext cx="854721" cy="813293"/>
            <a:chOff x="-6536" y="4998847"/>
            <a:chExt cx="854721" cy="813293"/>
          </a:xfrm>
        </p:grpSpPr>
        <p:pic>
          <p:nvPicPr>
            <p:cNvPr id="181" name="Graphic 180">
              <a:extLst>
                <a:ext uri="{FF2B5EF4-FFF2-40B4-BE49-F238E27FC236}">
                  <a16:creationId xmlns:a16="http://schemas.microsoft.com/office/drawing/2014/main" id="{23C9963F-A2E9-4F45-8B9E-64127ADF08DC}"/>
                </a:ext>
                <a:ext uri="{C183D7F6-B498-43B3-948B-1728B52AA6E4}">
                  <adec:decorative xmlns:adec="http://schemas.microsoft.com/office/drawing/2017/decorative" xmlns="" val="1"/>
                </a:ext>
              </a:extLst>
            </p:cNvPr>
            <p:cNvPicPr>
              <a:picLocks noChangeAspect="1"/>
            </p:cNvPicPr>
            <p:nvPr/>
          </p:nvPicPr>
          <p:blipFill>
            <a:blip r:embed="rId32">
              <a:extLst>
                <a:ext uri="{96DAC541-7B7A-43D3-8B79-37D633B846F1}">
                  <asvg:svgBlip xmlns:asvg="http://schemas.microsoft.com/office/drawing/2016/SVG/main" xmlns="" r:embed="rId33"/>
                </a:ext>
              </a:extLst>
            </a:blip>
            <a:stretch>
              <a:fillRect/>
            </a:stretch>
          </p:blipFill>
          <p:spPr>
            <a:xfrm flipH="1">
              <a:off x="110613" y="4998847"/>
              <a:ext cx="483586" cy="469900"/>
            </a:xfrm>
            <a:prstGeom prst="rect">
              <a:avLst/>
            </a:prstGeom>
          </p:spPr>
        </p:pic>
        <p:sp>
          <p:nvSpPr>
            <p:cNvPr id="143" name="TextBox 142">
              <a:extLst>
                <a:ext uri="{FF2B5EF4-FFF2-40B4-BE49-F238E27FC236}">
                  <a16:creationId xmlns:a16="http://schemas.microsoft.com/office/drawing/2014/main" id="{766A256A-D7D4-4FED-BD85-41D30686BD23}"/>
                </a:ext>
              </a:extLst>
            </p:cNvPr>
            <p:cNvSpPr txBox="1"/>
            <p:nvPr/>
          </p:nvSpPr>
          <p:spPr>
            <a:xfrm>
              <a:off x="-6536" y="5504363"/>
              <a:ext cx="85472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Usuários</a:t>
              </a:r>
            </a:p>
          </p:txBody>
        </p:sp>
      </p:grpSp>
      <p:cxnSp>
        <p:nvCxnSpPr>
          <p:cNvPr id="176" name="Straight Arrow Connector 175">
            <a:extLst>
              <a:ext uri="{FF2B5EF4-FFF2-40B4-BE49-F238E27FC236}">
                <a16:creationId xmlns:a16="http://schemas.microsoft.com/office/drawing/2014/main" id="{E4A1C043-66A2-49BE-AD5F-01D2808A6DB6}"/>
              </a:ext>
            </a:extLst>
          </p:cNvPr>
          <p:cNvCxnSpPr>
            <a:stCxn id="181" idx="1"/>
            <a:endCxn id="37" idx="1"/>
          </p:cNvCxnSpPr>
          <p:nvPr/>
        </p:nvCxnSpPr>
        <p:spPr>
          <a:xfrm flipV="1">
            <a:off x="594199" y="5358458"/>
            <a:ext cx="1490233" cy="5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4" name="Straight Arrow Connector 183">
            <a:extLst>
              <a:ext uri="{FF2B5EF4-FFF2-40B4-BE49-F238E27FC236}">
                <a16:creationId xmlns:a16="http://schemas.microsoft.com/office/drawing/2014/main" id="{E6A5E666-E855-4EBC-B738-58620F087092}"/>
              </a:ext>
            </a:extLst>
          </p:cNvPr>
          <p:cNvCxnSpPr>
            <a:cxnSpLocks/>
          </p:cNvCxnSpPr>
          <p:nvPr/>
        </p:nvCxnSpPr>
        <p:spPr>
          <a:xfrm flipV="1">
            <a:off x="1192076" y="2800602"/>
            <a:ext cx="1" cy="640080"/>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23" name="Straight Arrow Connector 222">
            <a:extLst>
              <a:ext uri="{FF2B5EF4-FFF2-40B4-BE49-F238E27FC236}">
                <a16:creationId xmlns:a16="http://schemas.microsoft.com/office/drawing/2014/main" id="{F9332E3B-F9D7-4B67-B5DA-37B13607E6E4}"/>
              </a:ext>
            </a:extLst>
          </p:cNvPr>
          <p:cNvCxnSpPr>
            <a:cxnSpLocks/>
          </p:cNvCxnSpPr>
          <p:nvPr/>
        </p:nvCxnSpPr>
        <p:spPr>
          <a:xfrm>
            <a:off x="3112600" y="3865616"/>
            <a:ext cx="540673"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242" name="Group 241">
            <a:extLst>
              <a:ext uri="{FF2B5EF4-FFF2-40B4-BE49-F238E27FC236}">
                <a16:creationId xmlns:a16="http://schemas.microsoft.com/office/drawing/2014/main" id="{A460AA57-8E02-44A0-96A9-A250313C3A69}"/>
              </a:ext>
            </a:extLst>
          </p:cNvPr>
          <p:cNvGrpSpPr/>
          <p:nvPr/>
        </p:nvGrpSpPr>
        <p:grpSpPr>
          <a:xfrm>
            <a:off x="7864963" y="1650561"/>
            <a:ext cx="3940228" cy="1737360"/>
            <a:chOff x="7862875" y="4381500"/>
            <a:chExt cx="3940228" cy="1737360"/>
          </a:xfrm>
        </p:grpSpPr>
        <p:sp>
          <p:nvSpPr>
            <p:cNvPr id="243" name="Rectangle 242">
              <a:extLst>
                <a:ext uri="{FF2B5EF4-FFF2-40B4-BE49-F238E27FC236}">
                  <a16:creationId xmlns:a16="http://schemas.microsoft.com/office/drawing/2014/main" id="{CDCD59EC-3298-47BF-A799-AB61F75CB173}"/>
                </a:ext>
              </a:extLst>
            </p:cNvPr>
            <p:cNvSpPr/>
            <p:nvPr/>
          </p:nvSpPr>
          <p:spPr>
            <a:xfrm>
              <a:off x="7916903" y="4381500"/>
              <a:ext cx="3886200" cy="1737360"/>
            </a:xfrm>
            <a:prstGeom prst="rect">
              <a:avLst/>
            </a:prstGeom>
            <a:solidFill>
              <a:srgbClr val="007CBC">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Sub-rede privada</a:t>
              </a:r>
            </a:p>
          </p:txBody>
        </p:sp>
        <p:grpSp>
          <p:nvGrpSpPr>
            <p:cNvPr id="244" name="Group 243">
              <a:extLst>
                <a:ext uri="{FF2B5EF4-FFF2-40B4-BE49-F238E27FC236}">
                  <a16:creationId xmlns:a16="http://schemas.microsoft.com/office/drawing/2014/main" id="{C08B25D0-E9F0-4BC4-B87A-AF64100763FD}"/>
                </a:ext>
              </a:extLst>
            </p:cNvPr>
            <p:cNvGrpSpPr/>
            <p:nvPr/>
          </p:nvGrpSpPr>
          <p:grpSpPr>
            <a:xfrm>
              <a:off x="10451506" y="4884222"/>
              <a:ext cx="1345290" cy="1157893"/>
              <a:chOff x="10092464" y="2326723"/>
              <a:chExt cx="1345290" cy="1157893"/>
            </a:xfrm>
          </p:grpSpPr>
          <p:sp>
            <p:nvSpPr>
              <p:cNvPr id="254" name="TextBox 253">
                <a:extLst>
                  <a:ext uri="{FF2B5EF4-FFF2-40B4-BE49-F238E27FC236}">
                    <a16:creationId xmlns:a16="http://schemas.microsoft.com/office/drawing/2014/main" id="{05C0ADD9-7EAE-4132-B1E7-5DD0F572297E}"/>
                  </a:ext>
                </a:extLst>
              </p:cNvPr>
              <p:cNvSpPr txBox="1"/>
              <p:nvPr/>
            </p:nvSpPr>
            <p:spPr>
              <a:xfrm>
                <a:off x="10092464" y="2745952"/>
                <a:ext cx="1345290"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Alvo de montagem do </a:t>
                </a:r>
                <a:r>
                  <a:rPr lang="pt-BR" sz="1400" b="0" i="0" u="none" strike="noStrike" kern="1200" cap="none" spc="0" normalizeH="0" noProof="0" dirty="0" err="1">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1400" b="0" i="0" u="none" strike="noStrike" kern="1200" cap="none" spc="0" normalizeH="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EFS</a:t>
                </a:r>
              </a:p>
            </p:txBody>
          </p:sp>
          <p:pic>
            <p:nvPicPr>
              <p:cNvPr id="256" name="Graphic 255">
                <a:extLst>
                  <a:ext uri="{FF2B5EF4-FFF2-40B4-BE49-F238E27FC236}">
                    <a16:creationId xmlns:a16="http://schemas.microsoft.com/office/drawing/2014/main" id="{8773A955-36F2-4FB7-AE1C-93AEA8B819FA}"/>
                  </a:ext>
                  <a:ext uri="{C183D7F6-B498-43B3-948B-1728B52AA6E4}">
                    <adec:decorative xmlns:adec="http://schemas.microsoft.com/office/drawing/2017/decorative" xmlns="" val="1"/>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10500756" y="2326723"/>
                <a:ext cx="457200" cy="457200"/>
              </a:xfrm>
              <a:prstGeom prst="rect">
                <a:avLst/>
              </a:prstGeom>
            </p:spPr>
          </p:pic>
        </p:grpSp>
        <p:grpSp>
          <p:nvGrpSpPr>
            <p:cNvPr id="245" name="Group 244">
              <a:extLst>
                <a:ext uri="{FF2B5EF4-FFF2-40B4-BE49-F238E27FC236}">
                  <a16:creationId xmlns:a16="http://schemas.microsoft.com/office/drawing/2014/main" id="{2AC64431-9B89-4DA4-A3EF-0E3982120CC4}"/>
                </a:ext>
              </a:extLst>
            </p:cNvPr>
            <p:cNvGrpSpPr/>
            <p:nvPr/>
          </p:nvGrpSpPr>
          <p:grpSpPr>
            <a:xfrm>
              <a:off x="7862875" y="4884222"/>
              <a:ext cx="1280160" cy="1157893"/>
              <a:chOff x="7737727" y="2326723"/>
              <a:chExt cx="1280160" cy="1157893"/>
            </a:xfrm>
          </p:grpSpPr>
          <p:sp>
            <p:nvSpPr>
              <p:cNvPr id="252" name="TextBox 251">
                <a:extLst>
                  <a:ext uri="{FF2B5EF4-FFF2-40B4-BE49-F238E27FC236}">
                    <a16:creationId xmlns:a16="http://schemas.microsoft.com/office/drawing/2014/main" id="{CFCA983C-5B65-4481-839F-783ABB6FB0E7}"/>
                  </a:ext>
                </a:extLst>
              </p:cNvPr>
              <p:cNvSpPr txBox="1"/>
              <p:nvPr/>
            </p:nvSpPr>
            <p:spPr>
              <a:xfrm>
                <a:off x="7737727" y="2745952"/>
                <a:ext cx="1280160"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ElastiCache for Memcached</a:t>
                </a:r>
              </a:p>
            </p:txBody>
          </p:sp>
          <p:pic>
            <p:nvPicPr>
              <p:cNvPr id="253" name="Graphic 252">
                <a:extLst>
                  <a:ext uri="{FF2B5EF4-FFF2-40B4-BE49-F238E27FC236}">
                    <a16:creationId xmlns:a16="http://schemas.microsoft.com/office/drawing/2014/main" id="{802B1454-FB68-4D05-A2DC-9B79DA2DE6AD}"/>
                  </a:ext>
                  <a:ext uri="{C183D7F6-B498-43B3-948B-1728B52AA6E4}">
                    <adec:decorative xmlns:adec="http://schemas.microsoft.com/office/drawing/2017/decorative" xmlns="" val="1"/>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8149207" y="2326723"/>
                <a:ext cx="457200" cy="457200"/>
              </a:xfrm>
              <a:prstGeom prst="rect">
                <a:avLst/>
              </a:prstGeom>
            </p:spPr>
          </p:pic>
        </p:grpSp>
        <p:grpSp>
          <p:nvGrpSpPr>
            <p:cNvPr id="247" name="Group 246">
              <a:extLst>
                <a:ext uri="{FF2B5EF4-FFF2-40B4-BE49-F238E27FC236}">
                  <a16:creationId xmlns:a16="http://schemas.microsoft.com/office/drawing/2014/main" id="{1583B14F-495F-4894-B4A7-EFFADEE5A903}"/>
                </a:ext>
              </a:extLst>
            </p:cNvPr>
            <p:cNvGrpSpPr/>
            <p:nvPr/>
          </p:nvGrpSpPr>
          <p:grpSpPr>
            <a:xfrm>
              <a:off x="9132736" y="4884222"/>
              <a:ext cx="1371600" cy="1157893"/>
              <a:chOff x="8891948" y="2326723"/>
              <a:chExt cx="1371600" cy="1157893"/>
            </a:xfrm>
          </p:grpSpPr>
          <p:pic>
            <p:nvPicPr>
              <p:cNvPr id="250" name="Graphic 249">
                <a:extLst>
                  <a:ext uri="{FF2B5EF4-FFF2-40B4-BE49-F238E27FC236}">
                    <a16:creationId xmlns:a16="http://schemas.microsoft.com/office/drawing/2014/main" id="{14A0B6FF-15AE-4C90-8FA0-3519D5CA0E93}"/>
                  </a:ext>
                  <a:ext uri="{C183D7F6-B498-43B3-948B-1728B52AA6E4}">
                    <adec:decorative xmlns:adec="http://schemas.microsoft.com/office/drawing/2017/decorative" xmlns="" val="1"/>
                  </a:ext>
                </a:extLst>
              </p:cNvPr>
              <p:cNvPicPr>
                <a:picLocks noChangeAspect="1"/>
              </p:cNvPicPr>
              <p:nvPr/>
            </p:nvPicPr>
            <p:blipFill>
              <a:blip r:embed="rId34">
                <a:extLst>
                  <a:ext uri="{96DAC541-7B7A-43D3-8B79-37D633B846F1}">
                    <asvg:svgBlip xmlns:asvg="http://schemas.microsoft.com/office/drawing/2016/SVG/main" xmlns="" r:embed="rId35"/>
                  </a:ext>
                </a:extLst>
              </a:blip>
              <a:stretch>
                <a:fillRect/>
              </a:stretch>
            </p:blipFill>
            <p:spPr>
              <a:xfrm>
                <a:off x="9349148" y="2326723"/>
                <a:ext cx="457200" cy="457200"/>
              </a:xfrm>
              <a:prstGeom prst="rect">
                <a:avLst/>
              </a:prstGeom>
            </p:spPr>
          </p:pic>
          <p:sp>
            <p:nvSpPr>
              <p:cNvPr id="251" name="TextBox 250">
                <a:extLst>
                  <a:ext uri="{FF2B5EF4-FFF2-40B4-BE49-F238E27FC236}">
                    <a16:creationId xmlns:a16="http://schemas.microsoft.com/office/drawing/2014/main" id="{E8C1C16B-942F-4892-8986-F0953DF86D4A}"/>
                  </a:ext>
                </a:extLst>
              </p:cNvPr>
              <p:cNvSpPr txBox="1"/>
              <p:nvPr/>
            </p:nvSpPr>
            <p:spPr>
              <a:xfrm>
                <a:off x="8891948" y="2745952"/>
                <a:ext cx="1371600"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Instância em espera do Amazon RDS</a:t>
                </a:r>
              </a:p>
            </p:txBody>
          </p:sp>
        </p:grpSp>
        <p:pic>
          <p:nvPicPr>
            <p:cNvPr id="248" name="Graphic 247">
              <a:extLst>
                <a:ext uri="{FF2B5EF4-FFF2-40B4-BE49-F238E27FC236}">
                  <a16:creationId xmlns:a16="http://schemas.microsoft.com/office/drawing/2014/main" id="{1026C2C4-396C-43EE-851A-BAA79368BC0F}"/>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7916903" y="4396007"/>
              <a:ext cx="457200" cy="457200"/>
            </a:xfrm>
            <a:prstGeom prst="rect">
              <a:avLst/>
            </a:prstGeom>
          </p:spPr>
        </p:pic>
      </p:grpSp>
      <p:grpSp>
        <p:nvGrpSpPr>
          <p:cNvPr id="257" name="Group 256">
            <a:extLst>
              <a:ext uri="{FF2B5EF4-FFF2-40B4-BE49-F238E27FC236}">
                <a16:creationId xmlns:a16="http://schemas.microsoft.com/office/drawing/2014/main" id="{9DF71117-FCD7-414E-91A7-BDE913953199}"/>
              </a:ext>
            </a:extLst>
          </p:cNvPr>
          <p:cNvGrpSpPr/>
          <p:nvPr/>
        </p:nvGrpSpPr>
        <p:grpSpPr>
          <a:xfrm>
            <a:off x="5571157" y="1650561"/>
            <a:ext cx="2286000" cy="1739719"/>
            <a:chOff x="5569069" y="4379141"/>
            <a:chExt cx="2286000" cy="1739719"/>
          </a:xfrm>
        </p:grpSpPr>
        <p:sp>
          <p:nvSpPr>
            <p:cNvPr id="258" name="Rectangle 257">
              <a:extLst>
                <a:ext uri="{FF2B5EF4-FFF2-40B4-BE49-F238E27FC236}">
                  <a16:creationId xmlns:a16="http://schemas.microsoft.com/office/drawing/2014/main" id="{9B19FD35-D2C3-480F-8974-CF0DE87810E8}"/>
                </a:ext>
              </a:extLst>
            </p:cNvPr>
            <p:cNvSpPr/>
            <p:nvPr/>
          </p:nvSpPr>
          <p:spPr>
            <a:xfrm>
              <a:off x="5569069" y="4381500"/>
              <a:ext cx="2286000" cy="1737360"/>
            </a:xfrm>
            <a:prstGeom prst="rect">
              <a:avLst/>
            </a:prstGeom>
            <a:solidFill>
              <a:srgbClr val="007CBC">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0" cap="none" spc="0" normalizeH="0" noProof="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Sub-rede privada</a:t>
              </a:r>
            </a:p>
          </p:txBody>
        </p:sp>
        <p:grpSp>
          <p:nvGrpSpPr>
            <p:cNvPr id="259" name="Group 258">
              <a:extLst>
                <a:ext uri="{FF2B5EF4-FFF2-40B4-BE49-F238E27FC236}">
                  <a16:creationId xmlns:a16="http://schemas.microsoft.com/office/drawing/2014/main" id="{7F9395A4-CCD1-4E42-9B11-96440BECAACE}"/>
                </a:ext>
              </a:extLst>
            </p:cNvPr>
            <p:cNvGrpSpPr/>
            <p:nvPr/>
          </p:nvGrpSpPr>
          <p:grpSpPr>
            <a:xfrm>
              <a:off x="6121791" y="4884222"/>
              <a:ext cx="1513305" cy="942449"/>
              <a:chOff x="5994259" y="2326723"/>
              <a:chExt cx="1513305" cy="942449"/>
            </a:xfrm>
          </p:grpSpPr>
          <p:pic>
            <p:nvPicPr>
              <p:cNvPr id="261" name="Graphic 260">
                <a:extLst>
                  <a:ext uri="{FF2B5EF4-FFF2-40B4-BE49-F238E27FC236}">
                    <a16:creationId xmlns:a16="http://schemas.microsoft.com/office/drawing/2014/main" id="{7BCD8769-B393-4A6C-8CF4-7D9A06FDCD3D}"/>
                  </a:ext>
                  <a:ext uri="{C183D7F6-B498-43B3-948B-1728B52AA6E4}">
                    <adec:decorative xmlns:adec="http://schemas.microsoft.com/office/drawing/2017/decorative" xmlns="" val="1"/>
                  </a:ext>
                </a:extLst>
              </p:cNvPr>
              <p:cNvPicPr>
                <a:picLocks noChangeAspect="1"/>
              </p:cNvPicPr>
              <p:nvPr/>
            </p:nvPicPr>
            <p:blipFill>
              <a:blip r:embed="rId36">
                <a:extLst>
                  <a:ext uri="{96DAC541-7B7A-43D3-8B79-37D633B846F1}">
                    <asvg:svgBlip xmlns:asvg="http://schemas.microsoft.com/office/drawing/2016/SVG/main" xmlns="" r:embed="rId37"/>
                  </a:ext>
                </a:extLst>
              </a:blip>
              <a:stretch>
                <a:fillRect/>
              </a:stretch>
            </p:blipFill>
            <p:spPr>
              <a:xfrm>
                <a:off x="6522311" y="2326723"/>
                <a:ext cx="457200" cy="457200"/>
              </a:xfrm>
              <a:prstGeom prst="rect">
                <a:avLst/>
              </a:prstGeom>
            </p:spPr>
          </p:pic>
          <p:sp>
            <p:nvSpPr>
              <p:cNvPr id="262" name="TextBox 261">
                <a:extLst>
                  <a:ext uri="{FF2B5EF4-FFF2-40B4-BE49-F238E27FC236}">
                    <a16:creationId xmlns:a16="http://schemas.microsoft.com/office/drawing/2014/main" id="{75B86A34-1D99-4F3D-9EBF-2E4A3454C804}"/>
                  </a:ext>
                </a:extLst>
              </p:cNvPr>
              <p:cNvSpPr txBox="1"/>
              <p:nvPr/>
            </p:nvSpPr>
            <p:spPr>
              <a:xfrm>
                <a:off x="5994259" y="2745952"/>
                <a:ext cx="1513305"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Instâncias do EC2</a:t>
                </a:r>
                <a:endParaRPr kumimoji="0" lang="en-US" sz="1400" b="0" i="0" u="none" strike="noStrike" kern="1200" cap="none" spc="0" normalizeH="0" baseline="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pic>
          <p:nvPicPr>
            <p:cNvPr id="260" name="Graphic 259">
              <a:extLst>
                <a:ext uri="{FF2B5EF4-FFF2-40B4-BE49-F238E27FC236}">
                  <a16:creationId xmlns:a16="http://schemas.microsoft.com/office/drawing/2014/main" id="{37AE3900-0E9E-40D0-80B0-2AAF4FEAF6CA}"/>
                </a:ext>
                <a:ext uri="{C183D7F6-B498-43B3-948B-1728B52AA6E4}">
                  <adec:decorative xmlns:adec="http://schemas.microsoft.com/office/drawing/2017/decorative" xmlns="" val="1"/>
                </a:ext>
              </a:extLst>
            </p:cNvPr>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5569069" y="4379141"/>
              <a:ext cx="457200" cy="457200"/>
            </a:xfrm>
            <a:prstGeom prst="rect">
              <a:avLst/>
            </a:prstGeom>
          </p:spPr>
        </p:pic>
      </p:grpSp>
      <p:grpSp>
        <p:nvGrpSpPr>
          <p:cNvPr id="263" name="Group 262">
            <a:extLst>
              <a:ext uri="{FF2B5EF4-FFF2-40B4-BE49-F238E27FC236}">
                <a16:creationId xmlns:a16="http://schemas.microsoft.com/office/drawing/2014/main" id="{89A88718-0327-4938-8FCA-4A28744EB720}"/>
              </a:ext>
            </a:extLst>
          </p:cNvPr>
          <p:cNvGrpSpPr/>
          <p:nvPr/>
        </p:nvGrpSpPr>
        <p:grpSpPr>
          <a:xfrm>
            <a:off x="3661731" y="1650561"/>
            <a:ext cx="1828801" cy="1737360"/>
            <a:chOff x="3659643" y="4381500"/>
            <a:chExt cx="1828801" cy="1737360"/>
          </a:xfrm>
        </p:grpSpPr>
        <p:sp>
          <p:nvSpPr>
            <p:cNvPr id="264" name="Rectangle 263">
              <a:extLst>
                <a:ext uri="{FF2B5EF4-FFF2-40B4-BE49-F238E27FC236}">
                  <a16:creationId xmlns:a16="http://schemas.microsoft.com/office/drawing/2014/main" id="{C72788E3-9DEA-4ACC-BA77-F0E3D033F436}"/>
                </a:ext>
              </a:extLst>
            </p:cNvPr>
            <p:cNvSpPr/>
            <p:nvPr/>
          </p:nvSpPr>
          <p:spPr>
            <a:xfrm>
              <a:off x="3659644" y="4381500"/>
              <a:ext cx="1828800" cy="1737360"/>
            </a:xfrm>
            <a:prstGeom prst="rect">
              <a:avLst/>
            </a:prstGeom>
            <a:solidFill>
              <a:srgbClr val="1D8900">
                <a:alpha val="9804"/>
              </a:srgbClr>
            </a:solidFill>
            <a:ln w="12700" cap="flat" cmpd="sng" algn="ctr">
              <a:noFill/>
              <a:prstDash val="dash"/>
              <a:miter lim="800000"/>
            </a:ln>
            <a:effectLst/>
          </p:spPr>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1D89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265" name="Graphic 264">
              <a:extLst>
                <a:ext uri="{FF2B5EF4-FFF2-40B4-BE49-F238E27FC236}">
                  <a16:creationId xmlns:a16="http://schemas.microsoft.com/office/drawing/2014/main" id="{923CCD3A-A2C2-4A8E-8436-3702626E7289}"/>
                </a:ext>
                <a:ext uri="{C183D7F6-B498-43B3-948B-1728B52AA6E4}">
                  <adec:decorative xmlns:adec="http://schemas.microsoft.com/office/drawing/2017/decorative" xmlns="" val="1"/>
                </a:ext>
              </a:extLst>
            </p:cNvPr>
            <p:cNvPicPr>
              <a:picLocks noChangeAspect="1"/>
            </p:cNvPicPr>
            <p:nvPr/>
          </p:nvPicPr>
          <p:blipFill>
            <a:blip r:embed="rId10">
              <a:extLst>
                <a:ext uri="{96DAC541-7B7A-43D3-8B79-37D633B846F1}">
                  <asvg:svgBlip xmlns:asvg="http://schemas.microsoft.com/office/drawing/2016/SVG/main" xmlns="" r:embed="rId11"/>
                </a:ext>
              </a:extLst>
            </a:blip>
            <a:stretch>
              <a:fillRect/>
            </a:stretch>
          </p:blipFill>
          <p:spPr>
            <a:xfrm>
              <a:off x="3659643" y="4396007"/>
              <a:ext cx="457200" cy="457200"/>
            </a:xfrm>
            <a:prstGeom prst="rect">
              <a:avLst/>
            </a:prstGeom>
          </p:spPr>
        </p:pic>
        <p:grpSp>
          <p:nvGrpSpPr>
            <p:cNvPr id="266" name="Group 265">
              <a:extLst>
                <a:ext uri="{FF2B5EF4-FFF2-40B4-BE49-F238E27FC236}">
                  <a16:creationId xmlns:a16="http://schemas.microsoft.com/office/drawing/2014/main" id="{E5D2F347-9C93-4024-8C81-597877E8F238}"/>
                </a:ext>
              </a:extLst>
            </p:cNvPr>
            <p:cNvGrpSpPr/>
            <p:nvPr/>
          </p:nvGrpSpPr>
          <p:grpSpPr>
            <a:xfrm>
              <a:off x="3829571" y="4884222"/>
              <a:ext cx="1485100" cy="727006"/>
              <a:chOff x="4009780" y="2326723"/>
              <a:chExt cx="1485100" cy="727006"/>
            </a:xfrm>
          </p:grpSpPr>
          <p:pic>
            <p:nvPicPr>
              <p:cNvPr id="267" name="Graphic 266">
                <a:extLst>
                  <a:ext uri="{FF2B5EF4-FFF2-40B4-BE49-F238E27FC236}">
                    <a16:creationId xmlns:a16="http://schemas.microsoft.com/office/drawing/2014/main" id="{90C3AF21-9C89-4A71-B1DE-972FBCE16068}"/>
                  </a:ext>
                  <a:ext uri="{C183D7F6-B498-43B3-948B-1728B52AA6E4}">
                    <adec:decorative xmlns:adec="http://schemas.microsoft.com/office/drawing/2017/decorative" xmlns="" val="1"/>
                  </a:ext>
                </a:extLst>
              </p:cNvPr>
              <p:cNvPicPr>
                <a:picLocks noChangeAspect="1"/>
              </p:cNvPicPr>
              <p:nvPr/>
            </p:nvPicPr>
            <p:blipFill>
              <a:blip r:embed="rId12">
                <a:extLst>
                  <a:ext uri="{96DAC541-7B7A-43D3-8B79-37D633B846F1}">
                    <asvg:svgBlip xmlns:asvg="http://schemas.microsoft.com/office/drawing/2016/SVG/main" xmlns="" r:embed="rId13"/>
                  </a:ext>
                </a:extLst>
              </a:blip>
              <a:stretch>
                <a:fillRect/>
              </a:stretch>
            </p:blipFill>
            <p:spPr>
              <a:xfrm>
                <a:off x="4523730" y="2326723"/>
                <a:ext cx="457200" cy="457200"/>
              </a:xfrm>
              <a:prstGeom prst="rect">
                <a:avLst/>
              </a:prstGeom>
            </p:spPr>
          </p:pic>
          <p:sp>
            <p:nvSpPr>
              <p:cNvPr id="268" name="TextBox 267">
                <a:extLst>
                  <a:ext uri="{FF2B5EF4-FFF2-40B4-BE49-F238E27FC236}">
                    <a16:creationId xmlns:a16="http://schemas.microsoft.com/office/drawing/2014/main" id="{F7AB064F-7A6D-4518-8553-E5B317BF5F1F}"/>
                  </a:ext>
                </a:extLst>
              </p:cNvPr>
              <p:cNvSpPr txBox="1"/>
              <p:nvPr/>
            </p:nvSpPr>
            <p:spPr>
              <a:xfrm>
                <a:off x="4009780" y="2745952"/>
                <a:ext cx="148510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232F3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Gateway NAT</a:t>
                </a:r>
              </a:p>
            </p:txBody>
          </p:sp>
        </p:grpSp>
      </p:grpSp>
      <p:cxnSp>
        <p:nvCxnSpPr>
          <p:cNvPr id="269" name="Straight Arrow Connector 268">
            <a:extLst>
              <a:ext uri="{FF2B5EF4-FFF2-40B4-BE49-F238E27FC236}">
                <a16:creationId xmlns:a16="http://schemas.microsoft.com/office/drawing/2014/main" id="{BB66E9B7-2634-4F6A-93C1-A2D80590B412}"/>
              </a:ext>
            </a:extLst>
          </p:cNvPr>
          <p:cNvCxnSpPr>
            <a:cxnSpLocks/>
          </p:cNvCxnSpPr>
          <p:nvPr/>
        </p:nvCxnSpPr>
        <p:spPr>
          <a:xfrm flipH="1" flipV="1">
            <a:off x="4802809" y="2319253"/>
            <a:ext cx="1828800" cy="23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0" name="Connector: Elbow 269">
            <a:extLst>
              <a:ext uri="{FF2B5EF4-FFF2-40B4-BE49-F238E27FC236}">
                <a16:creationId xmlns:a16="http://schemas.microsoft.com/office/drawing/2014/main" id="{E9E47AE7-ACF1-438D-864C-4BF323ABBFDD}"/>
              </a:ext>
            </a:extLst>
          </p:cNvPr>
          <p:cNvCxnSpPr>
            <a:cxnSpLocks/>
            <a:stCxn id="55" idx="0"/>
            <a:endCxn id="256" idx="3"/>
          </p:cNvCxnSpPr>
          <p:nvPr/>
        </p:nvCxnSpPr>
        <p:spPr>
          <a:xfrm rot="16200000" flipV="1">
            <a:off x="10833604" y="2867366"/>
            <a:ext cx="1255133" cy="284168"/>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1" name="Connector: Elbow 270">
            <a:extLst>
              <a:ext uri="{FF2B5EF4-FFF2-40B4-BE49-F238E27FC236}">
                <a16:creationId xmlns:a16="http://schemas.microsoft.com/office/drawing/2014/main" id="{F8F2802B-E180-41A7-B4B6-EFF4F860928C}"/>
              </a:ext>
            </a:extLst>
          </p:cNvPr>
          <p:cNvCxnSpPr>
            <a:cxnSpLocks/>
            <a:stCxn id="261" idx="0"/>
            <a:endCxn id="250" idx="0"/>
          </p:cNvCxnSpPr>
          <p:nvPr/>
        </p:nvCxnSpPr>
        <p:spPr>
          <a:xfrm rot="5400000" flipH="1" flipV="1">
            <a:off x="8349398" y="684417"/>
            <a:ext cx="2359" cy="2940093"/>
          </a:xfrm>
          <a:prstGeom prst="bentConnector3">
            <a:avLst>
              <a:gd name="adj1" fmla="val 9790547"/>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2" name="Connector: Elbow 271">
            <a:extLst>
              <a:ext uri="{FF2B5EF4-FFF2-40B4-BE49-F238E27FC236}">
                <a16:creationId xmlns:a16="http://schemas.microsoft.com/office/drawing/2014/main" id="{3ACF4589-4B57-4DE8-93E3-8A6BAAABD2FF}"/>
              </a:ext>
            </a:extLst>
          </p:cNvPr>
          <p:cNvCxnSpPr>
            <a:cxnSpLocks/>
            <a:stCxn id="261" idx="0"/>
            <a:endCxn id="256" idx="0"/>
          </p:cNvCxnSpPr>
          <p:nvPr/>
        </p:nvCxnSpPr>
        <p:spPr>
          <a:xfrm rot="5400000" flipH="1" flipV="1">
            <a:off x="8984329" y="49486"/>
            <a:ext cx="2359" cy="4209955"/>
          </a:xfrm>
          <a:prstGeom prst="bentConnector3">
            <a:avLst>
              <a:gd name="adj1" fmla="val 7135608"/>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3" name="Connector: Elbow 272">
            <a:extLst>
              <a:ext uri="{FF2B5EF4-FFF2-40B4-BE49-F238E27FC236}">
                <a16:creationId xmlns:a16="http://schemas.microsoft.com/office/drawing/2014/main" id="{A914381D-1197-4E37-9C61-17FC36FEC826}"/>
              </a:ext>
            </a:extLst>
          </p:cNvPr>
          <p:cNvCxnSpPr>
            <a:cxnSpLocks/>
            <a:stCxn id="267" idx="1"/>
          </p:cNvCxnSpPr>
          <p:nvPr/>
        </p:nvCxnSpPr>
        <p:spPr>
          <a:xfrm rot="10800000" flipV="1">
            <a:off x="3109927" y="2381883"/>
            <a:ext cx="1235682" cy="1358340"/>
          </a:xfrm>
          <a:prstGeom prst="bentConnector3">
            <a:avLst>
              <a:gd name="adj1" fmla="val 5870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4" name="Straight Arrow Connector 273">
            <a:extLst>
              <a:ext uri="{FF2B5EF4-FFF2-40B4-BE49-F238E27FC236}">
                <a16:creationId xmlns:a16="http://schemas.microsoft.com/office/drawing/2014/main" id="{29BDD33E-D040-4B97-93BE-0ADD14872580}"/>
              </a:ext>
            </a:extLst>
          </p:cNvPr>
          <p:cNvCxnSpPr>
            <a:cxnSpLocks/>
            <a:stCxn id="261" idx="3"/>
            <a:endCxn id="253" idx="1"/>
          </p:cNvCxnSpPr>
          <p:nvPr/>
        </p:nvCxnSpPr>
        <p:spPr>
          <a:xfrm flipV="1">
            <a:off x="7109131" y="2381883"/>
            <a:ext cx="1167312" cy="235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75" name="Rectangle 274">
            <a:extLst>
              <a:ext uri="{FF2B5EF4-FFF2-40B4-BE49-F238E27FC236}">
                <a16:creationId xmlns:a16="http://schemas.microsoft.com/office/drawing/2014/main" id="{5DA323A3-285F-4BA3-A99E-23D0102F0B10}"/>
              </a:ext>
            </a:extLst>
          </p:cNvPr>
          <p:cNvSpPr/>
          <p:nvPr/>
        </p:nvSpPr>
        <p:spPr>
          <a:xfrm>
            <a:off x="3575532" y="1578926"/>
            <a:ext cx="8321040" cy="1874520"/>
          </a:xfrm>
          <a:prstGeom prst="rect">
            <a:avLst/>
          </a:prstGeom>
          <a:noFill/>
          <a:ln w="127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36C2B3"/>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276" name="TextBox 275">
            <a:extLst>
              <a:ext uri="{FF2B5EF4-FFF2-40B4-BE49-F238E27FC236}">
                <a16:creationId xmlns:a16="http://schemas.microsoft.com/office/drawing/2014/main" id="{81B32AA0-BDB5-40F0-A467-7DA60F31FF07}"/>
              </a:ext>
            </a:extLst>
          </p:cNvPr>
          <p:cNvSpPr txBox="1"/>
          <p:nvPr/>
        </p:nvSpPr>
        <p:spPr>
          <a:xfrm rot="16200000">
            <a:off x="2472213" y="2146855"/>
            <a:ext cx="1485100"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232F3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Zona de disponibilidade 2</a:t>
            </a:r>
          </a:p>
        </p:txBody>
      </p:sp>
      <p:cxnSp>
        <p:nvCxnSpPr>
          <p:cNvPr id="277" name="Straight Arrow Connector 276">
            <a:extLst>
              <a:ext uri="{FF2B5EF4-FFF2-40B4-BE49-F238E27FC236}">
                <a16:creationId xmlns:a16="http://schemas.microsoft.com/office/drawing/2014/main" id="{92C94CDB-CC75-44AB-B7CB-EC683A69A1D5}"/>
              </a:ext>
            </a:extLst>
          </p:cNvPr>
          <p:cNvCxnSpPr>
            <a:cxnSpLocks/>
            <a:stCxn id="253" idx="3"/>
            <a:endCxn id="250" idx="1"/>
          </p:cNvCxnSpPr>
          <p:nvPr/>
        </p:nvCxnSpPr>
        <p:spPr>
          <a:xfrm>
            <a:off x="8733643" y="2381883"/>
            <a:ext cx="858381" cy="0"/>
          </a:xfrm>
          <a:prstGeom prst="straightConnector1">
            <a:avLst/>
          </a:prstGeom>
          <a:ln>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86" name="Connector: Elbow 285">
            <a:extLst>
              <a:ext uri="{FF2B5EF4-FFF2-40B4-BE49-F238E27FC236}">
                <a16:creationId xmlns:a16="http://schemas.microsoft.com/office/drawing/2014/main" id="{556E03FF-87D9-4DE1-BAE2-25CCC190CFDF}"/>
              </a:ext>
            </a:extLst>
          </p:cNvPr>
          <p:cNvCxnSpPr>
            <a:cxnSpLocks/>
            <a:stCxn id="43" idx="3"/>
            <a:endCxn id="261" idx="1"/>
          </p:cNvCxnSpPr>
          <p:nvPr/>
        </p:nvCxnSpPr>
        <p:spPr>
          <a:xfrm flipV="1">
            <a:off x="4133932" y="2384242"/>
            <a:ext cx="2517999" cy="1481374"/>
          </a:xfrm>
          <a:prstGeom prst="bentConnector3">
            <a:avLst>
              <a:gd name="adj1" fmla="val 76418"/>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5" name="Connector: Elbow 294">
            <a:extLst>
              <a:ext uri="{FF2B5EF4-FFF2-40B4-BE49-F238E27FC236}">
                <a16:creationId xmlns:a16="http://schemas.microsoft.com/office/drawing/2014/main" id="{CD8F9F83-9A89-4FA1-8F9E-62A1D0F64064}"/>
              </a:ext>
            </a:extLst>
          </p:cNvPr>
          <p:cNvCxnSpPr>
            <a:cxnSpLocks/>
          </p:cNvCxnSpPr>
          <p:nvPr/>
        </p:nvCxnSpPr>
        <p:spPr>
          <a:xfrm rot="5400000" flipH="1" flipV="1">
            <a:off x="3429002" y="1803765"/>
            <a:ext cx="239885" cy="6400800"/>
          </a:xfrm>
          <a:prstGeom prst="bentConnector3">
            <a:avLst>
              <a:gd name="adj1" fmla="val 195296"/>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16" name="Rectangle 115">
            <a:extLst>
              <a:ext uri="{FF2B5EF4-FFF2-40B4-BE49-F238E27FC236}">
                <a16:creationId xmlns:a16="http://schemas.microsoft.com/office/drawing/2014/main" id="{9D45D759-133E-4AC7-B66B-68C25A137A51}"/>
              </a:ext>
            </a:extLst>
          </p:cNvPr>
          <p:cNvSpPr/>
          <p:nvPr/>
        </p:nvSpPr>
        <p:spPr>
          <a:xfrm>
            <a:off x="2911155" y="1842291"/>
            <a:ext cx="621792" cy="1284225"/>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115" name="Rectangle 114">
            <a:extLst>
              <a:ext uri="{FF2B5EF4-FFF2-40B4-BE49-F238E27FC236}">
                <a16:creationId xmlns:a16="http://schemas.microsoft.com/office/drawing/2014/main" id="{235BDE63-681C-4486-A09F-AC118D56D479}"/>
              </a:ext>
            </a:extLst>
          </p:cNvPr>
          <p:cNvSpPr/>
          <p:nvPr/>
        </p:nvSpPr>
        <p:spPr>
          <a:xfrm>
            <a:off x="3085879" y="3643783"/>
            <a:ext cx="548640" cy="456783"/>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cxnSp>
        <p:nvCxnSpPr>
          <p:cNvPr id="120" name="Connector: Elbow 119">
            <a:extLst>
              <a:ext uri="{FF2B5EF4-FFF2-40B4-BE49-F238E27FC236}">
                <a16:creationId xmlns:a16="http://schemas.microsoft.com/office/drawing/2014/main" id="{C7BC8725-94D6-450D-8C53-9BE9FF4B3CEE}"/>
              </a:ext>
            </a:extLst>
          </p:cNvPr>
          <p:cNvCxnSpPr/>
          <p:nvPr/>
        </p:nvCxnSpPr>
        <p:spPr>
          <a:xfrm>
            <a:off x="1420676" y="1943353"/>
            <a:ext cx="1222025" cy="1922263"/>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1" name="Connector: Elbow 120">
            <a:extLst>
              <a:ext uri="{FF2B5EF4-FFF2-40B4-BE49-F238E27FC236}">
                <a16:creationId xmlns:a16="http://schemas.microsoft.com/office/drawing/2014/main" id="{1734246A-719C-44EC-9710-5225202EFFE9}"/>
              </a:ext>
            </a:extLst>
          </p:cNvPr>
          <p:cNvCxnSpPr/>
          <p:nvPr/>
        </p:nvCxnSpPr>
        <p:spPr>
          <a:xfrm>
            <a:off x="1420676" y="1943353"/>
            <a:ext cx="892356" cy="3186505"/>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2" name="Connector: Elbow 121">
            <a:extLst>
              <a:ext uri="{FF2B5EF4-FFF2-40B4-BE49-F238E27FC236}">
                <a16:creationId xmlns:a16="http://schemas.microsoft.com/office/drawing/2014/main" id="{D82CFAC7-0230-4220-8641-D1C206EF9E25}"/>
              </a:ext>
            </a:extLst>
          </p:cNvPr>
          <p:cNvCxnSpPr>
            <a:cxnSpLocks/>
          </p:cNvCxnSpPr>
          <p:nvPr/>
        </p:nvCxnSpPr>
        <p:spPr>
          <a:xfrm rot="5400000" flipH="1" flipV="1">
            <a:off x="-797" y="4159834"/>
            <a:ext cx="1317479" cy="611070"/>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FCCCFA34-D5C8-4D1E-AD4F-CD7E1D0E555C}"/>
              </a:ext>
            </a:extLst>
          </p:cNvPr>
          <p:cNvSpPr/>
          <p:nvPr/>
        </p:nvSpPr>
        <p:spPr>
          <a:xfrm>
            <a:off x="163703" y="1658932"/>
            <a:ext cx="2266714" cy="2967915"/>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123" name="Rectangle 122">
            <a:extLst>
              <a:ext uri="{FF2B5EF4-FFF2-40B4-BE49-F238E27FC236}">
                <a16:creationId xmlns:a16="http://schemas.microsoft.com/office/drawing/2014/main" id="{88F2CAB2-C4C0-434D-A794-DEA7E5BBD71E}"/>
              </a:ext>
            </a:extLst>
          </p:cNvPr>
          <p:cNvSpPr/>
          <p:nvPr/>
        </p:nvSpPr>
        <p:spPr>
          <a:xfrm>
            <a:off x="2176907" y="4691436"/>
            <a:ext cx="274320" cy="429785"/>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124" name="Rectangle 123">
            <a:extLst>
              <a:ext uri="{FF2B5EF4-FFF2-40B4-BE49-F238E27FC236}">
                <a16:creationId xmlns:a16="http://schemas.microsoft.com/office/drawing/2014/main" id="{D8177B90-5899-4623-AEC3-6BF6FA92484B}"/>
              </a:ext>
            </a:extLst>
          </p:cNvPr>
          <p:cNvSpPr/>
          <p:nvPr/>
        </p:nvSpPr>
        <p:spPr>
          <a:xfrm>
            <a:off x="2372339" y="3671247"/>
            <a:ext cx="274320" cy="429785"/>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cxnSp>
        <p:nvCxnSpPr>
          <p:cNvPr id="125" name="Straight Arrow Connector 124">
            <a:extLst>
              <a:ext uri="{FF2B5EF4-FFF2-40B4-BE49-F238E27FC236}">
                <a16:creationId xmlns:a16="http://schemas.microsoft.com/office/drawing/2014/main" id="{9DD14236-FBD1-4D09-A71B-251A03E77B74}"/>
              </a:ext>
            </a:extLst>
          </p:cNvPr>
          <p:cNvCxnSpPr>
            <a:cxnSpLocks/>
          </p:cNvCxnSpPr>
          <p:nvPr/>
        </p:nvCxnSpPr>
        <p:spPr>
          <a:xfrm>
            <a:off x="9893486" y="3406458"/>
            <a:ext cx="0" cy="1475405"/>
          </a:xfrm>
          <a:prstGeom prst="straightConnector1">
            <a:avLst/>
          </a:prstGeom>
          <a:ln>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450FF2B9-9063-4DAB-A9B3-09F2DCE69A41}"/>
              </a:ext>
            </a:extLst>
          </p:cNvPr>
          <p:cNvSpPr/>
          <p:nvPr/>
        </p:nvSpPr>
        <p:spPr>
          <a:xfrm>
            <a:off x="9630207" y="3351106"/>
            <a:ext cx="548640" cy="1040183"/>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129" name="Rectangle 128">
            <a:extLst>
              <a:ext uri="{FF2B5EF4-FFF2-40B4-BE49-F238E27FC236}">
                <a16:creationId xmlns:a16="http://schemas.microsoft.com/office/drawing/2014/main" id="{F11F120D-1748-457B-BE77-EF1EAE7D2946}"/>
              </a:ext>
            </a:extLst>
          </p:cNvPr>
          <p:cNvSpPr/>
          <p:nvPr/>
        </p:nvSpPr>
        <p:spPr>
          <a:xfrm>
            <a:off x="7109131" y="4888371"/>
            <a:ext cx="2555754" cy="118872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cxnSp>
        <p:nvCxnSpPr>
          <p:cNvPr id="5" name="Straight Arrow Connector 4">
            <a:extLst>
              <a:ext uri="{FF2B5EF4-FFF2-40B4-BE49-F238E27FC236}">
                <a16:creationId xmlns:a16="http://schemas.microsoft.com/office/drawing/2014/main" id="{A821B309-441D-499E-A96F-0BD92478D94D}"/>
              </a:ext>
            </a:extLst>
          </p:cNvPr>
          <p:cNvCxnSpPr>
            <a:cxnSpLocks/>
            <a:endCxn id="165" idx="1"/>
          </p:cNvCxnSpPr>
          <p:nvPr/>
        </p:nvCxnSpPr>
        <p:spPr>
          <a:xfrm flipV="1">
            <a:off x="7107043" y="5110463"/>
            <a:ext cx="2557843" cy="235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 name="Connector: Elbow 7">
            <a:extLst>
              <a:ext uri="{FF2B5EF4-FFF2-40B4-BE49-F238E27FC236}">
                <a16:creationId xmlns:a16="http://schemas.microsoft.com/office/drawing/2014/main" id="{9EFDB0D3-3AA9-4D11-B3FF-FC5C4C52A3A3}"/>
              </a:ext>
            </a:extLst>
          </p:cNvPr>
          <p:cNvCxnSpPr>
            <a:cxnSpLocks/>
            <a:stCxn id="39" idx="3"/>
          </p:cNvCxnSpPr>
          <p:nvPr/>
        </p:nvCxnSpPr>
        <p:spPr>
          <a:xfrm>
            <a:off x="3112601" y="3865616"/>
            <a:ext cx="3765842" cy="1018606"/>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58" name="Group 157">
            <a:extLst>
              <a:ext uri="{FF2B5EF4-FFF2-40B4-BE49-F238E27FC236}">
                <a16:creationId xmlns:a16="http://schemas.microsoft.com/office/drawing/2014/main" id="{79239CED-6D27-4C92-B7E0-6EC1F36AA41D}"/>
              </a:ext>
            </a:extLst>
          </p:cNvPr>
          <p:cNvGrpSpPr/>
          <p:nvPr/>
        </p:nvGrpSpPr>
        <p:grpSpPr>
          <a:xfrm>
            <a:off x="9207686" y="4881863"/>
            <a:ext cx="1371600" cy="1157893"/>
            <a:chOff x="8966898" y="2326723"/>
            <a:chExt cx="1371600" cy="1157893"/>
          </a:xfrm>
        </p:grpSpPr>
        <p:pic>
          <p:nvPicPr>
            <p:cNvPr id="165" name="Graphic 164">
              <a:extLst>
                <a:ext uri="{FF2B5EF4-FFF2-40B4-BE49-F238E27FC236}">
                  <a16:creationId xmlns:a16="http://schemas.microsoft.com/office/drawing/2014/main" id="{679FE207-340D-4753-888C-CF165858D24F}"/>
                </a:ext>
                <a:ext uri="{C183D7F6-B498-43B3-948B-1728B52AA6E4}">
                  <adec:decorative xmlns:adec="http://schemas.microsoft.com/office/drawing/2017/decorative" xmlns="" val="1"/>
                </a:ext>
              </a:extLst>
            </p:cNvPr>
            <p:cNvPicPr>
              <a:picLocks noChangeAspect="1"/>
            </p:cNvPicPr>
            <p:nvPr/>
          </p:nvPicPr>
          <p:blipFill>
            <a:blip r:embed="rId34">
              <a:extLst>
                <a:ext uri="{96DAC541-7B7A-43D3-8B79-37D633B846F1}">
                  <asvg:svgBlip xmlns:asvg="http://schemas.microsoft.com/office/drawing/2016/SVG/main" xmlns="" r:embed="rId35"/>
                </a:ext>
              </a:extLst>
            </a:blip>
            <a:stretch>
              <a:fillRect/>
            </a:stretch>
          </p:blipFill>
          <p:spPr>
            <a:xfrm>
              <a:off x="9424098" y="2326723"/>
              <a:ext cx="457200" cy="457200"/>
            </a:xfrm>
            <a:prstGeom prst="rect">
              <a:avLst/>
            </a:prstGeom>
          </p:spPr>
        </p:pic>
        <p:sp>
          <p:nvSpPr>
            <p:cNvPr id="166" name="TextBox 165">
              <a:extLst>
                <a:ext uri="{FF2B5EF4-FFF2-40B4-BE49-F238E27FC236}">
                  <a16:creationId xmlns:a16="http://schemas.microsoft.com/office/drawing/2014/main" id="{A1C0B6A7-94AF-4A7F-B8AE-4C21E0932E64}"/>
                </a:ext>
              </a:extLst>
            </p:cNvPr>
            <p:cNvSpPr txBox="1"/>
            <p:nvPr/>
          </p:nvSpPr>
          <p:spPr>
            <a:xfrm>
              <a:off x="8966898" y="2745952"/>
              <a:ext cx="1371600"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Instância primária do </a:t>
              </a:r>
              <a:r>
                <a:rPr lang="pt-BR" sz="1400" b="0" i="0" u="none" strike="noStrike" kern="1200" cap="none" spc="0" normalizeH="0" noProof="0" dirty="0" err="1">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Amazon</a:t>
              </a:r>
              <a:r>
                <a:rPr lang="pt-BR" sz="1400" b="0" i="0" u="none" strike="noStrike" kern="1200" cap="none" spc="0" normalizeH="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RDS</a:t>
              </a:r>
            </a:p>
          </p:txBody>
        </p:sp>
      </p:grpSp>
      <p:sp>
        <p:nvSpPr>
          <p:cNvPr id="164" name="TextBox 163">
            <a:extLst>
              <a:ext uri="{FF2B5EF4-FFF2-40B4-BE49-F238E27FC236}">
                <a16:creationId xmlns:a16="http://schemas.microsoft.com/office/drawing/2014/main" id="{2041AF51-162C-425A-9145-203F2B2C3254}"/>
              </a:ext>
            </a:extLst>
          </p:cNvPr>
          <p:cNvSpPr txBox="1"/>
          <p:nvPr/>
        </p:nvSpPr>
        <p:spPr>
          <a:xfrm>
            <a:off x="6121791" y="5303451"/>
            <a:ext cx="1513305"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Instância do EC2</a:t>
            </a:r>
            <a:endParaRPr kumimoji="0" lang="en-US" sz="1400" b="0" i="0" u="none" strike="noStrike" kern="1200" cap="none" spc="0" normalizeH="0" baseline="0" noProof="0" dirty="0">
              <a:ln>
                <a:noFill/>
              </a:ln>
              <a:solidFill>
                <a:srgbClr val="000000"/>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grpSp>
        <p:nvGrpSpPr>
          <p:cNvPr id="117" name="Group 116">
            <a:extLst>
              <a:ext uri="{FF2B5EF4-FFF2-40B4-BE49-F238E27FC236}">
                <a16:creationId xmlns:a16="http://schemas.microsoft.com/office/drawing/2014/main" id="{4590646A-5F02-4652-8067-09C3E1DE9D7C}"/>
              </a:ext>
            </a:extLst>
          </p:cNvPr>
          <p:cNvGrpSpPr/>
          <p:nvPr/>
        </p:nvGrpSpPr>
        <p:grpSpPr>
          <a:xfrm>
            <a:off x="5836902" y="3573229"/>
            <a:ext cx="1842598" cy="523220"/>
            <a:chOff x="7073834" y="3500340"/>
            <a:chExt cx="1842598" cy="523220"/>
          </a:xfrm>
        </p:grpSpPr>
        <p:pic>
          <p:nvPicPr>
            <p:cNvPr id="118" name="Graphic 117">
              <a:extLst>
                <a:ext uri="{FF2B5EF4-FFF2-40B4-BE49-F238E27FC236}">
                  <a16:creationId xmlns:a16="http://schemas.microsoft.com/office/drawing/2014/main" id="{6292BEC4-FE7B-4080-824F-AD2C0EAD8F97}"/>
                </a:ext>
                <a:ext uri="{C183D7F6-B498-43B3-948B-1728B52AA6E4}">
                  <adec:decorative xmlns:adec="http://schemas.microsoft.com/office/drawing/2017/decorative" xmlns="" val="1"/>
                </a:ext>
              </a:extLst>
            </p:cNvPr>
            <p:cNvPicPr>
              <a:picLocks noChangeAspect="1"/>
            </p:cNvPicPr>
            <p:nvPr/>
          </p:nvPicPr>
          <p:blipFill>
            <a:blip r:embed="rId38">
              <a:extLst>
                <a:ext uri="{96DAC541-7B7A-43D3-8B79-37D633B846F1}">
                  <asvg:svgBlip xmlns:asvg="http://schemas.microsoft.com/office/drawing/2016/SVG/main" xmlns="" r:embed="rId39"/>
                </a:ext>
              </a:extLst>
            </a:blip>
            <a:stretch>
              <a:fillRect/>
            </a:stretch>
          </p:blipFill>
          <p:spPr>
            <a:xfrm>
              <a:off x="7073834" y="3564127"/>
              <a:ext cx="457200" cy="457200"/>
            </a:xfrm>
            <a:prstGeom prst="rect">
              <a:avLst/>
            </a:prstGeom>
          </p:spPr>
        </p:pic>
        <p:sp>
          <p:nvSpPr>
            <p:cNvPr id="127" name="TextBox 126">
              <a:extLst>
                <a:ext uri="{FF2B5EF4-FFF2-40B4-BE49-F238E27FC236}">
                  <a16:creationId xmlns:a16="http://schemas.microsoft.com/office/drawing/2014/main" id="{2DFE73F6-5CD4-4421-827B-EA7C73D36253}"/>
                </a:ext>
              </a:extLst>
            </p:cNvPr>
            <p:cNvSpPr txBox="1"/>
            <p:nvPr/>
          </p:nvSpPr>
          <p:spPr>
            <a:xfrm>
              <a:off x="7544832" y="3500340"/>
              <a:ext cx="137160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i="0" u="none" strike="noStrike" kern="1200" cap="none" spc="0" normalizeH="0" noProof="0">
                  <a:ln>
                    <a:noFill/>
                  </a:ln>
                  <a:solidFill>
                    <a:srgbClr val="232F3E"/>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Amazon EC2 Auto Scaling</a:t>
              </a:r>
            </a:p>
          </p:txBody>
        </p:sp>
      </p:grpSp>
      <p:sp>
        <p:nvSpPr>
          <p:cNvPr id="110" name="Rectangle 109">
            <a:extLst>
              <a:ext uri="{FF2B5EF4-FFF2-40B4-BE49-F238E27FC236}">
                <a16:creationId xmlns:a16="http://schemas.microsoft.com/office/drawing/2014/main" id="{31ECEE4E-C46D-4912-AA78-DBB4B9BBA63F}"/>
              </a:ext>
            </a:extLst>
          </p:cNvPr>
          <p:cNvSpPr/>
          <p:nvPr/>
        </p:nvSpPr>
        <p:spPr>
          <a:xfrm>
            <a:off x="3540807" y="3542266"/>
            <a:ext cx="4114800" cy="64008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cxnSp>
        <p:nvCxnSpPr>
          <p:cNvPr id="59" name="Connector: Elbow 58">
            <a:extLst>
              <a:ext uri="{FF2B5EF4-FFF2-40B4-BE49-F238E27FC236}">
                <a16:creationId xmlns:a16="http://schemas.microsoft.com/office/drawing/2014/main" id="{E781196B-62F8-455D-A6D4-1A6699039124}"/>
              </a:ext>
            </a:extLst>
          </p:cNvPr>
          <p:cNvCxnSpPr>
            <a:cxnSpLocks/>
            <a:stCxn id="171" idx="1"/>
          </p:cNvCxnSpPr>
          <p:nvPr/>
        </p:nvCxnSpPr>
        <p:spPr>
          <a:xfrm rot="10800000">
            <a:off x="3109927" y="3989725"/>
            <a:ext cx="1233594" cy="1120739"/>
          </a:xfrm>
          <a:prstGeom prst="bentConnector3">
            <a:avLst>
              <a:gd name="adj1" fmla="val 5872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28" name="Graphic 127">
            <a:extLst>
              <a:ext uri="{FF2B5EF4-FFF2-40B4-BE49-F238E27FC236}">
                <a16:creationId xmlns:a16="http://schemas.microsoft.com/office/drawing/2014/main" id="{79A9852B-DF02-4B2A-B80D-E942C33697D8}"/>
              </a:ext>
              <a:ext uri="{C183D7F6-B498-43B3-948B-1728B52AA6E4}">
                <adec:decorative xmlns:adec="http://schemas.microsoft.com/office/drawing/2017/decorative" xmlns="" val="1"/>
              </a:ext>
            </a:extLst>
          </p:cNvPr>
          <p:cNvPicPr>
            <a:picLocks noChangeAspect="1"/>
          </p:cNvPicPr>
          <p:nvPr/>
        </p:nvPicPr>
        <p:blipFill>
          <a:blip r:embed="rId40">
            <a:extLst>
              <a:ext uri="{96DAC541-7B7A-43D3-8B79-37D633B846F1}">
                <asvg:svgBlip xmlns:asvg="http://schemas.microsoft.com/office/drawing/2016/SVG/main" xmlns="" r:embed="rId41"/>
              </a:ext>
            </a:extLst>
          </a:blip>
          <a:stretch>
            <a:fillRect/>
          </a:stretch>
        </p:blipFill>
        <p:spPr>
          <a:xfrm>
            <a:off x="6649843" y="4899808"/>
            <a:ext cx="457200" cy="457200"/>
          </a:xfrm>
          <a:prstGeom prst="rect">
            <a:avLst/>
          </a:prstGeom>
        </p:spPr>
      </p:pic>
      <p:sp>
        <p:nvSpPr>
          <p:cNvPr id="6" name="TextBox 5"/>
          <p:cNvSpPr txBox="1"/>
          <p:nvPr/>
        </p:nvSpPr>
        <p:spPr>
          <a:xfrm>
            <a:off x="4120581" y="1650802"/>
            <a:ext cx="1561139" cy="307777"/>
          </a:xfrm>
          <a:prstGeom prst="rect">
            <a:avLst/>
          </a:prstGeom>
          <a:noFill/>
        </p:spPr>
        <p:txBody>
          <a:bodyPr wrap="square" rtlCol="0">
            <a:spAutoFit/>
          </a:bodyPr>
          <a:lstStyle/>
          <a:p>
            <a:pPr rtl="0"/>
            <a:r>
              <a:rPr lang="pt-BR" sz="1400" kern="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Sub-rede pública</a:t>
            </a:r>
            <a:endParaRPr lang="en-US" sz="14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9" name="TextBox 8"/>
          <p:cNvSpPr txBox="1"/>
          <p:nvPr/>
        </p:nvSpPr>
        <p:spPr>
          <a:xfrm>
            <a:off x="4088170" y="4346912"/>
            <a:ext cx="1513536" cy="307777"/>
          </a:xfrm>
          <a:prstGeom prst="rect">
            <a:avLst/>
          </a:prstGeom>
          <a:noFill/>
        </p:spPr>
        <p:txBody>
          <a:bodyPr wrap="square" rtlCol="0">
            <a:spAutoFit/>
          </a:bodyPr>
          <a:lstStyle/>
          <a:p>
            <a:pPr rtl="0"/>
            <a:r>
              <a:rPr lang="pt-BR" sz="1400" kern="0">
                <a:solidFill>
                  <a:srgbClr val="1D8900"/>
                </a:solidFill>
                <a:latin typeface="Amazon Ember Light" panose="020B0403020204020204" pitchFamily="34" charset="0"/>
                <a:ea typeface="Amazon Ember Light" panose="020B0403020204020204" pitchFamily="34" charset="0"/>
                <a:cs typeface="Amazon Ember Light" panose="020B0403020204020204" pitchFamily="34" charset="0"/>
              </a:rPr>
              <a:t>Sub-rede pública</a:t>
            </a:r>
            <a:endParaRPr lang="en-US" sz="1400" dirty="0" smtClean="0">
              <a:latin typeface="Amazon Ember Light" panose="020B0403020204020204" pitchFamily="34" charset="0"/>
              <a:ea typeface="Amazon Ember Light" panose="020B0403020204020204" pitchFamily="34" charset="0"/>
              <a:cs typeface="Amazon Ember Light" panose="020B0403020204020204" pitchFamily="34" charset="0"/>
            </a:endParaRPr>
          </a:p>
        </p:txBody>
      </p:sp>
      <p:sp>
        <p:nvSpPr>
          <p:cNvPr id="131" name="Rectangle 130">
            <a:extLst>
              <a:ext uri="{FF2B5EF4-FFF2-40B4-BE49-F238E27FC236}">
                <a16:creationId xmlns:a16="http://schemas.microsoft.com/office/drawing/2014/main" id="{B39488A9-2249-4DAD-9EB0-012EFBBC2037}"/>
              </a:ext>
            </a:extLst>
          </p:cNvPr>
          <p:cNvSpPr/>
          <p:nvPr/>
        </p:nvSpPr>
        <p:spPr>
          <a:xfrm>
            <a:off x="3540807" y="1537709"/>
            <a:ext cx="8468434" cy="196596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Tree>
    <p:custDataLst>
      <p:tags r:id="rId1"/>
    </p:custDataLst>
    <p:extLst>
      <p:ext uri="{BB962C8B-B14F-4D97-AF65-F5344CB8AC3E}">
        <p14:creationId xmlns:p14="http://schemas.microsoft.com/office/powerpoint/2010/main" val="180055483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rtl="0"/>
            <a:r>
              <a:rPr lang="pt-BR">
                <a:latin typeface="+mj-lt"/>
              </a:rPr>
              <a:t>Resumo do módulo                                                     </a:t>
            </a:r>
          </a:p>
        </p:txBody>
      </p:sp>
      <p:sp>
        <p:nvSpPr>
          <p:cNvPr id="6" name="Content Placeholder 5">
            <a:extLst>
              <a:ext uri="{FF2B5EF4-FFF2-40B4-BE49-F238E27FC236}">
                <a16:creationId xmlns:a16="http://schemas.microsoft.com/office/drawing/2014/main" id="{96B1D8CB-247D-9047-BFCE-7C071A34030D}"/>
              </a:ext>
            </a:extLst>
          </p:cNvPr>
          <p:cNvSpPr>
            <a:spLocks noGrp="1"/>
          </p:cNvSpPr>
          <p:nvPr>
            <p:ph idx="1"/>
          </p:nvPr>
        </p:nvSpPr>
        <p:spPr>
          <a:xfrm>
            <a:off x="419100" y="1528175"/>
            <a:ext cx="9873216" cy="4648788"/>
          </a:xfrm>
        </p:spPr>
        <p:txBody>
          <a:bodyPr rtlCol="0"/>
          <a:lstStyle/>
          <a:p>
            <a:pPr marL="0" indent="0" rtl="0">
              <a:buNone/>
            </a:pPr>
            <a:r>
              <a:rPr lang="pt-BR"/>
              <a:t>Em resumo, neste módulo você aprendeu a:</a:t>
            </a:r>
          </a:p>
          <a:p>
            <a:pPr rtl="0"/>
            <a:r>
              <a:rPr lang="pt-BR" sz="2400"/>
              <a:t>Explicar a função fundamental da VPC na rede da Nuvem AWS</a:t>
            </a:r>
          </a:p>
          <a:p>
            <a:pPr rtl="0"/>
            <a:r>
              <a:rPr lang="pt-BR" sz="2400"/>
              <a:t>Identificar como conectar o ambiente de rede da AWS à Internet</a:t>
            </a:r>
          </a:p>
          <a:p>
            <a:pPr rtl="0"/>
            <a:r>
              <a:rPr lang="pt-BR" sz="2400"/>
              <a:t>Descrever como isolar recursos dentro do ambiente de rede da AWS</a:t>
            </a:r>
          </a:p>
          <a:p>
            <a:pPr rtl="0"/>
            <a:r>
              <a:rPr lang="pt-BR" sz="2400"/>
              <a:t>Criar uma VPC com sub-redes, um gateway da Internet, tabelas de rotas e um grupo de segurança</a:t>
            </a:r>
            <a:endParaRPr lang="en-US" dirty="0"/>
          </a:p>
        </p:txBody>
      </p:sp>
    </p:spTree>
    <p:custDataLst>
      <p:tags r:id="rId1"/>
    </p:custDataLst>
    <p:extLst>
      <p:ext uri="{BB962C8B-B14F-4D97-AF65-F5344CB8AC3E}">
        <p14:creationId xmlns:p14="http://schemas.microsoft.com/office/powerpoint/2010/main" val="39611087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9D4C57-8ACE-7A46-BE45-25F2ADAE9651}"/>
              </a:ext>
            </a:extLst>
          </p:cNvPr>
          <p:cNvSpPr>
            <a:spLocks noGrp="1"/>
          </p:cNvSpPr>
          <p:nvPr>
            <p:ph type="title"/>
          </p:nvPr>
        </p:nvSpPr>
        <p:spPr/>
        <p:txBody>
          <a:bodyPr rtlCol="0"/>
          <a:lstStyle/>
          <a:p>
            <a:pPr rtl="0"/>
            <a:r>
              <a:rPr lang="pt-BR" sz="4000">
                <a:latin typeface="+mj-lt"/>
              </a:rPr>
              <a:t>Conclua o teste de conhecimento</a:t>
            </a:r>
          </a:p>
        </p:txBody>
      </p:sp>
      <p:pic>
        <p:nvPicPr>
          <p:cNvPr id="6" name="Picture 5">
            <a:extLst>
              <a:ext uri="{FF2B5EF4-FFF2-40B4-BE49-F238E27FC236}">
                <a16:creationId xmlns:a16="http://schemas.microsoft.com/office/drawing/2014/main" id="{6AA59BB7-F837-804D-AFBB-23A2CCBCA2A3}"/>
              </a:ext>
              <a:ext uri="{C183D7F6-B498-43B3-948B-1728B52AA6E4}">
                <adec:decorative xmlns:adec="http://schemas.microsoft.com/office/drawing/2017/decorative" xmlns=""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2588755" y="1564105"/>
            <a:ext cx="6864617" cy="4576411"/>
          </a:xfrm>
          <a:prstGeom prst="rect">
            <a:avLst/>
          </a:prstGeom>
          <a:ln>
            <a:solidFill>
              <a:schemeClr val="accent1"/>
            </a:solidFill>
          </a:ln>
        </p:spPr>
      </p:pic>
    </p:spTree>
    <p:custDataLst>
      <p:tags r:id="rId1"/>
    </p:custDataLst>
    <p:extLst>
      <p:ext uri="{BB962C8B-B14F-4D97-AF65-F5344CB8AC3E}">
        <p14:creationId xmlns:p14="http://schemas.microsoft.com/office/powerpoint/2010/main" val="1725495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C3CE73EB-211E-124D-80C7-B13C8898C13B}"/>
              </a:ext>
            </a:extLst>
          </p:cNvPr>
          <p:cNvSpPr>
            <a:spLocks noGrp="1"/>
          </p:cNvSpPr>
          <p:nvPr>
            <p:ph type="title"/>
          </p:nvPr>
        </p:nvSpPr>
        <p:spPr/>
        <p:txBody>
          <a:bodyPr rtlCol="0"/>
          <a:lstStyle/>
          <a:p>
            <a:pPr rtl="0"/>
            <a:r>
              <a:rPr lang="pt-BR"/>
              <a:t>Exemplo de pergunta do exame</a:t>
            </a:r>
          </a:p>
        </p:txBody>
      </p:sp>
      <p:sp>
        <p:nvSpPr>
          <p:cNvPr id="4" name="Text Placeholder 3"/>
          <p:cNvSpPr>
            <a:spLocks noGrp="1"/>
          </p:cNvSpPr>
          <p:nvPr>
            <p:ph idx="1"/>
          </p:nvPr>
        </p:nvSpPr>
        <p:spPr/>
        <p:txBody>
          <a:bodyPr rtlCol="0"/>
          <a:lstStyle/>
          <a:p>
            <a:pPr marL="0" indent="0" rtl="0">
              <a:buNone/>
            </a:pPr>
            <a:r>
              <a:rPr lang="pt-BR" sz="2400" dirty="0"/>
              <a:t>Você tem uma aplicação em execução em várias instâncias do </a:t>
            </a:r>
            <a:r>
              <a:rPr lang="pt-BR" sz="2400" dirty="0" err="1"/>
              <a:t>Amazon</a:t>
            </a:r>
            <a:r>
              <a:rPr lang="pt-BR" sz="2400" dirty="0"/>
              <a:t> </a:t>
            </a:r>
            <a:r>
              <a:rPr lang="pt-BR" sz="2400" dirty="0" err="1"/>
              <a:t>Elastic</a:t>
            </a:r>
            <a:r>
              <a:rPr lang="pt-BR" sz="2400" dirty="0"/>
              <a:t> Compute </a:t>
            </a:r>
            <a:r>
              <a:rPr lang="pt-BR" sz="2400" dirty="0" err="1"/>
              <a:t>Cloud</a:t>
            </a:r>
            <a:r>
              <a:rPr lang="pt-BR" sz="2400" dirty="0"/>
              <a:t> (</a:t>
            </a:r>
            <a:r>
              <a:rPr lang="pt-BR" sz="2400" dirty="0" err="1"/>
              <a:t>Amazon</a:t>
            </a:r>
            <a:r>
              <a:rPr lang="pt-BR" sz="2400" dirty="0"/>
              <a:t> EC2) em uma única zona de disponibilidade. A aplicação chama uma API de terceiros pela Internet.</a:t>
            </a:r>
            <a:r>
              <a:rPr lang="en-US" sz="2400" dirty="0"/>
              <a:t/>
            </a:r>
            <a:br>
              <a:rPr lang="en-US" sz="2400" dirty="0"/>
            </a:br>
            <a:endParaRPr lang="en-US" sz="2400" dirty="0"/>
          </a:p>
          <a:p>
            <a:pPr marL="0" lvl="0" indent="0" rtl="0">
              <a:buNone/>
            </a:pPr>
            <a:r>
              <a:rPr lang="pt-BR" sz="2400" dirty="0"/>
              <a:t>Como fornecer à API de terceiros um único endereço IP para ser adicionado a uma lista segura de acesso?</a:t>
            </a:r>
          </a:p>
          <a:p>
            <a:pPr lvl="0" rtl="0"/>
            <a:endParaRPr lang="en-US" sz="2400" dirty="0"/>
          </a:p>
          <a:p>
            <a:pPr marL="457200" lvl="0" indent="-457200" rtl="0">
              <a:buFont typeface="+mj-lt"/>
              <a:buAutoNum type="alphaUcPeriod"/>
            </a:pPr>
            <a:r>
              <a:rPr lang="pt-BR" sz="2400" dirty="0"/>
              <a:t>Atribuir um endereço IP elástico às instâncias.</a:t>
            </a:r>
          </a:p>
          <a:p>
            <a:pPr marL="457200" lvl="0" indent="-457200" rtl="0">
              <a:buFont typeface="+mj-lt"/>
              <a:buAutoNum type="alphaUcPeriod"/>
            </a:pPr>
            <a:r>
              <a:rPr lang="pt-BR" sz="2400" dirty="0"/>
              <a:t>Atribuir um endereço IP público às instâncias.</a:t>
            </a:r>
          </a:p>
          <a:p>
            <a:pPr marL="457200" lvl="0" indent="-457200" rtl="0">
              <a:buFont typeface="+mj-lt"/>
              <a:buAutoNum type="alphaUcPeriod"/>
            </a:pPr>
            <a:r>
              <a:rPr lang="pt-BR" sz="2400" dirty="0"/>
              <a:t>Colocar as instâncias atrás de um gateway NAT.</a:t>
            </a:r>
          </a:p>
          <a:p>
            <a:pPr marL="457200" lvl="0" indent="-457200" rtl="0">
              <a:buFont typeface="+mj-lt"/>
              <a:buAutoNum type="alphaUcPeriod"/>
            </a:pPr>
            <a:r>
              <a:rPr lang="pt-BR" sz="2400" dirty="0"/>
              <a:t>Colocar as instâncias atrás de um Network </a:t>
            </a:r>
            <a:r>
              <a:rPr lang="pt-BR" sz="2400" dirty="0" err="1"/>
              <a:t>Load</a:t>
            </a:r>
            <a:r>
              <a:rPr lang="pt-BR" sz="2400" dirty="0"/>
              <a:t> </a:t>
            </a:r>
            <a:r>
              <a:rPr lang="pt-BR" sz="2400" dirty="0" err="1"/>
              <a:t>Balancer</a:t>
            </a:r>
            <a:r>
              <a:rPr lang="pt-BR" sz="2400" dirty="0"/>
              <a:t>.</a:t>
            </a:r>
          </a:p>
        </p:txBody>
      </p:sp>
      <p:sp>
        <p:nvSpPr>
          <p:cNvPr id="7" name="Rectangle 6" descr="box around 'single IP address'.">
            <a:extLst>
              <a:ext uri="{FF2B5EF4-FFF2-40B4-BE49-F238E27FC236}">
                <a16:creationId xmlns:a16="http://schemas.microsoft.com/office/drawing/2014/main" id="{E3A53F5E-08D3-4683-B210-C95ABCDB2921}"/>
              </a:ext>
            </a:extLst>
          </p:cNvPr>
          <p:cNvSpPr/>
          <p:nvPr/>
        </p:nvSpPr>
        <p:spPr>
          <a:xfrm>
            <a:off x="5402579" y="2939756"/>
            <a:ext cx="2490689" cy="457200"/>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5" name="Rectangle 24" descr="box around response C - Put the instances behind a NAT gateway.">
            <a:extLst>
              <a:ext uri="{FF2B5EF4-FFF2-40B4-BE49-F238E27FC236}">
                <a16:creationId xmlns:a16="http://schemas.microsoft.com/office/drawing/2014/main" id="{223D788C-6C14-CA49-9866-1E43C04FE474}"/>
              </a:ext>
            </a:extLst>
          </p:cNvPr>
          <p:cNvSpPr/>
          <p:nvPr/>
        </p:nvSpPr>
        <p:spPr>
          <a:xfrm>
            <a:off x="419099" y="5090372"/>
            <a:ext cx="6990693" cy="457200"/>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Tree>
    <p:custDataLst>
      <p:tags r:id="rId1"/>
    </p:custDataLst>
    <p:extLst>
      <p:ext uri="{BB962C8B-B14F-4D97-AF65-F5344CB8AC3E}">
        <p14:creationId xmlns:p14="http://schemas.microsoft.com/office/powerpoint/2010/main" val="3072631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5"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525F029-436D-EA42-9997-2BBAA9D7829C}"/>
              </a:ext>
            </a:extLst>
          </p:cNvPr>
          <p:cNvSpPr>
            <a:spLocks noGrp="1"/>
          </p:cNvSpPr>
          <p:nvPr>
            <p:ph type="title"/>
          </p:nvPr>
        </p:nvSpPr>
        <p:spPr/>
        <p:txBody>
          <a:bodyPr rtlCol="0"/>
          <a:lstStyle/>
          <a:p>
            <a:pPr rtl="0"/>
            <a:r>
              <a:rPr lang="pt-BR">
                <a:latin typeface="+mj-lt"/>
              </a:rPr>
              <a:t>Recursos adicionais</a:t>
            </a:r>
          </a:p>
        </p:txBody>
      </p:sp>
      <p:sp>
        <p:nvSpPr>
          <p:cNvPr id="6" name="Content Placeholder 5">
            <a:extLst>
              <a:ext uri="{FF2B5EF4-FFF2-40B4-BE49-F238E27FC236}">
                <a16:creationId xmlns:a16="http://schemas.microsoft.com/office/drawing/2014/main" id="{2AA3B981-BB0A-8E4E-A921-BE92B16069F5}"/>
              </a:ext>
            </a:extLst>
          </p:cNvPr>
          <p:cNvSpPr>
            <a:spLocks noGrp="1"/>
          </p:cNvSpPr>
          <p:nvPr>
            <p:ph idx="1"/>
          </p:nvPr>
        </p:nvSpPr>
        <p:spPr/>
        <p:txBody>
          <a:bodyPr rtlCol="0"/>
          <a:lstStyle/>
          <a:p>
            <a:pPr rtl="0"/>
            <a:r>
              <a:rPr lang="pt-BR">
                <a:latin typeface="+mn-lt"/>
                <a:hlinkClick r:id="rId4"/>
              </a:rPr>
              <a:t>VPCs e sub-redes</a:t>
            </a:r>
          </a:p>
          <a:p>
            <a:pPr rtl="0"/>
            <a:r>
              <a:rPr lang="pt-BR">
                <a:latin typeface="+mn-lt"/>
                <a:hlinkClick r:id="rId4"/>
              </a:rPr>
              <a:t>Um para muitos: design de VPC crescente</a:t>
            </a:r>
            <a:endParaRPr lang="en-US" dirty="0">
              <a:latin typeface="+mn-lt"/>
            </a:endParaRPr>
          </a:p>
          <a:p>
            <a:pPr rtl="0"/>
            <a:r>
              <a:rPr lang="pt-BR">
                <a:latin typeface="+mn-lt"/>
                <a:hlinkClick r:id="rId5"/>
              </a:rPr>
              <a:t>Projeto de VPC única da AWS</a:t>
            </a:r>
            <a:endParaRPr lang="en-US" dirty="0">
              <a:latin typeface="+mn-lt"/>
            </a:endParaRPr>
          </a:p>
          <a:p>
            <a:pPr rtl="0"/>
            <a:r>
              <a:rPr lang="pt-BR">
                <a:latin typeface="+mn-lt"/>
                <a:hlinkClick r:id="rId6"/>
              </a:rPr>
              <a:t>AWS re:Invent 2018: Seu datacenter virtual: fundamentos de VPC e opções de conectividade</a:t>
            </a:r>
            <a:endParaRPr lang="en-US" dirty="0">
              <a:latin typeface="+mn-lt"/>
            </a:endParaRPr>
          </a:p>
          <a:p>
            <a:pPr rtl="0"/>
            <a:r>
              <a:rPr lang="pt-BR">
                <a:latin typeface="+mn-lt"/>
                <a:hlinkClick r:id="rId7"/>
              </a:rPr>
              <a:t>Fundamentos de redes da AWS</a:t>
            </a:r>
            <a:endParaRPr lang="en-US" dirty="0">
              <a:latin typeface="+mn-lt"/>
            </a:endParaRPr>
          </a:p>
        </p:txBody>
      </p:sp>
    </p:spTree>
    <p:custDataLst>
      <p:tags r:id="rId1"/>
    </p:custDataLst>
    <p:extLst>
      <p:ext uri="{BB962C8B-B14F-4D97-AF65-F5344CB8AC3E}">
        <p14:creationId xmlns:p14="http://schemas.microsoft.com/office/powerpoint/2010/main" val="175495712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rtlCol="0">
            <a:normAutofit fontScale="90000"/>
          </a:bodyPr>
          <a:lstStyle/>
          <a:p>
            <a:pPr rtl="0"/>
            <a:r>
              <a:rPr lang="pt-BR">
                <a:latin typeface="+mj-lt"/>
              </a:rPr>
              <a:t>Agradecemos sua atenção</a:t>
            </a:r>
            <a:endParaRPr lang="en-US" dirty="0">
              <a:latin typeface="+mj-lt"/>
              <a:ea typeface="Amazon Ember Light" charset="0"/>
              <a:cs typeface="Amazon Ember Light" charset="0"/>
            </a:endParaRPr>
          </a:p>
        </p:txBody>
      </p:sp>
    </p:spTree>
    <p:custDataLst>
      <p:tags r:id="rId1"/>
    </p:custDataLst>
    <p:extLst>
      <p:ext uri="{BB962C8B-B14F-4D97-AF65-F5344CB8AC3E}">
        <p14:creationId xmlns:p14="http://schemas.microsoft.com/office/powerpoint/2010/main" val="2683627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33780-451D-624F-B22F-AC4418A3F4D9}"/>
              </a:ext>
            </a:extLst>
          </p:cNvPr>
          <p:cNvSpPr>
            <a:spLocks noGrp="1"/>
          </p:cNvSpPr>
          <p:nvPr>
            <p:ph type="title"/>
          </p:nvPr>
        </p:nvSpPr>
        <p:spPr/>
        <p:txBody>
          <a:bodyPr rtlCol="0"/>
          <a:lstStyle/>
          <a:p>
            <a:pPr rtl="0"/>
            <a:r>
              <a:rPr lang="pt-BR"/>
              <a:t>Requisito de negócios da cafeteria</a:t>
            </a:r>
          </a:p>
        </p:txBody>
      </p:sp>
      <p:sp>
        <p:nvSpPr>
          <p:cNvPr id="3" name="Content Placeholder 2">
            <a:extLst>
              <a:ext uri="{FF2B5EF4-FFF2-40B4-BE49-F238E27FC236}">
                <a16:creationId xmlns:a16="http://schemas.microsoft.com/office/drawing/2014/main" id="{4125A2CB-555F-8149-A98E-EC7B83CC0412}"/>
              </a:ext>
            </a:extLst>
          </p:cNvPr>
          <p:cNvSpPr>
            <a:spLocks noGrp="1" noChangeAspect="1"/>
          </p:cNvSpPr>
          <p:nvPr>
            <p:ph idx="1"/>
          </p:nvPr>
        </p:nvSpPr>
        <p:spPr>
          <a:xfrm>
            <a:off x="638867" y="1620652"/>
            <a:ext cx="10975840" cy="1125416"/>
          </a:xfrm>
        </p:spPr>
        <p:txBody>
          <a:bodyPr rtlCol="0" anchor="ctr" anchorCtr="0">
            <a:normAutofit/>
          </a:bodyPr>
          <a:lstStyle/>
          <a:p>
            <a:pPr marL="0" indent="0" rtl="0">
              <a:buNone/>
            </a:pPr>
            <a:r>
              <a:rPr lang="pt-BR" sz="2400"/>
              <a:t>A cafeteria deve implantar e gerenciar recursos da AWS em um ambiente de rede seguro e isolado.</a:t>
            </a:r>
          </a:p>
        </p:txBody>
      </p:sp>
      <p:sp>
        <p:nvSpPr>
          <p:cNvPr id="5" name="Rectangle 4">
            <a:extLst>
              <a:ext uri="{FF2B5EF4-FFF2-40B4-BE49-F238E27FC236}">
                <a16:creationId xmlns:a16="http://schemas.microsoft.com/office/drawing/2014/main" id="{81DEC70D-8A08-3640-BE12-11E9E6A5CB07}"/>
              </a:ext>
              <a:ext uri="{C183D7F6-B498-43B3-948B-1728B52AA6E4}">
                <adec:decorative xmlns:adec="http://schemas.microsoft.com/office/drawing/2017/decorative" xmlns="" val="1"/>
              </a:ext>
            </a:extLst>
          </p:cNvPr>
          <p:cNvSpPr/>
          <p:nvPr/>
        </p:nvSpPr>
        <p:spPr>
          <a:xfrm>
            <a:off x="420579" y="1620653"/>
            <a:ext cx="11412416" cy="1125415"/>
          </a:xfrm>
          <a:prstGeom prst="rect">
            <a:avLst/>
          </a:prstGeom>
          <a:noFill/>
          <a:ln w="381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7" name="Picture 6">
            <a:extLst>
              <a:ext uri="{FF2B5EF4-FFF2-40B4-BE49-F238E27FC236}">
                <a16:creationId xmlns:a16="http://schemas.microsoft.com/office/drawing/2014/main" id="{CE98CA13-E19B-489B-B99F-E5E9257E4678}"/>
              </a:ext>
              <a:ext uri="{C183D7F6-B498-43B3-948B-1728B52AA6E4}">
                <adec:decorative xmlns:adec="http://schemas.microsoft.com/office/drawing/2017/decorative" xmlns="" val="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095745" y="3391779"/>
            <a:ext cx="4821244" cy="2247510"/>
          </a:xfrm>
          <a:prstGeom prst="rect">
            <a:avLst/>
          </a:prstGeom>
          <a:effectLst>
            <a:softEdge rad="114300"/>
          </a:effectLst>
        </p:spPr>
      </p:pic>
      <p:pic>
        <p:nvPicPr>
          <p:cNvPr id="8" name="Picture 7">
            <a:extLst>
              <a:ext uri="{FF2B5EF4-FFF2-40B4-BE49-F238E27FC236}">
                <a16:creationId xmlns:a16="http://schemas.microsoft.com/office/drawing/2014/main" id="{3C97F5E9-C722-43B8-AEC8-33322E7D1F4F}"/>
              </a:ext>
              <a:ext uri="{C183D7F6-B498-43B3-948B-1728B52AA6E4}">
                <adec:decorative xmlns:adec="http://schemas.microsoft.com/office/drawing/2017/decorative" xmlns="" val="1"/>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6275012" y="2999742"/>
            <a:ext cx="4817293" cy="3224799"/>
          </a:xfrm>
          <a:prstGeom prst="rect">
            <a:avLst/>
          </a:prstGeom>
          <a:effectLst>
            <a:softEdge rad="609600"/>
          </a:effectLst>
        </p:spPr>
      </p:pic>
    </p:spTree>
    <p:custDataLst>
      <p:tags r:id="rId1"/>
    </p:custDataLst>
    <p:extLst>
      <p:ext uri="{BB962C8B-B14F-4D97-AF65-F5344CB8AC3E}">
        <p14:creationId xmlns:p14="http://schemas.microsoft.com/office/powerpoint/2010/main" val="32070050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64B8E0-60AD-514D-93D6-076C58CF731E}"/>
              </a:ext>
            </a:extLst>
          </p:cNvPr>
          <p:cNvSpPr>
            <a:spLocks noGrp="1"/>
          </p:cNvSpPr>
          <p:nvPr>
            <p:ph type="body" sz="quarter" idx="10"/>
          </p:nvPr>
        </p:nvSpPr>
        <p:spPr>
          <a:xfrm>
            <a:off x="419100" y="2554356"/>
            <a:ext cx="9247414" cy="488498"/>
          </a:xfrm>
        </p:spPr>
        <p:txBody>
          <a:bodyPr rtlCol="0">
            <a:normAutofit/>
          </a:bodyPr>
          <a:lstStyle/>
          <a:p>
            <a:pPr rtl="0"/>
            <a:r>
              <a:rPr lang="pt-BR" b="1">
                <a:latin typeface="+mn-lt"/>
              </a:rPr>
              <a:t>Módulo 6: Criar um ambiente de redes</a:t>
            </a:r>
          </a:p>
        </p:txBody>
      </p:sp>
      <p:sp>
        <p:nvSpPr>
          <p:cNvPr id="2" name="Title 1"/>
          <p:cNvSpPr>
            <a:spLocks noGrp="1"/>
          </p:cNvSpPr>
          <p:nvPr>
            <p:ph type="title"/>
          </p:nvPr>
        </p:nvSpPr>
        <p:spPr>
          <a:xfrm>
            <a:off x="419100" y="3191940"/>
            <a:ext cx="11353800" cy="1075260"/>
          </a:xfrm>
        </p:spPr>
        <p:txBody>
          <a:bodyPr rtlCol="0">
            <a:noAutofit/>
          </a:bodyPr>
          <a:lstStyle/>
          <a:p>
            <a:pPr rtl="0"/>
            <a:r>
              <a:rPr lang="pt-BR" sz="4000">
                <a:latin typeface="+mj-lt"/>
              </a:rPr>
              <a:t>Seção 2: Criar um ambiente de rede da AWS</a:t>
            </a:r>
          </a:p>
        </p:txBody>
      </p:sp>
    </p:spTree>
    <p:custDataLst>
      <p:tags r:id="rId1"/>
    </p:custDataLst>
    <p:extLst>
      <p:ext uri="{BB962C8B-B14F-4D97-AF65-F5344CB8AC3E}">
        <p14:creationId xmlns:p14="http://schemas.microsoft.com/office/powerpoint/2010/main" val="29021677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51FC0-22C8-5845-A537-A7A349E2E83F}"/>
              </a:ext>
            </a:extLst>
          </p:cNvPr>
          <p:cNvSpPr>
            <a:spLocks noGrp="1"/>
          </p:cNvSpPr>
          <p:nvPr>
            <p:ph type="title"/>
          </p:nvPr>
        </p:nvSpPr>
        <p:spPr/>
        <p:txBody>
          <a:bodyPr rtlCol="0"/>
          <a:lstStyle/>
          <a:p>
            <a:pPr rtl="0"/>
            <a:r>
              <a:rPr lang="pt-BR"/>
              <a:t>Amazon VPC</a:t>
            </a:r>
          </a:p>
        </p:txBody>
      </p:sp>
      <p:sp>
        <p:nvSpPr>
          <p:cNvPr id="4" name="Text Placeholder 3">
            <a:extLst>
              <a:ext uri="{FF2B5EF4-FFF2-40B4-BE49-F238E27FC236}">
                <a16:creationId xmlns:a16="http://schemas.microsoft.com/office/drawing/2014/main" id="{9A7984F1-2CF3-AA41-85D4-26A132D4187A}"/>
              </a:ext>
            </a:extLst>
          </p:cNvPr>
          <p:cNvSpPr>
            <a:spLocks noGrp="1"/>
          </p:cNvSpPr>
          <p:nvPr>
            <p:ph idx="1"/>
          </p:nvPr>
        </p:nvSpPr>
        <p:spPr/>
        <p:txBody>
          <a:bodyPr rtlCol="0">
            <a:noAutofit/>
          </a:bodyPr>
          <a:lstStyle/>
          <a:p>
            <a:pPr marL="0" indent="0" algn="ctr" rtl="0">
              <a:buNone/>
            </a:pPr>
            <a:r>
              <a:rPr lang="pt-BR"/>
              <a:t>Provisione uma </a:t>
            </a:r>
            <a:r>
              <a:rPr lang="pt-BR">
                <a:solidFill>
                  <a:schemeClr val="accent5"/>
                </a:solidFill>
                <a:latin typeface="Amazon Ember" panose="02000000000000000000" pitchFamily="2" charset="0"/>
                <a:ea typeface="Amazon Ember" panose="02000000000000000000" pitchFamily="2" charset="0"/>
              </a:rPr>
              <a:t>seção logicamente isolada</a:t>
            </a:r>
            <a:r>
              <a:rPr lang="pt-BR">
                <a:solidFill>
                  <a:schemeClr val="accent1"/>
                </a:solidFill>
                <a:latin typeface="Amazon Ember" panose="02000000000000000000" pitchFamily="2" charset="0"/>
                <a:ea typeface="Amazon Ember" panose="02000000000000000000" pitchFamily="2" charset="0"/>
              </a:rPr>
              <a:t> </a:t>
            </a:r>
            <a:r>
              <a:rPr lang="pt-BR"/>
              <a:t> da Nuvem AWS na qual seja possível executar recursos da AWS em uma </a:t>
            </a:r>
            <a:r>
              <a:rPr lang="pt-BR">
                <a:solidFill>
                  <a:schemeClr val="accent5"/>
                </a:solidFill>
                <a:latin typeface="Amazon Ember" panose="02000000000000000000" pitchFamily="2" charset="0"/>
                <a:ea typeface="Amazon Ember" panose="02000000000000000000" pitchFamily="2" charset="0"/>
              </a:rPr>
              <a:t>rede virtual que você mesmo define</a:t>
            </a:r>
            <a:r>
              <a:rPr lang="pt-BR"/>
              <a:t>.</a:t>
            </a:r>
          </a:p>
        </p:txBody>
      </p:sp>
      <p:sp>
        <p:nvSpPr>
          <p:cNvPr id="6" name="TextBox 5">
            <a:extLst>
              <a:ext uri="{FF2B5EF4-FFF2-40B4-BE49-F238E27FC236}">
                <a16:creationId xmlns:a16="http://schemas.microsoft.com/office/drawing/2014/main" id="{6723B89B-EF91-FC44-91A8-21F99E2ADEC9}"/>
              </a:ext>
            </a:extLst>
          </p:cNvPr>
          <p:cNvSpPr txBox="1"/>
          <p:nvPr/>
        </p:nvSpPr>
        <p:spPr>
          <a:xfrm>
            <a:off x="4322918" y="2972192"/>
            <a:ext cx="3546164" cy="461665"/>
          </a:xfrm>
          <a:prstGeom prst="rect">
            <a:avLst/>
          </a:prstGeom>
          <a:noFill/>
        </p:spPr>
        <p:txBody>
          <a:bodyPr wrap="none" rtlCol="0">
            <a:spAutoFit/>
          </a:bodyPr>
          <a:lstStyle/>
          <a:p>
            <a:pPr algn="l" rtl="0"/>
            <a:r>
              <a:rPr lang="pt-BR" sz="2400">
                <a:latin typeface="Amazon Ember" panose="020B0603020204020204" pitchFamily="34" charset="0"/>
                <a:ea typeface="Amazon Ember" panose="020B0603020204020204" pitchFamily="34" charset="0"/>
                <a:cs typeface="Amazon Ember" panose="020B0603020204020204" pitchFamily="34" charset="0"/>
              </a:rPr>
              <a:t>Traga sua própria rede</a:t>
            </a:r>
          </a:p>
        </p:txBody>
      </p:sp>
      <p:sp>
        <p:nvSpPr>
          <p:cNvPr id="3" name="Rectangle 2">
            <a:extLst>
              <a:ext uri="{FF2B5EF4-FFF2-40B4-BE49-F238E27FC236}">
                <a16:creationId xmlns:a16="http://schemas.microsoft.com/office/drawing/2014/main" id="{5EC7BE27-5897-4108-AF52-B0080ABE1808}"/>
              </a:ext>
              <a:ext uri="{C183D7F6-B498-43B3-948B-1728B52AA6E4}">
                <adec:decorative xmlns:adec="http://schemas.microsoft.com/office/drawing/2017/decorative" xmlns="" val="1"/>
              </a:ext>
            </a:extLst>
          </p:cNvPr>
          <p:cNvSpPr/>
          <p:nvPr/>
        </p:nvSpPr>
        <p:spPr>
          <a:xfrm>
            <a:off x="0" y="3625924"/>
            <a:ext cx="12192000" cy="14332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nvGrpSpPr>
          <p:cNvPr id="15" name="Group 14" descr="ip addresses.">
            <a:extLst>
              <a:ext uri="{FF2B5EF4-FFF2-40B4-BE49-F238E27FC236}">
                <a16:creationId xmlns:a16="http://schemas.microsoft.com/office/drawing/2014/main" id="{4E5512EA-096E-4D67-A68A-7316D931E96B}"/>
              </a:ext>
            </a:extLst>
          </p:cNvPr>
          <p:cNvGrpSpPr/>
          <p:nvPr/>
        </p:nvGrpSpPr>
        <p:grpSpPr>
          <a:xfrm>
            <a:off x="380306" y="3629489"/>
            <a:ext cx="1643399" cy="1960220"/>
            <a:chOff x="380306" y="3629489"/>
            <a:chExt cx="1643399" cy="1960220"/>
          </a:xfrm>
        </p:grpSpPr>
        <p:sp>
          <p:nvSpPr>
            <p:cNvPr id="11" name="TextBox 10">
              <a:extLst>
                <a:ext uri="{FF2B5EF4-FFF2-40B4-BE49-F238E27FC236}">
                  <a16:creationId xmlns:a16="http://schemas.microsoft.com/office/drawing/2014/main" id="{57089D9E-1F8D-BE45-A06A-CC11D7125BFD}"/>
                </a:ext>
              </a:extLst>
            </p:cNvPr>
            <p:cNvSpPr txBox="1"/>
            <p:nvPr/>
          </p:nvSpPr>
          <p:spPr>
            <a:xfrm>
              <a:off x="380306" y="5189599"/>
              <a:ext cx="1643399" cy="400110"/>
            </a:xfrm>
            <a:prstGeom prst="rect">
              <a:avLst/>
            </a:prstGeom>
            <a:noFill/>
          </p:spPr>
          <p:txBody>
            <a:bodyPr wrap="none" rtlCol="0">
              <a:spAutoFit/>
            </a:bodyPr>
            <a:lstStyle/>
            <a:p>
              <a:pPr algn="ctr" rtl="0"/>
              <a:r>
                <a:rPr lang="pt-BR" sz="2000">
                  <a:latin typeface="Amazon Ember" panose="020B0603020204020204" pitchFamily="34" charset="0"/>
                  <a:ea typeface="Amazon Ember" panose="020B0603020204020204" pitchFamily="34" charset="0"/>
                  <a:cs typeface="Amazon Ember" panose="020B0603020204020204" pitchFamily="34" charset="0"/>
                </a:rPr>
                <a:t>Endereços IP</a:t>
              </a:r>
            </a:p>
          </p:txBody>
        </p:sp>
        <p:pic>
          <p:nvPicPr>
            <p:cNvPr id="39" name="Picture 38">
              <a:extLst>
                <a:ext uri="{FF2B5EF4-FFF2-40B4-BE49-F238E27FC236}">
                  <a16:creationId xmlns:a16="http://schemas.microsoft.com/office/drawing/2014/main" id="{3E7D2039-38A3-4449-91CE-7F37F3E2143D}"/>
                </a:ext>
                <a:ext uri="{C183D7F6-B498-43B3-948B-1728B52AA6E4}">
                  <adec:decorative xmlns:adec="http://schemas.microsoft.com/office/drawing/2017/decorative" xmlns="" val="1"/>
                </a:ext>
              </a:extLst>
            </p:cNvPr>
            <p:cNvPicPr>
              <a:picLocks noChangeAspect="1"/>
            </p:cNvPicPr>
            <p:nvPr/>
          </p:nvPicPr>
          <p:blipFill>
            <a:blip r:embed="rId4"/>
            <a:stretch>
              <a:fillRect/>
            </a:stretch>
          </p:blipFill>
          <p:spPr>
            <a:xfrm>
              <a:off x="488955" y="3629489"/>
              <a:ext cx="1426103" cy="1426102"/>
            </a:xfrm>
            <a:prstGeom prst="rect">
              <a:avLst/>
            </a:prstGeom>
          </p:spPr>
        </p:pic>
      </p:grpSp>
      <p:grpSp>
        <p:nvGrpSpPr>
          <p:cNvPr id="16" name="Group 15" descr="subnets.">
            <a:extLst>
              <a:ext uri="{FF2B5EF4-FFF2-40B4-BE49-F238E27FC236}">
                <a16:creationId xmlns:a16="http://schemas.microsoft.com/office/drawing/2014/main" id="{BC6432B1-A12F-4ED4-A0AC-A41268026380}"/>
              </a:ext>
            </a:extLst>
          </p:cNvPr>
          <p:cNvGrpSpPr/>
          <p:nvPr/>
        </p:nvGrpSpPr>
        <p:grpSpPr>
          <a:xfrm>
            <a:off x="2958532" y="3629489"/>
            <a:ext cx="1426103" cy="1960220"/>
            <a:chOff x="2958532" y="3629489"/>
            <a:chExt cx="1426103" cy="1960220"/>
          </a:xfrm>
        </p:grpSpPr>
        <p:sp>
          <p:nvSpPr>
            <p:cNvPr id="8" name="TextBox 7">
              <a:extLst>
                <a:ext uri="{FF2B5EF4-FFF2-40B4-BE49-F238E27FC236}">
                  <a16:creationId xmlns:a16="http://schemas.microsoft.com/office/drawing/2014/main" id="{E2372BC1-4F4B-9945-9CA3-E59539666D9D}"/>
                </a:ext>
              </a:extLst>
            </p:cNvPr>
            <p:cNvSpPr txBox="1"/>
            <p:nvPr/>
          </p:nvSpPr>
          <p:spPr>
            <a:xfrm>
              <a:off x="3108769" y="5189599"/>
              <a:ext cx="1125628" cy="400110"/>
            </a:xfrm>
            <a:prstGeom prst="rect">
              <a:avLst/>
            </a:prstGeom>
            <a:noFill/>
          </p:spPr>
          <p:txBody>
            <a:bodyPr wrap="none" rtlCol="0">
              <a:spAutoFit/>
            </a:bodyPr>
            <a:lstStyle/>
            <a:p>
              <a:pPr algn="ctr" rtl="0"/>
              <a:r>
                <a:rPr lang="pt-BR" sz="2000">
                  <a:latin typeface="Amazon Ember" panose="020B0603020204020204" pitchFamily="34" charset="0"/>
                  <a:ea typeface="Amazon Ember" panose="020B0603020204020204" pitchFamily="34" charset="0"/>
                  <a:cs typeface="Amazon Ember" panose="020B0603020204020204" pitchFamily="34" charset="0"/>
                </a:rPr>
                <a:t>Sub-redes</a:t>
              </a:r>
              <a:endParaRPr lang="en-US" sz="2417"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32" name="Picture 31">
              <a:extLst>
                <a:ext uri="{FF2B5EF4-FFF2-40B4-BE49-F238E27FC236}">
                  <a16:creationId xmlns:a16="http://schemas.microsoft.com/office/drawing/2014/main" id="{8CA79691-FCB6-9F4F-BA0A-CC7B74EA295E}"/>
                </a:ext>
                <a:ext uri="{C183D7F6-B498-43B3-948B-1728B52AA6E4}">
                  <adec:decorative xmlns:adec="http://schemas.microsoft.com/office/drawing/2017/decorative" xmlns="" val="1"/>
                </a:ext>
              </a:extLst>
            </p:cNvPr>
            <p:cNvPicPr>
              <a:picLocks noChangeAspect="1"/>
            </p:cNvPicPr>
            <p:nvPr/>
          </p:nvPicPr>
          <p:blipFill>
            <a:blip r:embed="rId5"/>
            <a:stretch>
              <a:fillRect/>
            </a:stretch>
          </p:blipFill>
          <p:spPr>
            <a:xfrm>
              <a:off x="2958532" y="3629489"/>
              <a:ext cx="1426103" cy="1426102"/>
            </a:xfrm>
            <a:prstGeom prst="rect">
              <a:avLst/>
            </a:prstGeom>
          </p:spPr>
        </p:pic>
      </p:grpSp>
      <p:grpSp>
        <p:nvGrpSpPr>
          <p:cNvPr id="17" name="Group 16" descr="routing rules.">
            <a:extLst>
              <a:ext uri="{FF2B5EF4-FFF2-40B4-BE49-F238E27FC236}">
                <a16:creationId xmlns:a16="http://schemas.microsoft.com/office/drawing/2014/main" id="{7A3DC5BA-68E8-4171-87EB-202E5FB64D7D}"/>
              </a:ext>
            </a:extLst>
          </p:cNvPr>
          <p:cNvGrpSpPr/>
          <p:nvPr/>
        </p:nvGrpSpPr>
        <p:grpSpPr>
          <a:xfrm>
            <a:off x="5274576" y="3625924"/>
            <a:ext cx="1733168" cy="1963785"/>
            <a:chOff x="5274576" y="3625924"/>
            <a:chExt cx="1733168" cy="1963785"/>
          </a:xfrm>
        </p:grpSpPr>
        <p:sp>
          <p:nvSpPr>
            <p:cNvPr id="10" name="TextBox 9">
              <a:extLst>
                <a:ext uri="{FF2B5EF4-FFF2-40B4-BE49-F238E27FC236}">
                  <a16:creationId xmlns:a16="http://schemas.microsoft.com/office/drawing/2014/main" id="{5600B9D3-3F4A-5245-9421-F2DFFC034282}"/>
                </a:ext>
              </a:extLst>
            </p:cNvPr>
            <p:cNvSpPr txBox="1"/>
            <p:nvPr/>
          </p:nvSpPr>
          <p:spPr>
            <a:xfrm>
              <a:off x="5274576" y="5189599"/>
              <a:ext cx="1733168" cy="400110"/>
            </a:xfrm>
            <a:prstGeom prst="rect">
              <a:avLst/>
            </a:prstGeom>
            <a:noFill/>
          </p:spPr>
          <p:txBody>
            <a:bodyPr wrap="none" rtlCol="0">
              <a:spAutoFit/>
            </a:bodyPr>
            <a:lstStyle/>
            <a:p>
              <a:pPr algn="ctr" rtl="0"/>
              <a:r>
                <a:rPr lang="pt-BR" sz="2000">
                  <a:latin typeface="Amazon Ember" panose="020B0603020204020204" pitchFamily="34" charset="0"/>
                  <a:ea typeface="Amazon Ember" panose="020B0603020204020204" pitchFamily="34" charset="0"/>
                  <a:cs typeface="Amazon Ember" panose="020B0603020204020204" pitchFamily="34" charset="0"/>
                </a:rPr>
                <a:t>Regras de roteamento</a:t>
              </a:r>
            </a:p>
          </p:txBody>
        </p:sp>
        <p:pic>
          <p:nvPicPr>
            <p:cNvPr id="26" name="Picture 25">
              <a:extLst>
                <a:ext uri="{FF2B5EF4-FFF2-40B4-BE49-F238E27FC236}">
                  <a16:creationId xmlns:a16="http://schemas.microsoft.com/office/drawing/2014/main" id="{76888DAC-3246-9B47-BC6A-F35A6BAA7F0A}"/>
                </a:ext>
                <a:ext uri="{C183D7F6-B498-43B3-948B-1728B52AA6E4}">
                  <adec:decorative xmlns:adec="http://schemas.microsoft.com/office/drawing/2017/decorative" xmlns="" val="1"/>
                </a:ext>
              </a:extLst>
            </p:cNvPr>
            <p:cNvPicPr>
              <a:picLocks noChangeAspect="1"/>
            </p:cNvPicPr>
            <p:nvPr/>
          </p:nvPicPr>
          <p:blipFill>
            <a:blip r:embed="rId6"/>
            <a:stretch>
              <a:fillRect/>
            </a:stretch>
          </p:blipFill>
          <p:spPr>
            <a:xfrm>
              <a:off x="5428109" y="3625924"/>
              <a:ext cx="1426103" cy="1433233"/>
            </a:xfrm>
            <a:prstGeom prst="rect">
              <a:avLst/>
            </a:prstGeom>
          </p:spPr>
        </p:pic>
      </p:grpSp>
      <p:grpSp>
        <p:nvGrpSpPr>
          <p:cNvPr id="18" name="Group 17" descr="network configuration.">
            <a:extLst>
              <a:ext uri="{FF2B5EF4-FFF2-40B4-BE49-F238E27FC236}">
                <a16:creationId xmlns:a16="http://schemas.microsoft.com/office/drawing/2014/main" id="{F358B739-D303-4AAF-B638-E824B364F7C2}"/>
              </a:ext>
            </a:extLst>
          </p:cNvPr>
          <p:cNvGrpSpPr/>
          <p:nvPr/>
        </p:nvGrpSpPr>
        <p:grpSpPr>
          <a:xfrm>
            <a:off x="7424640" y="3629489"/>
            <a:ext cx="2399137" cy="2256060"/>
            <a:chOff x="7424640" y="3629489"/>
            <a:chExt cx="2399137" cy="2256060"/>
          </a:xfrm>
        </p:grpSpPr>
        <p:sp>
          <p:nvSpPr>
            <p:cNvPr id="9" name="TextBox 8">
              <a:extLst>
                <a:ext uri="{FF2B5EF4-FFF2-40B4-BE49-F238E27FC236}">
                  <a16:creationId xmlns:a16="http://schemas.microsoft.com/office/drawing/2014/main" id="{7641BF22-F810-5843-ADF6-CB56FDA20E46}"/>
                </a:ext>
              </a:extLst>
            </p:cNvPr>
            <p:cNvSpPr txBox="1"/>
            <p:nvPr/>
          </p:nvSpPr>
          <p:spPr>
            <a:xfrm>
              <a:off x="7424640" y="5177663"/>
              <a:ext cx="2399137" cy="707886"/>
            </a:xfrm>
            <a:prstGeom prst="rect">
              <a:avLst/>
            </a:prstGeom>
            <a:noFill/>
          </p:spPr>
          <p:txBody>
            <a:bodyPr wrap="square" rtlCol="0">
              <a:spAutoFit/>
            </a:bodyPr>
            <a:lstStyle/>
            <a:p>
              <a:pPr algn="ctr" rtl="0"/>
              <a:r>
                <a:rPr lang="pt-BR" sz="2000" dirty="0">
                  <a:latin typeface="Amazon Ember" panose="020B0603020204020204" pitchFamily="34" charset="0"/>
                  <a:ea typeface="Amazon Ember" panose="020B0603020204020204" pitchFamily="34" charset="0"/>
                  <a:cs typeface="Amazon Ember" panose="020B0603020204020204" pitchFamily="34" charset="0"/>
                </a:rPr>
                <a:t>Configuração </a:t>
              </a:r>
              <a:r>
                <a:rPr lang="pt-BR" sz="2000" dirty="0" smtClean="0">
                  <a:latin typeface="Amazon Ember" panose="020B0603020204020204" pitchFamily="34" charset="0"/>
                  <a:ea typeface="Amazon Ember" panose="020B0603020204020204" pitchFamily="34" charset="0"/>
                  <a:cs typeface="Amazon Ember" panose="020B0603020204020204" pitchFamily="34" charset="0"/>
                </a:rPr>
                <a:t/>
              </a:r>
              <a:br>
                <a:rPr lang="pt-BR" sz="2000" dirty="0" smtClean="0">
                  <a:latin typeface="Amazon Ember" panose="020B0603020204020204" pitchFamily="34" charset="0"/>
                  <a:ea typeface="Amazon Ember" panose="020B0603020204020204" pitchFamily="34" charset="0"/>
                  <a:cs typeface="Amazon Ember" panose="020B0603020204020204" pitchFamily="34" charset="0"/>
                </a:rPr>
              </a:br>
              <a:r>
                <a:rPr lang="pt-BR" sz="2000" dirty="0" smtClean="0">
                  <a:latin typeface="Amazon Ember" panose="020B0603020204020204" pitchFamily="34" charset="0"/>
                  <a:ea typeface="Amazon Ember" panose="020B0603020204020204" pitchFamily="34" charset="0"/>
                  <a:cs typeface="Amazon Ember" panose="020B0603020204020204" pitchFamily="34" charset="0"/>
                </a:rPr>
                <a:t>de </a:t>
              </a:r>
              <a:r>
                <a:rPr lang="pt-BR" sz="2000" dirty="0">
                  <a:latin typeface="Amazon Ember" panose="020B0603020204020204" pitchFamily="34" charset="0"/>
                  <a:ea typeface="Amazon Ember" panose="020B0603020204020204" pitchFamily="34" charset="0"/>
                  <a:cs typeface="Amazon Ember" panose="020B0603020204020204" pitchFamily="34" charset="0"/>
                </a:rPr>
                <a:t>rede</a:t>
              </a:r>
              <a:endParaRPr lang="en-US" sz="2000"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28" name="Picture 27">
              <a:extLst>
                <a:ext uri="{FF2B5EF4-FFF2-40B4-BE49-F238E27FC236}">
                  <a16:creationId xmlns:a16="http://schemas.microsoft.com/office/drawing/2014/main" id="{184FB636-C034-7B4C-9D7F-0BC7B9BB2528}"/>
                </a:ext>
                <a:ext uri="{C183D7F6-B498-43B3-948B-1728B52AA6E4}">
                  <adec:decorative xmlns:adec="http://schemas.microsoft.com/office/drawing/2017/decorative" xmlns="" val="1"/>
                </a:ext>
              </a:extLst>
            </p:cNvPr>
            <p:cNvPicPr>
              <a:picLocks noChangeAspect="1"/>
            </p:cNvPicPr>
            <p:nvPr/>
          </p:nvPicPr>
          <p:blipFill>
            <a:blip r:embed="rId7"/>
            <a:stretch>
              <a:fillRect/>
            </a:stretch>
          </p:blipFill>
          <p:spPr>
            <a:xfrm>
              <a:off x="7897686" y="3629489"/>
              <a:ext cx="1426104" cy="1426102"/>
            </a:xfrm>
            <a:prstGeom prst="rect">
              <a:avLst/>
            </a:prstGeom>
          </p:spPr>
        </p:pic>
      </p:grpSp>
      <p:grpSp>
        <p:nvGrpSpPr>
          <p:cNvPr id="19" name="Group 18" descr="security rules.">
            <a:extLst>
              <a:ext uri="{FF2B5EF4-FFF2-40B4-BE49-F238E27FC236}">
                <a16:creationId xmlns:a16="http://schemas.microsoft.com/office/drawing/2014/main" id="{FFEFC10C-59F2-4947-A605-ED9CB0530D02}"/>
              </a:ext>
            </a:extLst>
          </p:cNvPr>
          <p:cNvGrpSpPr/>
          <p:nvPr/>
        </p:nvGrpSpPr>
        <p:grpSpPr>
          <a:xfrm>
            <a:off x="10367262" y="3625924"/>
            <a:ext cx="1426103" cy="2271561"/>
            <a:chOff x="10367262" y="3625924"/>
            <a:chExt cx="1426103" cy="2271561"/>
          </a:xfrm>
        </p:grpSpPr>
        <p:sp>
          <p:nvSpPr>
            <p:cNvPr id="35" name="TextBox 34">
              <a:extLst>
                <a:ext uri="{FF2B5EF4-FFF2-40B4-BE49-F238E27FC236}">
                  <a16:creationId xmlns:a16="http://schemas.microsoft.com/office/drawing/2014/main" id="{30430DDE-9820-2A42-BC44-880F209B4CB9}"/>
                </a:ext>
              </a:extLst>
            </p:cNvPr>
            <p:cNvSpPr txBox="1"/>
            <p:nvPr/>
          </p:nvSpPr>
          <p:spPr>
            <a:xfrm>
              <a:off x="10379928" y="5189599"/>
              <a:ext cx="1390124" cy="707886"/>
            </a:xfrm>
            <a:prstGeom prst="rect">
              <a:avLst/>
            </a:prstGeom>
            <a:noFill/>
          </p:spPr>
          <p:txBody>
            <a:bodyPr wrap="none" rtlCol="0">
              <a:spAutoFit/>
            </a:bodyPr>
            <a:lstStyle/>
            <a:p>
              <a:pPr algn="ctr" rtl="0"/>
              <a:r>
                <a:rPr lang="pt-BR" sz="2000" dirty="0">
                  <a:latin typeface="Amazon Ember" panose="020B0603020204020204" pitchFamily="34" charset="0"/>
                  <a:ea typeface="Amazon Ember" panose="020B0603020204020204" pitchFamily="34" charset="0"/>
                  <a:cs typeface="Amazon Ember" panose="020B0603020204020204" pitchFamily="34" charset="0"/>
                </a:rPr>
                <a:t>Regras de </a:t>
              </a:r>
              <a:r>
                <a:rPr lang="pt-BR" sz="2000" dirty="0" smtClean="0">
                  <a:latin typeface="Amazon Ember" panose="020B0603020204020204" pitchFamily="34" charset="0"/>
                  <a:ea typeface="Amazon Ember" panose="020B0603020204020204" pitchFamily="34" charset="0"/>
                  <a:cs typeface="Amazon Ember" panose="020B0603020204020204" pitchFamily="34" charset="0"/>
                </a:rPr>
                <a:t/>
              </a:r>
              <a:br>
                <a:rPr lang="pt-BR" sz="2000" dirty="0" smtClean="0">
                  <a:latin typeface="Amazon Ember" panose="020B0603020204020204" pitchFamily="34" charset="0"/>
                  <a:ea typeface="Amazon Ember" panose="020B0603020204020204" pitchFamily="34" charset="0"/>
                  <a:cs typeface="Amazon Ember" panose="020B0603020204020204" pitchFamily="34" charset="0"/>
                </a:rPr>
              </a:br>
              <a:r>
                <a:rPr lang="pt-BR" sz="2000" dirty="0" smtClean="0">
                  <a:latin typeface="Amazon Ember" panose="020B0603020204020204" pitchFamily="34" charset="0"/>
                  <a:ea typeface="Amazon Ember" panose="020B0603020204020204" pitchFamily="34" charset="0"/>
                  <a:cs typeface="Amazon Ember" panose="020B0603020204020204" pitchFamily="34" charset="0"/>
                </a:rPr>
                <a:t>segurança</a:t>
              </a:r>
              <a:endParaRPr lang="pt-BR" sz="2000"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30" name="Picture 29">
              <a:extLst>
                <a:ext uri="{FF2B5EF4-FFF2-40B4-BE49-F238E27FC236}">
                  <a16:creationId xmlns:a16="http://schemas.microsoft.com/office/drawing/2014/main" id="{385D9D00-B295-9944-B831-7D97A1CA3AA0}"/>
                </a:ext>
                <a:ext uri="{C183D7F6-B498-43B3-948B-1728B52AA6E4}">
                  <adec:decorative xmlns:adec="http://schemas.microsoft.com/office/drawing/2017/decorative" xmlns="" val="1"/>
                </a:ext>
              </a:extLst>
            </p:cNvPr>
            <p:cNvPicPr>
              <a:picLocks noChangeAspect="1"/>
            </p:cNvPicPr>
            <p:nvPr/>
          </p:nvPicPr>
          <p:blipFill>
            <a:blip r:embed="rId8"/>
            <a:stretch>
              <a:fillRect/>
            </a:stretch>
          </p:blipFill>
          <p:spPr>
            <a:xfrm>
              <a:off x="10367262" y="3625924"/>
              <a:ext cx="1426103" cy="1433233"/>
            </a:xfrm>
            <a:prstGeom prst="rect">
              <a:avLst/>
            </a:prstGeom>
          </p:spPr>
        </p:pic>
      </p:grpSp>
    </p:spTree>
    <p:custDataLst>
      <p:tags r:id="rId1"/>
    </p:custDataLst>
    <p:extLst>
      <p:ext uri="{BB962C8B-B14F-4D97-AF65-F5344CB8AC3E}">
        <p14:creationId xmlns:p14="http://schemas.microsoft.com/office/powerpoint/2010/main" val="414744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C9CAD-66CD-684B-9845-0895F7BF26EE}"/>
              </a:ext>
            </a:extLst>
          </p:cNvPr>
          <p:cNvSpPr>
            <a:spLocks noGrp="1"/>
          </p:cNvSpPr>
          <p:nvPr>
            <p:ph type="title"/>
          </p:nvPr>
        </p:nvSpPr>
        <p:spPr/>
        <p:txBody>
          <a:bodyPr rtlCol="0"/>
          <a:lstStyle/>
          <a:p>
            <a:pPr rtl="0"/>
            <a:r>
              <a:rPr lang="pt-BR"/>
              <a:t>Implantação de VPC</a:t>
            </a:r>
          </a:p>
        </p:txBody>
      </p:sp>
      <p:grpSp>
        <p:nvGrpSpPr>
          <p:cNvPr id="12" name="Group 11" descr="vpc icon with right arrow pointing to icon of the earth.">
            <a:extLst>
              <a:ext uri="{FF2B5EF4-FFF2-40B4-BE49-F238E27FC236}">
                <a16:creationId xmlns:a16="http://schemas.microsoft.com/office/drawing/2014/main" id="{FB16FD08-1EF6-4B8C-9030-0CA1324C15EC}"/>
              </a:ext>
            </a:extLst>
          </p:cNvPr>
          <p:cNvGrpSpPr/>
          <p:nvPr/>
        </p:nvGrpSpPr>
        <p:grpSpPr>
          <a:xfrm>
            <a:off x="471318" y="1844843"/>
            <a:ext cx="5374377" cy="2416343"/>
            <a:chOff x="471318" y="1844843"/>
            <a:chExt cx="5374377" cy="2416343"/>
          </a:xfrm>
        </p:grpSpPr>
        <p:sp>
          <p:nvSpPr>
            <p:cNvPr id="9" name="Rectangle 8">
              <a:extLst>
                <a:ext uri="{FF2B5EF4-FFF2-40B4-BE49-F238E27FC236}">
                  <a16:creationId xmlns:a16="http://schemas.microsoft.com/office/drawing/2014/main" id="{40CB9827-B161-1246-A819-506F1F79AE89}"/>
                </a:ext>
              </a:extLst>
            </p:cNvPr>
            <p:cNvSpPr/>
            <p:nvPr/>
          </p:nvSpPr>
          <p:spPr>
            <a:xfrm>
              <a:off x="471318" y="1844843"/>
              <a:ext cx="5374377" cy="2416343"/>
            </a:xfrm>
            <a:prstGeom prst="rect">
              <a:avLst/>
            </a:prstGeom>
            <a:noFill/>
            <a:ln w="254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Picture 4">
              <a:extLst>
                <a:ext uri="{FF2B5EF4-FFF2-40B4-BE49-F238E27FC236}">
                  <a16:creationId xmlns:a16="http://schemas.microsoft.com/office/drawing/2014/main" id="{BC0FE0EE-02EB-2E4D-8A8F-A27298B24F4D}"/>
                </a:ext>
                <a:ext uri="{C183D7F6-B498-43B3-948B-1728B52AA6E4}">
                  <adec:decorative xmlns:adec="http://schemas.microsoft.com/office/drawing/2017/decorative" xmlns=""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7825" y="1954836"/>
              <a:ext cx="2286895" cy="2286895"/>
            </a:xfrm>
            <a:prstGeom prst="rect">
              <a:avLst/>
            </a:prstGeom>
          </p:spPr>
        </p:pic>
        <p:cxnSp>
          <p:nvCxnSpPr>
            <p:cNvPr id="8" name="Straight Arrow Connector 7">
              <a:extLst>
                <a:ext uri="{FF2B5EF4-FFF2-40B4-BE49-F238E27FC236}">
                  <a16:creationId xmlns:a16="http://schemas.microsoft.com/office/drawing/2014/main" id="{4E6934F3-64FF-8A4E-A8D6-D2DAA024C7DA}"/>
                </a:ext>
              </a:extLst>
            </p:cNvPr>
            <p:cNvCxnSpPr>
              <a:cxnSpLocks/>
            </p:cNvCxnSpPr>
            <p:nvPr/>
          </p:nvCxnSpPr>
          <p:spPr>
            <a:xfrm>
              <a:off x="2421014" y="3157699"/>
              <a:ext cx="805011" cy="0"/>
            </a:xfrm>
            <a:prstGeom prst="straightConnector1">
              <a:avLst/>
            </a:prstGeom>
            <a:ln w="76200">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2E6F95AA-2A73-4E5B-8250-3290E7705C0B}"/>
                </a:ext>
              </a:extLst>
            </p:cNvPr>
            <p:cNvGrpSpPr/>
            <p:nvPr/>
          </p:nvGrpSpPr>
          <p:grpSpPr>
            <a:xfrm>
              <a:off x="752292" y="2144685"/>
              <a:ext cx="1371600" cy="2005660"/>
              <a:chOff x="752292" y="2144685"/>
              <a:chExt cx="1371600" cy="2005660"/>
            </a:xfrm>
          </p:grpSpPr>
          <p:pic>
            <p:nvPicPr>
              <p:cNvPr id="28" name="Graphic 27">
                <a:extLst>
                  <a:ext uri="{FF2B5EF4-FFF2-40B4-BE49-F238E27FC236}">
                    <a16:creationId xmlns:a16="http://schemas.microsoft.com/office/drawing/2014/main" id="{28F9EE36-47FE-4673-AE1F-0D62AFAA70EA}"/>
                  </a:ext>
                  <a:ext uri="{C183D7F6-B498-43B3-948B-1728B52AA6E4}">
                    <adec:decorative xmlns:adec="http://schemas.microsoft.com/office/drawing/2017/decorative" xmlns="" val="1"/>
                  </a:ext>
                </a:extLst>
              </p:cNvPr>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752292" y="2144685"/>
                <a:ext cx="1371600" cy="1371600"/>
              </a:xfrm>
              <a:prstGeom prst="rect">
                <a:avLst/>
              </a:prstGeom>
            </p:spPr>
          </p:pic>
          <p:sp>
            <p:nvSpPr>
              <p:cNvPr id="29" name="TextBox 28">
                <a:extLst>
                  <a:ext uri="{FF2B5EF4-FFF2-40B4-BE49-F238E27FC236}">
                    <a16:creationId xmlns:a16="http://schemas.microsoft.com/office/drawing/2014/main" id="{FA400305-3595-4298-A31B-B5DF5FC15717}"/>
                  </a:ext>
                </a:extLst>
              </p:cNvPr>
              <p:cNvSpPr txBox="1"/>
              <p:nvPr/>
            </p:nvSpPr>
            <p:spPr>
              <a:xfrm>
                <a:off x="1021952" y="3627125"/>
                <a:ext cx="832279" cy="523220"/>
              </a:xfrm>
              <a:prstGeom prst="rect">
                <a:avLst/>
              </a:prstGeom>
              <a:noFill/>
            </p:spPr>
            <p:txBody>
              <a:bodyPr wrap="none" rtlCol="0">
                <a:spAutoFit/>
              </a:bodyPr>
              <a:lstStyle/>
              <a:p>
                <a:pPr algn="ctr" rtl="0"/>
                <a:r>
                  <a:rPr lang="pt-BR" sz="2800">
                    <a:latin typeface="Amazon Ember Light" panose="020B0403020204020204" pitchFamily="34" charset="0"/>
                    <a:ea typeface="Amazon Ember Light" panose="020B0403020204020204" pitchFamily="34" charset="0"/>
                    <a:cs typeface="Amazon Ember Light" panose="020B0403020204020204" pitchFamily="34" charset="0"/>
                  </a:rPr>
                  <a:t>VPC</a:t>
                </a:r>
              </a:p>
            </p:txBody>
          </p:sp>
        </p:grpSp>
      </p:grpSp>
      <p:sp>
        <p:nvSpPr>
          <p:cNvPr id="11" name="TextBox 10">
            <a:extLst>
              <a:ext uri="{FF2B5EF4-FFF2-40B4-BE49-F238E27FC236}">
                <a16:creationId xmlns:a16="http://schemas.microsoft.com/office/drawing/2014/main" id="{7018E644-C904-D642-BA63-1C64877D43CC}"/>
              </a:ext>
            </a:extLst>
          </p:cNvPr>
          <p:cNvSpPr txBox="1"/>
          <p:nvPr/>
        </p:nvSpPr>
        <p:spPr>
          <a:xfrm>
            <a:off x="865553" y="4464375"/>
            <a:ext cx="4585906" cy="707886"/>
          </a:xfrm>
          <a:prstGeom prst="rect">
            <a:avLst/>
          </a:prstGeom>
          <a:noFill/>
        </p:spPr>
        <p:txBody>
          <a:bodyPr wrap="square" rtlCol="0">
            <a:spAutoFit/>
          </a:bodyPr>
          <a:lstStyle/>
          <a:p>
            <a:pPr algn="ctr" rtl="0"/>
            <a:r>
              <a:rPr lang="pt-BR" sz="2000">
                <a:ea typeface="Amazon Ember" panose="020B0603020204020204" pitchFamily="34" charset="0"/>
                <a:cs typeface="Amazon Ember" panose="020B0603020204020204" pitchFamily="34" charset="0"/>
              </a:rPr>
              <a:t>Você pode implantar uma VPC em qualquer região da AWS.</a:t>
            </a:r>
            <a:endParaRPr lang="en-US" sz="2000" dirty="0">
              <a:ea typeface="Amazon Ember" panose="020B0603020204020204" pitchFamily="34" charset="0"/>
              <a:cs typeface="Amazon Ember" panose="020B0603020204020204" pitchFamily="34" charset="0"/>
            </a:endParaRPr>
          </a:p>
        </p:txBody>
      </p:sp>
      <p:grpSp>
        <p:nvGrpSpPr>
          <p:cNvPr id="4" name="Group 3" descr="architecture diagram of a region with a vpc that has three availability zones.">
            <a:extLst>
              <a:ext uri="{FF2B5EF4-FFF2-40B4-BE49-F238E27FC236}">
                <a16:creationId xmlns:a16="http://schemas.microsoft.com/office/drawing/2014/main" id="{625AFF4B-1709-4034-9176-4B4B1C5A10EE}"/>
              </a:ext>
            </a:extLst>
          </p:cNvPr>
          <p:cNvGrpSpPr/>
          <p:nvPr/>
        </p:nvGrpSpPr>
        <p:grpSpPr>
          <a:xfrm>
            <a:off x="6155903" y="1543389"/>
            <a:ext cx="5486400" cy="3657600"/>
            <a:chOff x="6228561" y="1543389"/>
            <a:chExt cx="5486400" cy="3657600"/>
          </a:xfrm>
        </p:grpSpPr>
        <p:sp>
          <p:nvSpPr>
            <p:cNvPr id="22" name="Rectangle 21">
              <a:extLst>
                <a:ext uri="{FF2B5EF4-FFF2-40B4-BE49-F238E27FC236}">
                  <a16:creationId xmlns:a16="http://schemas.microsoft.com/office/drawing/2014/main" id="{9C94E861-0894-4E97-89CE-5B9783AB0D61}"/>
                </a:ext>
              </a:extLst>
            </p:cNvPr>
            <p:cNvSpPr/>
            <p:nvPr/>
          </p:nvSpPr>
          <p:spPr>
            <a:xfrm>
              <a:off x="6685761" y="2567827"/>
              <a:ext cx="4572000" cy="685800"/>
            </a:xfrm>
            <a:prstGeom prst="rect">
              <a:avLst/>
            </a:prstGeom>
            <a:noFill/>
            <a:ln w="12700" cap="flat" cmpd="sng" algn="ctr">
              <a:solidFill>
                <a:srgbClr val="007CBC"/>
              </a:solidFill>
              <a:prstDash val="dash"/>
              <a:miter lim="800000"/>
            </a:ln>
            <a:effectLst/>
          </p:spPr>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007CBC"/>
                  </a:solidFill>
                  <a:effectLst/>
                  <a:uLnTx/>
                  <a:uFillTx/>
                  <a:latin typeface="+mj-lt"/>
                  <a:ea typeface="+mn-ea"/>
                  <a:cs typeface="+mn-cs"/>
                </a:rPr>
                <a:t>Zona de disponibilidade A</a:t>
              </a:r>
            </a:p>
          </p:txBody>
        </p:sp>
        <p:grpSp>
          <p:nvGrpSpPr>
            <p:cNvPr id="14" name="Group 13">
              <a:extLst>
                <a:ext uri="{FF2B5EF4-FFF2-40B4-BE49-F238E27FC236}">
                  <a16:creationId xmlns:a16="http://schemas.microsoft.com/office/drawing/2014/main" id="{58186C39-E12B-4561-8A8F-D2DA339E5909}"/>
                </a:ext>
              </a:extLst>
            </p:cNvPr>
            <p:cNvGrpSpPr/>
            <p:nvPr/>
          </p:nvGrpSpPr>
          <p:grpSpPr>
            <a:xfrm>
              <a:off x="6228561" y="1543389"/>
              <a:ext cx="5486400" cy="3657600"/>
              <a:chOff x="6096000" y="1349772"/>
              <a:chExt cx="5486400" cy="3657600"/>
            </a:xfrm>
          </p:grpSpPr>
          <p:sp>
            <p:nvSpPr>
              <p:cNvPr id="24" name="Rectangle 23">
                <a:extLst>
                  <a:ext uri="{FF2B5EF4-FFF2-40B4-BE49-F238E27FC236}">
                    <a16:creationId xmlns:a16="http://schemas.microsoft.com/office/drawing/2014/main" id="{24C47DF7-3FDA-450C-BE47-F650FC5BB7AD}"/>
                  </a:ext>
                </a:extLst>
              </p:cNvPr>
              <p:cNvSpPr/>
              <p:nvPr/>
            </p:nvSpPr>
            <p:spPr>
              <a:xfrm>
                <a:off x="6096000" y="1349772"/>
                <a:ext cx="5486400" cy="3657600"/>
              </a:xfrm>
              <a:prstGeom prst="rect">
                <a:avLst/>
              </a:prstGeom>
              <a:noFill/>
              <a:ln w="12700" cap="flat" cmpd="sng" algn="ctr">
                <a:solidFill>
                  <a:srgbClr val="007CBC"/>
                </a:solidFill>
                <a:prstDash val="sysDash"/>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Região</a:t>
                </a:r>
                <a:endParaRPr kumimoji="0" lang="en-US" sz="1200" b="0" i="0" u="none" strike="noStrike" kern="0" cap="none" spc="0" normalizeH="0" baseline="0" noProof="0" dirty="0">
                  <a:ln>
                    <a:noFill/>
                  </a:ln>
                  <a:solidFill>
                    <a:srgbClr val="007CBC"/>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pic>
            <p:nvPicPr>
              <p:cNvPr id="25" name="Graphic 24">
                <a:extLst>
                  <a:ext uri="{FF2B5EF4-FFF2-40B4-BE49-F238E27FC236}">
                    <a16:creationId xmlns:a16="http://schemas.microsoft.com/office/drawing/2014/main" id="{B3505709-A66E-4022-A0B0-AE834EB3D2E7}"/>
                  </a:ext>
                  <a:ext uri="{C183D7F6-B498-43B3-948B-1728B52AA6E4}">
                    <adec:decorative xmlns:adec="http://schemas.microsoft.com/office/drawing/2017/decorative" xmlns="" val="1"/>
                  </a:ext>
                </a:extLst>
              </p:cNvPr>
              <p:cNvPicPr>
                <a:picLocks noChangeAspect="1"/>
              </p:cNvPicPr>
              <p:nvPr/>
            </p:nvPicPr>
            <p:blipFill>
              <a:blip r:embed="rId7">
                <a:extLst>
                  <a:ext uri="{96DAC541-7B7A-43D3-8B79-37D633B846F1}">
                    <asvg:svgBlip xmlns:asvg="http://schemas.microsoft.com/office/drawing/2016/SVG/main" xmlns="" r:embed="rId8"/>
                  </a:ext>
                </a:extLst>
              </a:blip>
              <a:stretch>
                <a:fillRect/>
              </a:stretch>
            </p:blipFill>
            <p:spPr>
              <a:xfrm>
                <a:off x="6096000" y="1349772"/>
                <a:ext cx="457200" cy="457200"/>
              </a:xfrm>
              <a:prstGeom prst="rect">
                <a:avLst/>
              </a:prstGeom>
            </p:spPr>
          </p:pic>
        </p:grpSp>
        <p:sp>
          <p:nvSpPr>
            <p:cNvPr id="26" name="Rectangle 25">
              <a:extLst>
                <a:ext uri="{FF2B5EF4-FFF2-40B4-BE49-F238E27FC236}">
                  <a16:creationId xmlns:a16="http://schemas.microsoft.com/office/drawing/2014/main" id="{05DC1CF1-88A4-468D-8B34-2BF53C756392}"/>
                </a:ext>
              </a:extLst>
            </p:cNvPr>
            <p:cNvSpPr/>
            <p:nvPr/>
          </p:nvSpPr>
          <p:spPr>
            <a:xfrm>
              <a:off x="6685761" y="3367349"/>
              <a:ext cx="4572000" cy="685800"/>
            </a:xfrm>
            <a:prstGeom prst="rect">
              <a:avLst/>
            </a:prstGeom>
            <a:noFill/>
            <a:ln w="12700" cap="flat" cmpd="sng" algn="ctr">
              <a:solidFill>
                <a:srgbClr val="007CBC"/>
              </a:solidFill>
              <a:prstDash val="dash"/>
              <a:miter lim="800000"/>
            </a:ln>
            <a:effectLst/>
          </p:spPr>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007CBC"/>
                  </a:solidFill>
                  <a:effectLst/>
                  <a:uLnTx/>
                  <a:uFillTx/>
                  <a:latin typeface="+mj-lt"/>
                  <a:ea typeface="+mn-ea"/>
                  <a:cs typeface="+mn-cs"/>
                </a:rPr>
                <a:t>Zona de disponibilidade B</a:t>
              </a:r>
            </a:p>
          </p:txBody>
        </p:sp>
        <p:sp>
          <p:nvSpPr>
            <p:cNvPr id="27" name="Rectangle 26">
              <a:extLst>
                <a:ext uri="{FF2B5EF4-FFF2-40B4-BE49-F238E27FC236}">
                  <a16:creationId xmlns:a16="http://schemas.microsoft.com/office/drawing/2014/main" id="{591B2C75-5C79-4560-B550-DD4894884EB6}"/>
                </a:ext>
              </a:extLst>
            </p:cNvPr>
            <p:cNvSpPr/>
            <p:nvPr/>
          </p:nvSpPr>
          <p:spPr>
            <a:xfrm>
              <a:off x="6685761" y="4166870"/>
              <a:ext cx="4572000" cy="685800"/>
            </a:xfrm>
            <a:prstGeom prst="rect">
              <a:avLst/>
            </a:prstGeom>
            <a:noFill/>
            <a:ln w="12700" cap="flat" cmpd="sng" algn="ctr">
              <a:solidFill>
                <a:srgbClr val="007CBC"/>
              </a:solidFill>
              <a:prstDash val="dash"/>
              <a:miter lim="800000"/>
            </a:ln>
            <a:effectLst/>
          </p:spPr>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a:noFill/>
                  </a:ln>
                  <a:solidFill>
                    <a:srgbClr val="007CBC"/>
                  </a:solidFill>
                  <a:effectLst/>
                  <a:uLnTx/>
                  <a:uFillTx/>
                  <a:latin typeface="+mj-lt"/>
                  <a:ea typeface="+mn-ea"/>
                  <a:cs typeface="+mn-cs"/>
                </a:rPr>
                <a:t>Zona de disponibilidade C</a:t>
              </a:r>
            </a:p>
          </p:txBody>
        </p:sp>
        <p:grpSp>
          <p:nvGrpSpPr>
            <p:cNvPr id="3" name="Group 2">
              <a:extLst>
                <a:ext uri="{FF2B5EF4-FFF2-40B4-BE49-F238E27FC236}">
                  <a16:creationId xmlns:a16="http://schemas.microsoft.com/office/drawing/2014/main" id="{E96B3924-82FA-4F2A-B763-3B921960FD51}"/>
                </a:ext>
              </a:extLst>
            </p:cNvPr>
            <p:cNvGrpSpPr/>
            <p:nvPr/>
          </p:nvGrpSpPr>
          <p:grpSpPr>
            <a:xfrm>
              <a:off x="6933006" y="1943826"/>
              <a:ext cx="4077511" cy="3085373"/>
              <a:chOff x="6933006" y="1943826"/>
              <a:chExt cx="4077511" cy="3085373"/>
            </a:xfrm>
          </p:grpSpPr>
          <p:sp>
            <p:nvSpPr>
              <p:cNvPr id="19" name="Rectangle 18">
                <a:extLst>
                  <a:ext uri="{FF2B5EF4-FFF2-40B4-BE49-F238E27FC236}">
                    <a16:creationId xmlns:a16="http://schemas.microsoft.com/office/drawing/2014/main" id="{97271121-7AE7-43D3-A787-8FAD89BAF999}"/>
                  </a:ext>
                </a:extLst>
              </p:cNvPr>
              <p:cNvSpPr/>
              <p:nvPr/>
            </p:nvSpPr>
            <p:spPr>
              <a:xfrm>
                <a:off x="6933006" y="1943826"/>
                <a:ext cx="4077511" cy="3085373"/>
              </a:xfrm>
              <a:prstGeom prst="rect">
                <a:avLst/>
              </a:prstGeom>
              <a:noFill/>
              <a:ln w="12700" cap="flat" cmpd="sng" algn="ctr">
                <a:solidFill>
                  <a:srgbClr val="1D8900"/>
                </a:solidFill>
                <a:prstDash val="solid"/>
                <a:miter lim="800000"/>
              </a:ln>
              <a:effectLst/>
            </p:spPr>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pt-BR" sz="1600" b="0" i="0" u="none" strike="noStrike" kern="0" cap="none" spc="0" normalizeH="0" noProof="0">
                    <a:ln w="0"/>
                    <a:solidFill>
                      <a:srgbClr val="1D8900"/>
                    </a:solidFill>
                    <a:effectLst/>
                    <a:uLnTx/>
                    <a:uFillTx/>
                    <a:latin typeface="+mj-lt"/>
                    <a:ea typeface="+mn-ea"/>
                    <a:cs typeface="+mn-cs"/>
                  </a:rPr>
                  <a:t> VPC</a:t>
                </a:r>
                <a:endParaRPr kumimoji="0" lang="en-US" sz="1200" b="0" i="0" u="none" strike="noStrike" kern="0" cap="none" spc="0" normalizeH="0" baseline="0" noProof="0" dirty="0">
                  <a:ln w="0"/>
                  <a:solidFill>
                    <a:srgbClr val="1D8900"/>
                  </a:solidFill>
                  <a:effectLst/>
                  <a:uLnTx/>
                  <a:uFillTx/>
                  <a:latin typeface="+mj-lt"/>
                  <a:ea typeface="+mn-ea"/>
                  <a:cs typeface="+mn-cs"/>
                </a:endParaRPr>
              </a:p>
            </p:txBody>
          </p:sp>
          <p:pic>
            <p:nvPicPr>
              <p:cNvPr id="20" name="Graphic 19">
                <a:extLst>
                  <a:ext uri="{FF2B5EF4-FFF2-40B4-BE49-F238E27FC236}">
                    <a16:creationId xmlns:a16="http://schemas.microsoft.com/office/drawing/2014/main" id="{EDEE1E67-7337-497B-A9B5-09FC5E2778E3}"/>
                  </a:ext>
                  <a:ext uri="{C183D7F6-B498-43B3-948B-1728B52AA6E4}">
                    <adec:decorative xmlns:adec="http://schemas.microsoft.com/office/drawing/2017/decorative" xmlns="" val="1"/>
                  </a:ext>
                </a:extLst>
              </p:cNvPr>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6933006" y="1943827"/>
                <a:ext cx="457200" cy="457200"/>
              </a:xfrm>
              <a:prstGeom prst="rect">
                <a:avLst/>
              </a:prstGeom>
            </p:spPr>
          </p:pic>
        </p:grpSp>
      </p:grpSp>
      <p:sp>
        <p:nvSpPr>
          <p:cNvPr id="21" name="TextBox 20">
            <a:extLst>
              <a:ext uri="{FF2B5EF4-FFF2-40B4-BE49-F238E27FC236}">
                <a16:creationId xmlns:a16="http://schemas.microsoft.com/office/drawing/2014/main" id="{C8EF8AB8-D869-5D48-B08B-17226A6C7925}"/>
              </a:ext>
            </a:extLst>
          </p:cNvPr>
          <p:cNvSpPr txBox="1"/>
          <p:nvPr/>
        </p:nvSpPr>
        <p:spPr>
          <a:xfrm>
            <a:off x="6004519" y="5423633"/>
            <a:ext cx="5789168" cy="707886"/>
          </a:xfrm>
          <a:prstGeom prst="rect">
            <a:avLst/>
          </a:prstGeom>
          <a:noFill/>
        </p:spPr>
        <p:txBody>
          <a:bodyPr wrap="square" rtlCol="0">
            <a:spAutoFit/>
          </a:bodyPr>
          <a:lstStyle/>
          <a:p>
            <a:pPr algn="ctr" rtl="0"/>
            <a:r>
              <a:rPr lang="pt-BR" sz="2000">
                <a:ea typeface="Amazon Ember" panose="020B0603020204020204" pitchFamily="34" charset="0"/>
                <a:cs typeface="Amazon Ember" panose="020B0603020204020204" pitchFamily="34" charset="0"/>
              </a:rPr>
              <a:t>Uma VPC pode hospedar recursos compatíveis de qualquer zona de disponibilidade dentro de sua própria região.</a:t>
            </a:r>
          </a:p>
        </p:txBody>
      </p:sp>
    </p:spTree>
    <p:custDataLst>
      <p:tags r:id="rId1"/>
    </p:custDataLst>
    <p:extLst>
      <p:ext uri="{BB962C8B-B14F-4D97-AF65-F5344CB8AC3E}">
        <p14:creationId xmlns:p14="http://schemas.microsoft.com/office/powerpoint/2010/main" val="389632938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qJFqUAbJ"/>
  <p:tag name="ARTICULATE_SLIDE_THUMBNAIL_REFRESH" val="1"/>
  <p:tag name="ARTICULATE_SLIDE_COUNT" val="5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Training and Certification 1">
      <a:dk1>
        <a:srgbClr val="000000"/>
      </a:dk1>
      <a:lt1>
        <a:srgbClr val="FFFFFF"/>
      </a:lt1>
      <a:dk2>
        <a:srgbClr val="36C2B3"/>
      </a:dk2>
      <a:lt2>
        <a:srgbClr val="FFFFFF"/>
      </a:lt2>
      <a:accent1>
        <a:srgbClr val="232F3E"/>
      </a:accent1>
      <a:accent2>
        <a:srgbClr val="D5DBDB"/>
      </a:accent2>
      <a:accent3>
        <a:srgbClr val="36C2B3"/>
      </a:accent3>
      <a:accent4>
        <a:srgbClr val="1CC9F7"/>
      </a:accent4>
      <a:accent5>
        <a:srgbClr val="4D27AA"/>
      </a:accent5>
      <a:accent6>
        <a:srgbClr val="E617E6"/>
      </a:accent6>
      <a:hlink>
        <a:srgbClr val="1CC9F7"/>
      </a:hlink>
      <a:folHlink>
        <a:srgbClr val="232F3E"/>
      </a:folHlink>
    </a:clrScheme>
    <a:fontScheme name="Custom 1">
      <a:majorFont>
        <a:latin typeface="Amazon Ember Light"/>
        <a:ea typeface=""/>
        <a:cs typeface=""/>
      </a:majorFont>
      <a:minorFont>
        <a:latin typeface="Amazon Ember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sz="2800" dirty="0" err="1" smtClean="0">
            <a:latin typeface="Amazon Ember Light" panose="020B0403020204020204" pitchFamily="34" charset="0"/>
            <a:ea typeface="Amazon Ember Light" panose="020B0403020204020204" pitchFamily="34" charset="0"/>
            <a:cs typeface="Amazon Ember Light" panose="020B0403020204020204" pitchFamily="34" charset="0"/>
          </a:defRPr>
        </a:defPPr>
      </a:lstStyle>
    </a:txDef>
  </a:objectDefaults>
  <a:extraClrSchemeLst/>
  <a:extLst>
    <a:ext uri="{05A4C25C-085E-4340-85A3-A5531E510DB2}">
      <thm15:themeFamily xmlns:thm15="http://schemas.microsoft.com/office/thememl/2012/main" name="Academy_2019_Accessible" id="{0B1EFAAE-1898-4168-A8E4-48C906B750E4}" vid="{0BAE7003-4F32-4828-986F-3F3EE3E6BA8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184</TotalTime>
  <Words>7986</Words>
  <Application>Microsoft Office PowerPoint</Application>
  <PresentationFormat>Widescreen</PresentationFormat>
  <Paragraphs>687</Paragraphs>
  <Slides>54</Slides>
  <Notes>54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54</vt:i4>
      </vt:variant>
    </vt:vector>
  </HeadingPairs>
  <TitlesOfParts>
    <vt:vector size="61" baseType="lpstr">
      <vt:lpstr>Amazon-Ember</vt:lpstr>
      <vt:lpstr>Amazon Ember</vt:lpstr>
      <vt:lpstr>Amazon Ember Light</vt:lpstr>
      <vt:lpstr>Arial</vt:lpstr>
      <vt:lpstr>Calibri</vt:lpstr>
      <vt:lpstr>Lucida Console</vt:lpstr>
      <vt:lpstr>Office Theme</vt:lpstr>
      <vt:lpstr>Módulo 6: Criar um ambiente  de redes</vt:lpstr>
      <vt:lpstr>Visão geral do módulo</vt:lpstr>
      <vt:lpstr>Objetivos do módulo</vt:lpstr>
      <vt:lpstr>Seção 1: Necessidade arquitetônica</vt:lpstr>
      <vt:lpstr>A rede como parte de uma arquitetura maior</vt:lpstr>
      <vt:lpstr>Requisito de negócios da cafeteria</vt:lpstr>
      <vt:lpstr>Seção 2: Criar um ambiente de rede da AWS</vt:lpstr>
      <vt:lpstr>Amazon VPC</vt:lpstr>
      <vt:lpstr>Implantação de VPC</vt:lpstr>
      <vt:lpstr>Roteamento sem classe entre domínios (CIDR)</vt:lpstr>
      <vt:lpstr>Sub-redes: divisão de sua VPC</vt:lpstr>
      <vt:lpstr>Melhores práticas de design da VPC</vt:lpstr>
      <vt:lpstr>Implantação de VPC única</vt:lpstr>
      <vt:lpstr>Várias VPCs</vt:lpstr>
      <vt:lpstr>Várias contas</vt:lpstr>
      <vt:lpstr>Cotas da Amazon VPC</vt:lpstr>
      <vt:lpstr>Principais lições da Seção 2</vt:lpstr>
      <vt:lpstr>Seção 3: Conectar o ambiente de rede da AWS à Internet</vt:lpstr>
      <vt:lpstr>Criar uma sub-rede pública</vt:lpstr>
      <vt:lpstr>Direcionamento de tráfego entre recursos da VPC</vt:lpstr>
      <vt:lpstr>Remapeamento de um endereço IP de uma instância para outra</vt:lpstr>
      <vt:lpstr>Conexão de sub-redes privadas à Internet</vt:lpstr>
      <vt:lpstr>Exemplos de caso de uso de sub-rede (1 de 2)</vt:lpstr>
      <vt:lpstr>Exemplos de caso de uso de sub-rede (2 de 2)</vt:lpstr>
      <vt:lpstr>Hosts bastion</vt:lpstr>
      <vt:lpstr>Demonstração: Criar uma Virtual Private Cloud</vt:lpstr>
      <vt:lpstr>Principais lições da Seção 3</vt:lpstr>
      <vt:lpstr>Seção 4: Proteger o ambiente de rede da AWS</vt:lpstr>
      <vt:lpstr>Grupos de segurança</vt:lpstr>
      <vt:lpstr>Grupos de segurança padrão</vt:lpstr>
      <vt:lpstr>Grupos de segurança personalizados</vt:lpstr>
      <vt:lpstr>Encadeamento de grupos de segurança</vt:lpstr>
      <vt:lpstr>Listas de controle de acesso à rede (Network ACLs)</vt:lpstr>
      <vt:lpstr>Network ACLs personalizadas</vt:lpstr>
      <vt:lpstr>Estruturar sua infraestrutura com várias camadas de defesa</vt:lpstr>
      <vt:lpstr>Revisão: como criar uma sub-rede pública</vt:lpstr>
      <vt:lpstr>Principais lições da Seção 4</vt:lpstr>
      <vt:lpstr>Módulo 6 – Laboratório guiado:  Criar uma Virtual Private Cloud</vt:lpstr>
      <vt:lpstr>Laboratório guiado: Tarefas</vt:lpstr>
      <vt:lpstr>Laboratório guiado: Produto final </vt:lpstr>
      <vt:lpstr>Começar o Módulo 6 — Laboratório guiado: Criar uma Virtual Private Cloud </vt:lpstr>
      <vt:lpstr>Resumo do laboratório guiado: principais lições</vt:lpstr>
      <vt:lpstr>Módulo 6 – Laboratório de desafio:  Criar um ambiente de rede da VPC para a cafeteria </vt:lpstr>
      <vt:lpstr>A necessidade empresarial: um ambiente de rede seguro</vt:lpstr>
      <vt:lpstr>Laboratório de desafio: Tarefas</vt:lpstr>
      <vt:lpstr>Laboratório de desafio: Produto final </vt:lpstr>
      <vt:lpstr>Começar Módulo 6 – Laboratório de desafio: Criar um ambiente de rede da VPC para a cafeteria</vt:lpstr>
      <vt:lpstr>Resumo do laboratório de desafio: principais lições</vt:lpstr>
      <vt:lpstr>Conclusão do módulo</vt:lpstr>
      <vt:lpstr>Resumo do módulo                                                     </vt:lpstr>
      <vt:lpstr>Conclua o teste de conhecimento</vt:lpstr>
      <vt:lpstr>Exemplo de pergunta do exame</vt:lpstr>
      <vt:lpstr>Recursos adicionais</vt:lpstr>
      <vt:lpstr>Agradecemos sua atenção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Mohr</dc:creator>
  <cp:keywords>v1.0</cp:keywords>
  <cp:lastModifiedBy>Chen, Yue</cp:lastModifiedBy>
  <cp:revision>763</cp:revision>
  <cp:lastPrinted>2018-12-10T23:37:28Z</cp:lastPrinted>
  <dcterms:created xsi:type="dcterms:W3CDTF">2019-09-16T17:01:53Z</dcterms:created>
  <dcterms:modified xsi:type="dcterms:W3CDTF">2021-03-29T09:50:05Z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373078B8-3778-4BED-93CE-B8FC9DC9BD60</vt:lpwstr>
  </property>
  <property fmtid="{D5CDD505-2E9C-101B-9397-08002B2CF9AE}" pid="3" name="ArticulatePath">
    <vt:lpwstr>NEW 2019_TO TEST</vt:lpwstr>
  </property>
</Properties>
</file>